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92" r:id="rId2"/>
    <p:sldId id="262" r:id="rId3"/>
    <p:sldId id="373" r:id="rId4"/>
    <p:sldId id="263" r:id="rId5"/>
    <p:sldId id="264" r:id="rId6"/>
    <p:sldId id="377" r:id="rId7"/>
    <p:sldId id="381" r:id="rId8"/>
    <p:sldId id="274" r:id="rId9"/>
    <p:sldId id="273" r:id="rId10"/>
    <p:sldId id="258" r:id="rId11"/>
    <p:sldId id="265" r:id="rId12"/>
    <p:sldId id="275" r:id="rId13"/>
    <p:sldId id="266" r:id="rId14"/>
    <p:sldId id="382" r:id="rId15"/>
    <p:sldId id="383" r:id="rId16"/>
    <p:sldId id="268" r:id="rId17"/>
    <p:sldId id="386" r:id="rId18"/>
    <p:sldId id="325" r:id="rId19"/>
    <p:sldId id="371" r:id="rId20"/>
    <p:sldId id="328" r:id="rId21"/>
    <p:sldId id="259" r:id="rId22"/>
    <p:sldId id="367" r:id="rId23"/>
    <p:sldId id="329" r:id="rId24"/>
    <p:sldId id="370" r:id="rId25"/>
    <p:sldId id="327" r:id="rId26"/>
    <p:sldId id="330" r:id="rId27"/>
    <p:sldId id="260" r:id="rId28"/>
    <p:sldId id="387" r:id="rId29"/>
    <p:sldId id="372" r:id="rId30"/>
    <p:sldId id="326" r:id="rId31"/>
    <p:sldId id="380" r:id="rId32"/>
    <p:sldId id="270" r:id="rId33"/>
    <p:sldId id="324" r:id="rId34"/>
    <p:sldId id="385" r:id="rId35"/>
    <p:sldId id="374" r:id="rId36"/>
    <p:sldId id="336" r:id="rId37"/>
    <p:sldId id="339" r:id="rId38"/>
    <p:sldId id="296" r:id="rId39"/>
    <p:sldId id="323" r:id="rId40"/>
    <p:sldId id="375" r:id="rId41"/>
    <p:sldId id="292" r:id="rId42"/>
    <p:sldId id="303" r:id="rId43"/>
    <p:sldId id="298" r:id="rId44"/>
    <p:sldId id="384" r:id="rId45"/>
    <p:sldId id="300" r:id="rId46"/>
    <p:sldId id="338" r:id="rId47"/>
    <p:sldId id="294" r:id="rId48"/>
    <p:sldId id="276" r:id="rId49"/>
    <p:sldId id="391" r:id="rId50"/>
    <p:sldId id="369" r:id="rId51"/>
    <p:sldId id="379" r:id="rId52"/>
    <p:sldId id="388" r:id="rId53"/>
    <p:sldId id="389" r:id="rId54"/>
    <p:sldId id="349" r:id="rId55"/>
    <p:sldId id="393" r:id="rId56"/>
  </p:sldIdLst>
  <p:sldSz cx="9144000" cy="6858000" type="screen4x3"/>
  <p:notesSz cx="6784975" cy="99298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notesViewPr>
    <p:cSldViewPr>
      <p:cViewPr varScale="1">
        <p:scale>
          <a:sx n="81" d="100"/>
          <a:sy n="81" d="100"/>
        </p:scale>
        <p:origin x="-2682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16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31338"/>
            <a:ext cx="29416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82F1A8-5450-4288-9857-7F569EE8DA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cs-CZ" alt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endParaRPr lang="cs-CZ" altLang="cs-CZ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26075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endParaRPr lang="cs-CZ" alt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3133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78AD056F-8455-432C-978A-4B7DBFE1AEB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B52A3-88EA-40D0-90D1-1970D6A63C9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09638" y="744538"/>
            <a:ext cx="4965700" cy="3724275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75225" cy="4468812"/>
          </a:xfrm>
        </p:spPr>
        <p:txBody>
          <a:bodyPr/>
          <a:lstStyle/>
          <a:p>
            <a:r>
              <a:rPr lang="cs-CZ" altLang="cs-CZ"/>
              <a:t>Prezentace </a:t>
            </a:r>
            <a:r>
              <a:rPr lang="cs-CZ" altLang="cs-CZ" b="1"/>
              <a:t>Trávení a Metabolismus</a:t>
            </a:r>
            <a:r>
              <a:rPr lang="cs-CZ" altLang="cs-CZ"/>
              <a:t> se zabývá osudy potravy (tj. především sacharidů, bílkovin a triacylglycerolů) v lidském organismu, tzn. rozkladem potravy na základní stavební jednotky (tj. monosacharidy, aminokyseliny a mastné kyseliny) a dalšími procesy, kterých se tyto základní jednotky zúčastňují. Na prezentaci úzce navazuje prezentace „Citrátový cyklus a dýchací řetězec“.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1EA3B-E256-4500-8A4D-02DF820A21E4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Prezentace </a:t>
            </a:r>
            <a:r>
              <a:rPr lang="cs-CZ" altLang="cs-CZ" b="1"/>
              <a:t>Nukleové kyseliny</a:t>
            </a:r>
            <a:r>
              <a:rPr lang="cs-CZ" altLang="cs-CZ"/>
              <a:t> se zabývá složením DNA a RNA.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A8ECB-C0AF-4E56-9FEB-321CA8DDAD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1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F41EA-B9EB-43BE-A84A-AEF58F8042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7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B12F4-62C0-442A-A848-C3FAD30F74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396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8A89B-C02E-4912-9A90-5E47C6802D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90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D210-D8DF-4A88-8016-9356B01755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95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F05AA-50AC-4F7F-BF1B-DD4FA1F4CE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88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05EA8-D0BE-447B-92C2-D41D6A1709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31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1C58-4EB4-4CAE-8EB1-42A705860E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138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B0B01-9CD8-4553-B309-D6DF1379CF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395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441DD-CD1F-4CB9-92E7-D6C7E7281F6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87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2ACA1-02A3-41E0-8C55-5542B6C488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776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481763"/>
            <a:ext cx="374332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cs-CZ" altLang="cs-CZ"/>
              <a:t>Milada Teplá, KUDCH, PřF UK v Praze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BA2F02-A32D-4D7E-8E13-12235052755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disacharidy.sw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polysacharidy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sacharidy%20-%20estery,%20glykosidy.swf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esterifikace.sw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acylglycerol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upload.wikimedia.org/wikipedia/commons/1/15/Oleic_acid_shorthand_formula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6/69/Linoleic_acid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vosky.sw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fosfolipidy.sw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embrana.sw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glykolipidy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glyceraldehyd.swf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isoprenoidy.sw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steroidy.swf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amk1.swf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amk2.swf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amk3.swf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b&#237;lkovinyprim.sw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b&#237;lkovinysek1.swf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b&#237;lkovinysek2.sw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b&#237;lkovinyterc.swf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b&#237;lkovinykvart.swf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porfin.swf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enzym1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enzym2.jpg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enzym3.swf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enzym4.jpg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enzym5.swf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apeake.cz/chemie/download/skripta/biochemie.pdf" TargetMode="External"/><Relationship Id="rId2" Type="http://schemas.openxmlformats.org/officeDocument/2006/relationships/hyperlink" Target="http://vydavatelstvi.vscht.cz/knihy/uid_es-002/eboo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html/biochemie/www.ceskolipska.cz/files/11/enzymologie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D-glukosa.sw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L-glukosa.sw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299B-516B-46E5-A3BE-EE72A0782C31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2286000"/>
          </a:xfrm>
        </p:spPr>
        <p:txBody>
          <a:bodyPr anchor="ctr"/>
          <a:lstStyle/>
          <a:p>
            <a:r>
              <a:rPr lang="cs-CZ" altLang="cs-CZ" sz="5400" b="1">
                <a:solidFill>
                  <a:srgbClr val="006600"/>
                </a:solidFill>
                <a:latin typeface="Arial Unicode MS" pitchFamily="34" charset="-128"/>
              </a:rPr>
              <a:t>Přírodní látky</a:t>
            </a:r>
            <a:br>
              <a:rPr lang="cs-CZ" altLang="cs-CZ" sz="5400" b="1">
                <a:solidFill>
                  <a:srgbClr val="006600"/>
                </a:solidFill>
                <a:latin typeface="Arial Unicode MS" pitchFamily="34" charset="-128"/>
              </a:rPr>
            </a:br>
            <a:endParaRPr lang="cs-CZ" altLang="cs-CZ" sz="1600" b="1">
              <a:solidFill>
                <a:srgbClr val="006600"/>
              </a:solidFill>
              <a:latin typeface="Arial Unicode MS" pitchFamily="34" charset="-128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1143000" y="16986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2000">
                <a:latin typeface="Arial Unicode MS" pitchFamily="34" charset="-128"/>
              </a:rPr>
              <a:t>Bílkoviny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3886200" y="1698625"/>
            <a:ext cx="1314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2000">
                <a:latin typeface="Arial Unicode MS" pitchFamily="34" charset="-128"/>
              </a:rPr>
              <a:t>Sacharidy</a:t>
            </a:r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6629400" y="1698625"/>
            <a:ext cx="84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2000">
                <a:latin typeface="Arial Unicode MS" pitchFamily="34" charset="-128"/>
              </a:rPr>
              <a:t>Lipidy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1225550" y="4135438"/>
            <a:ext cx="1160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2000">
                <a:latin typeface="Arial Unicode MS" pitchFamily="34" charset="-128"/>
              </a:rPr>
              <a:t>Vláknina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6261100" y="3811588"/>
            <a:ext cx="1960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cs-CZ" altLang="cs-CZ" sz="2000">
                <a:latin typeface="Arial Unicode MS" pitchFamily="34" charset="-128"/>
              </a:rPr>
              <a:t>Minerální látky </a:t>
            </a:r>
          </a:p>
          <a:p>
            <a:pPr algn="ctr"/>
            <a:r>
              <a:rPr kumimoji="1" lang="cs-CZ" altLang="cs-CZ" sz="2000">
                <a:latin typeface="Arial Unicode MS" pitchFamily="34" charset="-128"/>
              </a:rPr>
              <a:t>a stopové prvky</a:t>
            </a:r>
          </a:p>
        </p:txBody>
      </p:sp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968750" y="4135438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cs-CZ" sz="2000">
                <a:latin typeface="Arial Unicode MS" pitchFamily="34" charset="-128"/>
              </a:rPr>
              <a:t>Vitaminy</a:t>
            </a:r>
          </a:p>
        </p:txBody>
      </p:sp>
      <p:pic>
        <p:nvPicPr>
          <p:cNvPr id="153612" name="Picture 12" descr="bílkov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78038"/>
            <a:ext cx="1733550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3" name="Picture 13" descr="sachari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78038"/>
            <a:ext cx="17335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4" name="Picture 14" descr="tuky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8038"/>
            <a:ext cx="2640013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5" name="Picture 15" descr="vlákn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16438"/>
            <a:ext cx="173355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6" name="Picture 16" descr="jídlo (minerální látky a st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6438"/>
            <a:ext cx="17335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7" name="Picture 17" descr="vitamíny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16438"/>
            <a:ext cx="173355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5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utoUpdateAnimBg="0"/>
      <p:bldP spid="153607" grpId="0" autoUpdateAnimBg="0"/>
      <p:bldP spid="153608" grpId="0" autoUpdateAnimBg="0"/>
      <p:bldP spid="153609" grpId="0" autoUpdateAnimBg="0"/>
      <p:bldP spid="153610" grpId="0" autoUpdateAnimBg="0"/>
      <p:bldP spid="1536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233F-FBA9-43D1-A6FF-3956AB17CF9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2808287" cy="11874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/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Vznik disacharidu kondenzací dvou sacharidů</a:t>
            </a:r>
          </a:p>
        </p:txBody>
      </p:sp>
      <p:pic>
        <p:nvPicPr>
          <p:cNvPr id="4099" name="Picture 3" descr="2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389438" cy="60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5D16-3627-4B16-BF22-92A2114DD366}" type="slidenum">
              <a:rPr lang="cs-CZ" altLang="cs-CZ"/>
              <a:pPr/>
              <a:t>11</a:t>
            </a:fld>
            <a:endParaRPr lang="cs-CZ" altLang="cs-CZ"/>
          </a:p>
        </p:txBody>
      </p:sp>
      <p:pic>
        <p:nvPicPr>
          <p:cNvPr id="11282" name="Picture 1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4638"/>
            <a:ext cx="622935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79388" y="188913"/>
            <a:ext cx="34559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Disacharidy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E2D6-4000-424A-B004-1D95230E9DCF}" type="slidenum">
              <a:rPr lang="cs-CZ" altLang="cs-CZ"/>
              <a:pPr/>
              <a:t>12</a:t>
            </a:fld>
            <a:endParaRPr lang="cs-CZ" altLang="cs-CZ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39750" y="4437063"/>
          <a:ext cx="748982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hemSketch" r:id="rId3" imgW="6614160" imgH="1395984" progId="ACD.ChemSketch.20">
                  <p:embed/>
                </p:oleObj>
              </mc:Choice>
              <mc:Fallback>
                <p:oleObj name="ChemSketch" r:id="rId3" imgW="6614160" imgH="1395984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437063"/>
                        <a:ext cx="7489825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-36513" y="6092825"/>
            <a:ext cx="6640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600" i="1">
                <a:cs typeface="Times New Roman" panose="02020603050405020304" pitchFamily="18" charset="0"/>
              </a:rPr>
              <a:t>       α-D-glukopyranosa       β-D-fruktofuranosa		Sacharosa</a:t>
            </a:r>
            <a:endParaRPr lang="cs-CZ" altLang="cs-CZ" sz="1600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2124075" y="3141663"/>
          <a:ext cx="208915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hemSketch" r:id="rId5" imgW="7303008" imgH="981456" progId="ACD.ChemSketch.20">
                  <p:embed/>
                </p:oleObj>
              </mc:Choice>
              <mc:Fallback>
                <p:oleObj name="ChemSketch" r:id="rId5" imgW="7303008" imgH="981456" progId="ACD.ChemSketch.2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182" r="27426"/>
                      <a:stretch>
                        <a:fillRect/>
                      </a:stretch>
                    </p:blipFill>
                    <p:spPr bwMode="auto">
                      <a:xfrm>
                        <a:off x="2124075" y="3141663"/>
                        <a:ext cx="2089150" cy="1204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79388" y="260350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Disacharidy – sacharosa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C6A9-0D78-4506-864B-4D4A789AC59C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23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260350"/>
          <a:ext cx="9144000" cy="637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emSketch" r:id="rId3" imgW="6891480" imgH="4800600" progId="ACD.ChemSketch.20">
                  <p:embed/>
                </p:oleObj>
              </mc:Choice>
              <mc:Fallback>
                <p:oleObj name="ChemSketch" r:id="rId3" imgW="6891480" imgH="4800600" progId="ACD.ChemSketch.2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9144000" cy="637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FE5-504B-4861-8CAB-F980C630CA5A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43364" name="Picture 4" descr="skrob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0350"/>
            <a:ext cx="62674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179388" y="2603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Škrob</a:t>
            </a:r>
          </a:p>
        </p:txBody>
      </p:sp>
      <p:pic>
        <p:nvPicPr>
          <p:cNvPr id="143366" name="Picture 6" descr="celul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32388"/>
            <a:ext cx="59817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79388" y="4627563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Celulosa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C7D6C-1405-462B-BE23-6035ABC4DE83}" type="slidenum">
              <a:rPr lang="cs-CZ" altLang="cs-CZ"/>
              <a:pPr/>
              <a:t>15</a:t>
            </a:fld>
            <a:endParaRPr lang="cs-CZ" altLang="cs-CZ"/>
          </a:p>
        </p:txBody>
      </p:sp>
      <p:pic>
        <p:nvPicPr>
          <p:cNvPr id="144390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5"/>
          <a:stretch>
            <a:fillRect/>
          </a:stretch>
        </p:blipFill>
        <p:spPr bwMode="auto">
          <a:xfrm>
            <a:off x="-107950" y="1125538"/>
            <a:ext cx="9324975" cy="518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179388" y="260350"/>
            <a:ext cx="6408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Sacharidy – estery a glykosidy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2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1060-D136-4295-9A35-D89BEF611AAC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492500" y="188913"/>
            <a:ext cx="2076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2. Lipidy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1068388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cs-CZ" altLang="cs-CZ" sz="2400"/>
              <a:t>Termín </a:t>
            </a:r>
            <a:r>
              <a:rPr lang="cs-CZ" altLang="cs-CZ" sz="2400" b="1">
                <a:solidFill>
                  <a:srgbClr val="FF0000"/>
                </a:solidFill>
              </a:rPr>
              <a:t>lipid</a:t>
            </a:r>
            <a:r>
              <a:rPr lang="cs-CZ" altLang="cs-CZ" sz="2400"/>
              <a:t> se používá pro </a:t>
            </a:r>
            <a:r>
              <a:rPr lang="cs-CZ" altLang="cs-CZ" sz="2400" b="1">
                <a:solidFill>
                  <a:schemeClr val="accent2"/>
                </a:solidFill>
              </a:rPr>
              <a:t>přírodní nepolární sloučeniny</a:t>
            </a:r>
            <a:r>
              <a:rPr lang="cs-CZ" altLang="cs-CZ" sz="2400"/>
              <a:t>, které jsou téměř nebo zcela </a:t>
            </a:r>
            <a:r>
              <a:rPr lang="cs-CZ" altLang="cs-CZ" sz="2400" b="1"/>
              <a:t>nerozpustné ve vodě</a:t>
            </a:r>
            <a:r>
              <a:rPr lang="cs-CZ" altLang="cs-CZ" sz="2400"/>
              <a:t>, avšak </a:t>
            </a:r>
            <a:r>
              <a:rPr lang="cs-CZ" altLang="cs-CZ" sz="2400" b="1"/>
              <a:t>rozpustné v nepolárních rozpouštědlech</a:t>
            </a:r>
            <a:r>
              <a:rPr lang="cs-CZ" altLang="cs-CZ" sz="2400"/>
              <a:t>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84438" y="2924175"/>
            <a:ext cx="285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Jednoduché lipidy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484438" y="4365625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Složené lipidy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11413" y="5949950"/>
            <a:ext cx="251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Odvozené lipidy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539750" y="3213100"/>
            <a:ext cx="17287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39750" y="4652963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39750" y="4652963"/>
            <a:ext cx="18002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5219700" y="24209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219700" y="2852738"/>
            <a:ext cx="7921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940425" y="2181225"/>
            <a:ext cx="166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Acylglyceroly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011863" y="2636838"/>
            <a:ext cx="87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Vosky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706938" y="3429000"/>
            <a:ext cx="202565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6505575" y="5624513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terpenoidy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6516688" y="6237288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steroidy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4706938" y="4076700"/>
            <a:ext cx="20256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4706938" y="4652963"/>
            <a:ext cx="20970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 flipV="1">
            <a:off x="4922838" y="5805488"/>
            <a:ext cx="1520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4922838" y="6237288"/>
            <a:ext cx="15938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811963" y="2989263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Glycerolfosfolipidy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804025" y="371633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sfingolipidy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877050" y="45085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glykolipidy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6811963" y="327818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fosfát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6804025" y="4003675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sfingosin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877050" y="4797425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cukr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11C0-A625-4A5D-80D4-B1EE0CBA89E2}" type="slidenum">
              <a:rPr lang="cs-CZ" altLang="cs-CZ"/>
              <a:pPr/>
              <a:t>17</a:t>
            </a:fld>
            <a:endParaRPr lang="cs-CZ" altLang="cs-CZ"/>
          </a:p>
        </p:txBody>
      </p:sp>
      <p:pic>
        <p:nvPicPr>
          <p:cNvPr id="147460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0"/>
          <a:stretch>
            <a:fillRect/>
          </a:stretch>
        </p:blipFill>
        <p:spPr bwMode="auto">
          <a:xfrm>
            <a:off x="323850" y="1125538"/>
            <a:ext cx="84978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3690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Esterifikace (opakování)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806F6-8DA2-42FC-9490-FA1B4B790C88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240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2.1. Jednoduché lipidy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414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a) Acylglyceroly (glyceridy)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50825" y="1458913"/>
            <a:ext cx="2274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monoacylglyceroly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12725" y="1916113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diacylglyceroly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50825" y="2395538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triacylglyceroly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FBED-76C9-401A-AD51-466C49C6700D}" type="slidenum">
              <a:rPr lang="cs-CZ" altLang="cs-CZ"/>
              <a:pPr/>
              <a:t>19</a:t>
            </a:fld>
            <a:endParaRPr lang="cs-CZ" altLang="cs-CZ"/>
          </a:p>
        </p:txBody>
      </p:sp>
      <p:pic>
        <p:nvPicPr>
          <p:cNvPr id="132100" name="Picture 4" descr="acylglycero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95338"/>
            <a:ext cx="84201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468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Obecný vzorec triacylglycerolu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91DF6-9240-4A51-9AB6-1F23359F89AF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59113" y="115888"/>
            <a:ext cx="3008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1. Sacharidy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Obecný vzorec C</a:t>
            </a:r>
            <a:r>
              <a:rPr lang="cs-CZ" altLang="cs-CZ" sz="2400" b="1" baseline="-25000">
                <a:solidFill>
                  <a:srgbClr val="008000"/>
                </a:solidFill>
                <a:cs typeface="Times New Roman" panose="02020603050405020304" pitchFamily="18" charset="0"/>
              </a:rPr>
              <a:t>n</a:t>
            </a:r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(H</a:t>
            </a:r>
            <a:r>
              <a:rPr lang="cs-CZ" altLang="cs-CZ" sz="2400" b="1" baseline="-25000">
                <a:solidFill>
                  <a:srgbClr val="008000"/>
                </a:solidFill>
                <a:cs typeface="Times New Roman" panose="02020603050405020304" pitchFamily="18" charset="0"/>
              </a:rPr>
              <a:t>2</a:t>
            </a:r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O)</a:t>
            </a:r>
            <a:r>
              <a:rPr lang="cs-CZ" altLang="cs-CZ" sz="2400" b="1" baseline="-25000">
                <a:solidFill>
                  <a:srgbClr val="008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23913" y="5022850"/>
            <a:ext cx="1949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cs-CZ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823913" y="5022850"/>
            <a:ext cx="1949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cs-CZ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823913" y="5022850"/>
            <a:ext cx="1949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cs-CZ"/>
          </a:p>
        </p:txBody>
      </p:sp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2843213" y="3478213"/>
          <a:ext cx="156527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ChemSketch" r:id="rId3" imgW="804672" imgH="813816" progId="ACD.ChemSketch.20">
                  <p:embed/>
                </p:oleObj>
              </mc:Choice>
              <mc:Fallback>
                <p:oleObj name="ChemSketch" r:id="rId3" imgW="804672" imgH="813816" progId="ACD.ChemSketch.20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478213"/>
                        <a:ext cx="1565275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24"/>
          <p:cNvGraphicFramePr>
            <a:graphicFrameLocks noChangeAspect="1"/>
          </p:cNvGraphicFramePr>
          <p:nvPr/>
        </p:nvGraphicFramePr>
        <p:xfrm>
          <a:off x="5508625" y="3622675"/>
          <a:ext cx="14208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ChemSketch" r:id="rId5" imgW="667512" imgH="685800" progId="ACD.ChemSketch.20">
                  <p:embed/>
                </p:oleObj>
              </mc:Choice>
              <mc:Fallback>
                <p:oleObj name="ChemSketch" r:id="rId5" imgW="667512" imgH="685800" progId="ACD.ChemSketch.20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622675"/>
                        <a:ext cx="1420813" cy="146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77" name="Object 41"/>
          <p:cNvGraphicFramePr>
            <a:graphicFrameLocks noChangeAspect="1"/>
          </p:cNvGraphicFramePr>
          <p:nvPr/>
        </p:nvGraphicFramePr>
        <p:xfrm>
          <a:off x="2843213" y="3478213"/>
          <a:ext cx="156527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ChemSketch" r:id="rId7" imgW="804672" imgH="813816" progId="ACD.ChemSketch.20">
                  <p:embed/>
                </p:oleObj>
              </mc:Choice>
              <mc:Fallback>
                <p:oleObj name="ChemSketch" r:id="rId7" imgW="804672" imgH="813816" progId="ACD.ChemSketch.20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478213"/>
                        <a:ext cx="1565275" cy="160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50825" y="2924175"/>
            <a:ext cx="241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Aldosy / ketosy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3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12ADD-E6FE-4D54-A1B5-8585CAD7EE3F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Mastné kyseliny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299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Palmitová kyselina (C16)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68313" y="1771650"/>
            <a:ext cx="289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Stearová kyselina (C18)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68313" y="2492375"/>
            <a:ext cx="2740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Olejová kyselina (C18)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68313" y="3933825"/>
            <a:ext cx="282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Linolová kyselina (C18)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68313" y="5084763"/>
            <a:ext cx="310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/>
              <a:t>Linolenová kyselina (C18)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3563938" y="1052513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/>
              <a:t>C15H31COOH 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3635375" y="1773238"/>
            <a:ext cx="177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/>
              <a:t>C17H35COOH </a:t>
            </a:r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3492500" y="2492375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/>
              <a:t>CH3(CH2)7CH=CH(CH2)7COOH </a:t>
            </a:r>
          </a:p>
        </p:txBody>
      </p:sp>
      <p:pic>
        <p:nvPicPr>
          <p:cNvPr id="89102" name="Picture 14" descr="Soubor:Oleic acid shorthand formul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57513"/>
            <a:ext cx="80645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04" name="Picture 16" descr="Soubor:Linoleic acid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32263"/>
            <a:ext cx="7620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8312150" y="314166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MUFA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8172450" y="5229225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PUFA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7885113" y="134143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SAFA</a:t>
            </a:r>
          </a:p>
        </p:txBody>
      </p:sp>
      <p:pic>
        <p:nvPicPr>
          <p:cNvPr id="89109" name="Picture 21" descr="kys_linolen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2"/>
          <a:stretch>
            <a:fillRect/>
          </a:stretch>
        </p:blipFill>
        <p:spPr bwMode="auto">
          <a:xfrm>
            <a:off x="539750" y="5626100"/>
            <a:ext cx="7920038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43561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4284663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4716463" y="56610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3779838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3708400" y="42862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4140200" y="5661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2987675" y="4365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3419475" y="57340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411413" y="43592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2843213" y="57340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2051050" y="57340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1474788" y="57340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16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B617-C8E1-42D7-A062-F1BD21035696}" type="slidenum">
              <a:rPr lang="cs-CZ" altLang="cs-CZ"/>
              <a:pPr/>
              <a:t>21</a:t>
            </a:fld>
            <a:endParaRPr lang="cs-CZ" altLang="cs-CZ"/>
          </a:p>
        </p:txBody>
      </p:sp>
      <p:pic>
        <p:nvPicPr>
          <p:cNvPr id="5123" name="Picture 3" descr="2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531653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Mastné kyseliny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C742-8535-4180-9494-5CFF8AC5AB31}" type="slidenum">
              <a:rPr lang="cs-CZ" altLang="cs-CZ"/>
              <a:pPr/>
              <a:t>22</a:t>
            </a:fld>
            <a:endParaRPr lang="cs-CZ" altLang="cs-CZ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5832475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Omega mastné kyseliny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D009-EF85-44E2-9DAB-30EFA2D869B2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400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Tuky, oleje, ztu</a:t>
            </a:r>
            <a:r>
              <a:rPr lang="cs-CZ" altLang="cs-CZ" sz="2400" b="1">
                <a:solidFill>
                  <a:srgbClr val="008000"/>
                </a:solidFill>
                <a:latin typeface="Arial Unicode MS" pitchFamily="34" charset="-128"/>
                <a:cs typeface="Times New Roman" panose="02020603050405020304" pitchFamily="18" charset="0"/>
              </a:rPr>
              <a:t>ž</a:t>
            </a:r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ování tuků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68313" y="23495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Alkalická a kyselá hydrolýza, mýdla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D76E-0A6B-4F90-9146-87418FA6F6CD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2640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b) Vosky (ceridy)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0" y="1268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cs-CZ" altLang="cs-CZ" sz="2400"/>
              <a:t>Estery </a:t>
            </a:r>
            <a:r>
              <a:rPr lang="cs-CZ" altLang="cs-CZ" sz="2400" b="1">
                <a:solidFill>
                  <a:srgbClr val="FF0000"/>
                </a:solidFill>
              </a:rPr>
              <a:t>vyšších MK</a:t>
            </a:r>
            <a:r>
              <a:rPr lang="cs-CZ" altLang="cs-CZ" sz="2400"/>
              <a:t> a </a:t>
            </a:r>
            <a:r>
              <a:rPr lang="cs-CZ" altLang="cs-CZ" sz="2400" b="1">
                <a:solidFill>
                  <a:schemeClr val="accent2"/>
                </a:solidFill>
              </a:rPr>
              <a:t>vyšších acyklických alkoholů</a:t>
            </a:r>
            <a:r>
              <a:rPr lang="cs-CZ" altLang="cs-CZ" sz="2400"/>
              <a:t>.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107950" y="5949950"/>
            <a:ext cx="640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cs-CZ" altLang="cs-CZ" b="1"/>
              <a:t>Cetylalkohol</a:t>
            </a:r>
            <a:r>
              <a:rPr lang="cs-CZ" altLang="cs-CZ"/>
              <a:t>, (</a:t>
            </a:r>
            <a:r>
              <a:rPr lang="cs-CZ" altLang="cs-CZ" b="1"/>
              <a:t>hexadekan-1-ol</a:t>
            </a:r>
            <a:r>
              <a:rPr lang="cs-CZ" altLang="cs-CZ"/>
              <a:t>) CH</a:t>
            </a:r>
            <a:r>
              <a:rPr lang="cs-CZ" altLang="cs-CZ" baseline="-25000"/>
              <a:t>3</a:t>
            </a:r>
            <a:r>
              <a:rPr lang="cs-CZ" altLang="cs-CZ"/>
              <a:t>(CH</a:t>
            </a:r>
            <a:r>
              <a:rPr lang="cs-CZ" altLang="cs-CZ" baseline="-25000"/>
              <a:t>2</a:t>
            </a:r>
            <a:r>
              <a:rPr lang="cs-CZ" altLang="cs-CZ"/>
              <a:t>)</a:t>
            </a:r>
            <a:r>
              <a:rPr lang="cs-CZ" altLang="cs-CZ" baseline="-25000"/>
              <a:t>15</a:t>
            </a:r>
            <a:r>
              <a:rPr lang="cs-CZ" altLang="cs-CZ"/>
              <a:t>OH </a:t>
            </a:r>
          </a:p>
        </p:txBody>
      </p:sp>
      <p:pic>
        <p:nvPicPr>
          <p:cNvPr id="131079" name="Picture 7" descr="vosky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/>
          <a:stretch>
            <a:fillRect/>
          </a:stretch>
        </p:blipFill>
        <p:spPr bwMode="auto">
          <a:xfrm>
            <a:off x="0" y="2016125"/>
            <a:ext cx="9144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340-40BB-4744-9775-BF522C3C5771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124075" y="188913"/>
            <a:ext cx="4306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2.2. Složené lipidy</a:t>
            </a: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0" y="3868738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accent2"/>
                </a:solidFill>
              </a:rPr>
              <a:t>Složené lipidy</a:t>
            </a:r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2222500" y="2932113"/>
            <a:ext cx="20256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2222500" y="4149725"/>
            <a:ext cx="19177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2222500" y="4156075"/>
            <a:ext cx="1989138" cy="1144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4327525" y="2492375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8000"/>
                </a:solidFill>
              </a:rPr>
              <a:t>Glycerolfosfolipidy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4284663" y="386080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8000"/>
                </a:solidFill>
              </a:rPr>
              <a:t>sfingolipidy</a:t>
            </a: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4284663" y="522922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rgbClr val="008000"/>
                </a:solidFill>
              </a:rPr>
              <a:t>glykolipidy</a:t>
            </a: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4327525" y="27813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fosfát</a:t>
            </a: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4284663" y="5518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cukr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2339975" y="1268413"/>
            <a:ext cx="4548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accent2"/>
                </a:solidFill>
              </a:rPr>
              <a:t>Alkohol</a:t>
            </a:r>
            <a:r>
              <a:rPr lang="cs-CZ" altLang="cs-CZ" sz="2400"/>
              <a:t> + </a:t>
            </a:r>
            <a:r>
              <a:rPr lang="cs-CZ" altLang="cs-CZ" sz="2400" b="1">
                <a:solidFill>
                  <a:srgbClr val="FF0000"/>
                </a:solidFill>
              </a:rPr>
              <a:t>MK</a:t>
            </a:r>
            <a:r>
              <a:rPr lang="cs-CZ" altLang="cs-CZ" sz="2400"/>
              <a:t> + </a:t>
            </a:r>
            <a:r>
              <a:rPr lang="cs-CZ" altLang="cs-CZ" sz="2400" b="1">
                <a:solidFill>
                  <a:srgbClr val="008000"/>
                </a:solidFill>
              </a:rPr>
              <a:t>hydrofilní část</a:t>
            </a:r>
          </a:p>
        </p:txBody>
      </p:sp>
      <p:pic>
        <p:nvPicPr>
          <p:cNvPr id="84008" name="Picture 40" descr="sfingos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57563"/>
            <a:ext cx="21431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9" name="Text Box 41"/>
          <p:cNvSpPr txBox="1">
            <a:spLocks noChangeArrowheads="1"/>
          </p:cNvSpPr>
          <p:nvPr/>
        </p:nvSpPr>
        <p:spPr bwMode="auto">
          <a:xfrm>
            <a:off x="7216775" y="2081213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fosfolipidy</a:t>
            </a:r>
          </a:p>
        </p:txBody>
      </p:sp>
      <p:sp>
        <p:nvSpPr>
          <p:cNvPr id="84010" name="Line 42"/>
          <p:cNvSpPr>
            <a:spLocks noChangeShapeType="1"/>
          </p:cNvSpPr>
          <p:nvPr/>
        </p:nvSpPr>
        <p:spPr bwMode="auto">
          <a:xfrm flipV="1">
            <a:off x="6443663" y="2276475"/>
            <a:ext cx="6492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 flipV="1">
            <a:off x="5508625" y="2420938"/>
            <a:ext cx="1655763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4211638" y="4221163"/>
            <a:ext cx="372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Obsahují sfingosin, místo glycerolu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DE4B-95B9-4F02-912F-830CB00749B3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2233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a) Glycerol-fosfolipidy</a:t>
            </a:r>
          </a:p>
        </p:txBody>
      </p:sp>
      <p:pic>
        <p:nvPicPr>
          <p:cNvPr id="87048" name="Picture 8" descr="fosfoacylglycero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8738"/>
            <a:ext cx="6445250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9C27E-920F-4BF0-8EA5-537309C2D40E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/>
            <a:r>
              <a:rPr lang="cs-CZ" altLang="cs-CZ" sz="2400" b="1">
                <a:solidFill>
                  <a:srgbClr val="008000"/>
                </a:solidFill>
              </a:rPr>
              <a:t>Struktura fosfolipidů a jejich orientace v membráně</a:t>
            </a:r>
          </a:p>
        </p:txBody>
      </p:sp>
      <p:pic>
        <p:nvPicPr>
          <p:cNvPr id="6147" name="Picture 3" descr="2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84860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6FEF-73D4-4C66-AAC2-725643745165}" type="slidenum">
              <a:rPr lang="cs-CZ" altLang="cs-CZ"/>
              <a:pPr/>
              <a:t>28</a:t>
            </a:fld>
            <a:endParaRPr lang="cs-CZ" altLang="cs-CZ"/>
          </a:p>
        </p:txBody>
      </p:sp>
      <p:pic>
        <p:nvPicPr>
          <p:cNvPr id="148484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630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F97C-48E4-49D8-9B90-89346EFB44E7}" type="slidenum">
              <a:rPr lang="cs-CZ" altLang="cs-CZ"/>
              <a:pPr/>
              <a:t>29</a:t>
            </a:fld>
            <a:endParaRPr lang="cs-CZ" altLang="cs-CZ"/>
          </a:p>
        </p:txBody>
      </p:sp>
      <p:pic>
        <p:nvPicPr>
          <p:cNvPr id="133124" name="Picture 4" descr="glykolipi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569913"/>
            <a:ext cx="55911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2233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b) Glykolipidy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591B-28CD-4ECE-BC7A-99145038136D}" type="slidenum">
              <a:rPr lang="cs-CZ" altLang="cs-CZ"/>
              <a:pPr/>
              <a:t>3</a:t>
            </a:fld>
            <a:endParaRPr lang="cs-CZ" altLang="cs-CZ"/>
          </a:p>
        </p:txBody>
      </p:sp>
      <p:pic>
        <p:nvPicPr>
          <p:cNvPr id="134148" name="Picture 4" descr="glyceraldehy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9605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23850" y="260350"/>
            <a:ext cx="2436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Optická aktivita</a:t>
            </a:r>
          </a:p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D- a L-isomery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7214-E592-431C-8EE9-70AF5D33F8BD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124075" y="188913"/>
            <a:ext cx="380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2.3. Isoprenoidy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295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132138" y="1341438"/>
          <a:ext cx="223361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ChemSketch" r:id="rId3" imgW="1371600" imgH="981456" progId="ACD.ChemSketch.20">
                  <p:embed/>
                </p:oleObj>
              </mc:Choice>
              <mc:Fallback>
                <p:oleObj name="ChemSketch" r:id="rId3" imgW="1371600" imgH="981456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341438"/>
                        <a:ext cx="2233612" cy="159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643438" y="2420938"/>
            <a:ext cx="3089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 sz="1600" i="1">
                <a:cs typeface="Times New Roman" panose="02020603050405020304" pitchFamily="18" charset="0"/>
              </a:rPr>
              <a:t>Isopren  (2-methylbuta-1,3-dien)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07950" y="4005263"/>
            <a:ext cx="190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chemeClr val="accent2"/>
                </a:solidFill>
              </a:rPr>
              <a:t>Isoprenoidy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63938" y="3213100"/>
            <a:ext cx="263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8000"/>
                </a:solidFill>
              </a:rPr>
              <a:t>terpenoidy (terpeny)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3635375" y="4797425"/>
            <a:ext cx="117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8000"/>
                </a:solidFill>
              </a:rPr>
              <a:t>steroidy</a:t>
            </a:r>
          </a:p>
        </p:txBody>
      </p:sp>
      <p:sp>
        <p:nvSpPr>
          <p:cNvPr id="82954" name="Line 10"/>
          <p:cNvSpPr>
            <a:spLocks noChangeShapeType="1"/>
          </p:cNvSpPr>
          <p:nvPr/>
        </p:nvSpPr>
        <p:spPr bwMode="auto">
          <a:xfrm flipV="1">
            <a:off x="2051050" y="3429000"/>
            <a:ext cx="15208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2051050" y="4149725"/>
            <a:ext cx="15843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5608638" y="429260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žlučové kyseliny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5580063" y="4868863"/>
            <a:ext cx="274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steroidní hormony </a:t>
            </a:r>
          </a:p>
          <a:p>
            <a:r>
              <a:rPr lang="cs-CZ" altLang="cs-CZ"/>
              <a:t>(pohlavní a kortikoidní h.)</a:t>
            </a: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5572125" y="5668963"/>
            <a:ext cx="321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/>
              <a:t>steroidní alkoholy </a:t>
            </a:r>
            <a:r>
              <a:rPr lang="cs-CZ" altLang="cs-CZ"/>
              <a:t>= </a:t>
            </a:r>
            <a:r>
              <a:rPr lang="cs-CZ" altLang="cs-CZ" b="1"/>
              <a:t>steroly </a:t>
            </a:r>
          </a:p>
          <a:p>
            <a:r>
              <a:rPr lang="cs-CZ" altLang="cs-CZ"/>
              <a:t>(cholesterol, vitamin D).</a:t>
            </a:r>
            <a:endParaRPr lang="cs-CZ" altLang="cs-CZ" i="1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 flipV="1">
            <a:off x="4859338" y="4510088"/>
            <a:ext cx="7207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6" name="Line 22"/>
          <p:cNvSpPr>
            <a:spLocks noChangeShapeType="1"/>
          </p:cNvSpPr>
          <p:nvPr/>
        </p:nvSpPr>
        <p:spPr bwMode="auto">
          <a:xfrm>
            <a:off x="4859338" y="50847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4859338" y="5084763"/>
            <a:ext cx="64928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336C-5B0E-4DEE-BBA0-67CE665C7B9E}" type="slidenum">
              <a:rPr lang="cs-CZ" altLang="cs-CZ"/>
              <a:pPr/>
              <a:t>31</a:t>
            </a:fld>
            <a:endParaRPr lang="cs-CZ" altLang="cs-CZ"/>
          </a:p>
        </p:txBody>
      </p:sp>
      <p:pic>
        <p:nvPicPr>
          <p:cNvPr id="141316" name="Picture 4" descr="isoprenoid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60388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732588" y="2060575"/>
            <a:ext cx="24114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/>
              <a:t>Limonen, menthol, kafr, pinen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6732588" y="3724275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1600" b="1"/>
              <a:t>Vitamin A (retinol), fytol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765925" y="6110288"/>
            <a:ext cx="1719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b="1"/>
              <a:t>Přírodní kaučuk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250825" y="333375"/>
            <a:ext cx="362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a) Terpenoidy = terpeny</a:t>
            </a:r>
          </a:p>
        </p:txBody>
      </p:sp>
      <p:graphicFrame>
        <p:nvGraphicFramePr>
          <p:cNvPr id="141322" name="Object 10"/>
          <p:cNvGraphicFramePr>
            <a:graphicFrameLocks noChangeAspect="1"/>
          </p:cNvGraphicFramePr>
          <p:nvPr/>
        </p:nvGraphicFramePr>
        <p:xfrm>
          <a:off x="6516688" y="188913"/>
          <a:ext cx="2233612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ChemSketch" r:id="rId5" imgW="1371600" imgH="981456" progId="ACD.ChemSketch.20">
                  <p:embed/>
                </p:oleObj>
              </mc:Choice>
              <mc:Fallback>
                <p:oleObj name="ChemSketch" r:id="rId5" imgW="1371600" imgH="981456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88913"/>
                        <a:ext cx="2233612" cy="159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DF489-8D76-4874-9DB7-CC0C4C9DD348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b) Steroidy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418" name="Picture 10" descr="steroidy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9013"/>
            <a:ext cx="67627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D00F-DF87-4E36-A2CE-6592176FDD73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79388" y="476250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>
                <a:solidFill>
                  <a:srgbClr val="FF0000"/>
                </a:solidFill>
              </a:rPr>
              <a:t>3. Aminokyseliny, peptidy a bílkoviny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80910" name="Picture 1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12875"/>
            <a:ext cx="6551613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AEB6-B9BB-4480-AEEC-0A32D05C6E9E}" type="slidenum">
              <a:rPr lang="cs-CZ" altLang="cs-CZ"/>
              <a:pPr/>
              <a:t>34</a:t>
            </a:fld>
            <a:endParaRPr lang="cs-CZ" altLang="cs-CZ"/>
          </a:p>
        </p:txBody>
      </p:sp>
      <p:pic>
        <p:nvPicPr>
          <p:cNvPr id="146436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r="3775"/>
          <a:stretch>
            <a:fillRect/>
          </a:stretch>
        </p:blipFill>
        <p:spPr bwMode="auto">
          <a:xfrm>
            <a:off x="0" y="836613"/>
            <a:ext cx="914400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639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Disociace aminokyselin (isoelektrický bod)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C410-D9DB-4EA3-A00C-90B55C15AE4E}" type="slidenum">
              <a:rPr lang="cs-CZ" altLang="cs-CZ"/>
              <a:pPr/>
              <a:t>35</a:t>
            </a:fld>
            <a:endParaRPr lang="cs-CZ" altLang="cs-CZ"/>
          </a:p>
        </p:txBody>
      </p:sp>
      <p:pic>
        <p:nvPicPr>
          <p:cNvPr id="135172" name="Picture 4" descr="amk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1"/>
          <a:stretch>
            <a:fillRect/>
          </a:stretch>
        </p:blipFill>
        <p:spPr bwMode="auto">
          <a:xfrm>
            <a:off x="539750" y="549275"/>
            <a:ext cx="8039100" cy="61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250825" y="92075"/>
            <a:ext cx="372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Přehled základních AMK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8128-418E-493A-A8CB-9145ADAF231D}" type="slidenum">
              <a:rPr lang="cs-CZ" altLang="cs-CZ"/>
              <a:pPr/>
              <a:t>36</a:t>
            </a:fld>
            <a:endParaRPr lang="cs-CZ" altLang="cs-CZ"/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15900" y="1387475"/>
          <a:ext cx="89281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7" name="ChemSketch" r:id="rId3" imgW="6092952" imgH="1380744" progId="ACD.ChemSketch.20">
                  <p:embed/>
                </p:oleObj>
              </mc:Choice>
              <mc:Fallback>
                <p:oleObj name="ChemSketch" r:id="rId3" imgW="6092952" imgH="1380744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87475"/>
                        <a:ext cx="89281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79388" y="4003675"/>
            <a:ext cx="8474075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Dělení peptidů a proteinů</a:t>
            </a:r>
            <a:r>
              <a:rPr lang="cs-CZ" altLang="cs-CZ"/>
              <a:t>:</a:t>
            </a:r>
          </a:p>
          <a:p>
            <a:endParaRPr lang="cs-CZ" altLang="cs-CZ"/>
          </a:p>
          <a:p>
            <a:pPr lvl="1">
              <a:buFontTx/>
              <a:buChar char="•"/>
            </a:pPr>
            <a:r>
              <a:rPr lang="cs-CZ" altLang="cs-CZ"/>
              <a:t>  dipeptidy, tripeptidy (např. glutathion) atd.(2-10 AMK)</a:t>
            </a:r>
          </a:p>
          <a:p>
            <a:pPr lvl="1">
              <a:buFontTx/>
              <a:buChar char="•"/>
            </a:pPr>
            <a:r>
              <a:rPr lang="cs-CZ" altLang="cs-CZ"/>
              <a:t>  Oligopeptidy (10- 20AMK, některé zdroje méně než 10 AMK)</a:t>
            </a:r>
          </a:p>
          <a:p>
            <a:pPr lvl="1">
              <a:buFontTx/>
              <a:buChar char="•"/>
            </a:pPr>
            <a:r>
              <a:rPr lang="cs-CZ" altLang="cs-CZ"/>
              <a:t>  Polypeptidy, např. inzulín (méně než 50 AMK)</a:t>
            </a:r>
          </a:p>
          <a:p>
            <a:pPr lvl="1">
              <a:buFontTx/>
              <a:buChar char="•"/>
            </a:pPr>
            <a:r>
              <a:rPr lang="cs-CZ" altLang="cs-CZ"/>
              <a:t>  a </a:t>
            </a:r>
            <a:r>
              <a:rPr lang="cs-CZ" altLang="cs-CZ" b="1">
                <a:solidFill>
                  <a:srgbClr val="FF0000"/>
                </a:solidFill>
              </a:rPr>
              <a:t>proteiny</a:t>
            </a:r>
            <a:r>
              <a:rPr lang="cs-CZ" altLang="cs-CZ"/>
              <a:t> = </a:t>
            </a:r>
            <a:r>
              <a:rPr lang="cs-CZ" altLang="cs-CZ" b="1">
                <a:solidFill>
                  <a:srgbClr val="FF0000"/>
                </a:solidFill>
              </a:rPr>
              <a:t>bílkoviny</a:t>
            </a:r>
            <a:r>
              <a:rPr lang="cs-CZ" altLang="cs-CZ"/>
              <a:t> (více jak 50 AMK, některé zdroje více jak 100 AMK)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250825" y="333375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Peptidová vazba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025AD-F32A-4228-B544-6CDF478CE46F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4414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primární </a:t>
            </a:r>
          </a:p>
        </p:txBody>
      </p:sp>
      <p:pic>
        <p:nvPicPr>
          <p:cNvPr id="97298" name="Picture 1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484313"/>
            <a:ext cx="92900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95CC-4505-49FF-9E64-C8181C8831F5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6938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sekundární (</a:t>
            </a:r>
            <a:r>
              <a:rPr lang="el-GR" altLang="cs-CZ" sz="2400" b="1">
                <a:solidFill>
                  <a:srgbClr val="008000"/>
                </a:solidFill>
                <a:cs typeface="Arial" panose="020B0604020202020204" pitchFamily="34" charset="0"/>
              </a:rPr>
              <a:t>α</a:t>
            </a:r>
            <a:r>
              <a:rPr lang="cs-CZ" altLang="cs-CZ" sz="2400" b="1">
                <a:solidFill>
                  <a:srgbClr val="008000"/>
                </a:solidFill>
                <a:cs typeface="Arial" panose="020B0604020202020204" pitchFamily="34" charset="0"/>
              </a:rPr>
              <a:t>-</a:t>
            </a:r>
            <a:r>
              <a:rPr lang="cs-CZ" altLang="cs-CZ" sz="2400" b="1">
                <a:solidFill>
                  <a:srgbClr val="008000"/>
                </a:solidFill>
              </a:rPr>
              <a:t>šroubovice)</a:t>
            </a:r>
          </a:p>
        </p:txBody>
      </p:sp>
      <p:pic>
        <p:nvPicPr>
          <p:cNvPr id="52230" name="Picture 6" descr="helix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/>
          <a:stretch>
            <a:fillRect/>
          </a:stretch>
        </p:blipFill>
        <p:spPr bwMode="auto">
          <a:xfrm>
            <a:off x="0" y="927100"/>
            <a:ext cx="9305925" cy="581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FA4D5-ECA5-4AAD-B8F2-E7C803CCF685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714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sekundární (</a:t>
            </a:r>
            <a:r>
              <a:rPr lang="el-GR" altLang="cs-CZ" sz="2400" b="1">
                <a:solidFill>
                  <a:srgbClr val="008000"/>
                </a:solidFill>
                <a:cs typeface="Arial" panose="020B0604020202020204" pitchFamily="34" charset="0"/>
              </a:rPr>
              <a:t>β</a:t>
            </a:r>
            <a:r>
              <a:rPr lang="cs-CZ" altLang="cs-CZ" sz="2400" b="1">
                <a:solidFill>
                  <a:srgbClr val="008000"/>
                </a:solidFill>
                <a:cs typeface="Arial" panose="020B0604020202020204" pitchFamily="34" charset="0"/>
              </a:rPr>
              <a:t>-skládaný list</a:t>
            </a:r>
            <a:r>
              <a:rPr lang="cs-CZ" altLang="cs-CZ" sz="2400" b="1">
                <a:solidFill>
                  <a:srgbClr val="008000"/>
                </a:solidFill>
              </a:rPr>
              <a:t>)</a:t>
            </a:r>
          </a:p>
        </p:txBody>
      </p:sp>
      <p:pic>
        <p:nvPicPr>
          <p:cNvPr id="79878" name="Picture 6" descr="skladanylis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/>
          <a:stretch>
            <a:fillRect/>
          </a:stretch>
        </p:blipFill>
        <p:spPr bwMode="auto">
          <a:xfrm>
            <a:off x="125413" y="908050"/>
            <a:ext cx="8910637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49494-26EC-45B6-A961-4D0EBD681110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260350"/>
            <a:ext cx="313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Fischerova projekce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042988" y="1052513"/>
          <a:ext cx="5905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hemSketch" r:id="rId3" imgW="5129784" imgH="1456944" progId="ACD.ChemSketch.20">
                  <p:embed/>
                </p:oleObj>
              </mc:Choice>
              <mc:Fallback>
                <p:oleObj name="ChemSketch" r:id="rId3" imgW="5129784" imgH="1456944" progId="ACD.ChemSketch.2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5905500" cy="168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2924175"/>
            <a:ext cx="7227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-ribosa           				2-deoxy-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-ribosa</a:t>
            </a:r>
            <a:endParaRPr lang="cs-CZ" altLang="cs-CZ" sz="1600"/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042988" y="3500438"/>
          <a:ext cx="5976937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ChemSketch" r:id="rId5" imgW="5273040" imgH="1776984" progId="ACD.ChemSketch.20">
                  <p:embed/>
                </p:oleObj>
              </mc:Choice>
              <mc:Fallback>
                <p:oleObj name="ChemSketch" r:id="rId5" imgW="5273040" imgH="1776984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00438"/>
                        <a:ext cx="5976937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58888" y="5653088"/>
            <a:ext cx="6049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i="1"/>
              <a:t>D</a:t>
            </a:r>
            <a:r>
              <a:rPr lang="cs-CZ" altLang="cs-CZ" i="1">
                <a:cs typeface="Times New Roman" panose="02020603050405020304" pitchFamily="18" charset="0"/>
              </a:rPr>
              <a:t>-glukosa				</a:t>
            </a:r>
            <a:r>
              <a:rPr lang="cs-CZ" altLang="cs-CZ" i="1"/>
              <a:t>D</a:t>
            </a:r>
            <a:r>
              <a:rPr lang="cs-CZ" altLang="cs-CZ" i="1">
                <a:cs typeface="Times New Roman" panose="02020603050405020304" pitchFamily="18" charset="0"/>
              </a:rPr>
              <a:t>-fruktosa</a:t>
            </a:r>
            <a:endParaRPr lang="cs-CZ" alt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E7B6C-390A-487B-AF83-60589CB80DBD}" type="slidenum">
              <a:rPr lang="cs-CZ" altLang="cs-CZ"/>
              <a:pPr/>
              <a:t>40</a:t>
            </a:fld>
            <a:endParaRPr lang="cs-CZ" altLang="cs-CZ"/>
          </a:p>
        </p:txBody>
      </p:sp>
      <p:pic>
        <p:nvPicPr>
          <p:cNvPr id="136196" name="Picture 4" descr="bilkovinaterc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/>
          <a:stretch>
            <a:fillRect/>
          </a:stretch>
        </p:blipFill>
        <p:spPr bwMode="auto">
          <a:xfrm>
            <a:off x="1187450" y="1125538"/>
            <a:ext cx="6800850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bilkovinate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/>
          <a:stretch>
            <a:fillRect/>
          </a:stretch>
        </p:blipFill>
        <p:spPr bwMode="auto">
          <a:xfrm>
            <a:off x="1187450" y="908050"/>
            <a:ext cx="6800850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431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terciární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3909-2421-45D3-8541-2A6343AA610F}" type="slidenum">
              <a:rPr lang="cs-CZ" altLang="cs-CZ"/>
              <a:pPr/>
              <a:t>41</a:t>
            </a:fld>
            <a:endParaRPr lang="cs-CZ" altLang="cs-CZ"/>
          </a:p>
        </p:txBody>
      </p:sp>
      <p:pic>
        <p:nvPicPr>
          <p:cNvPr id="48130" name="Picture 2" descr="5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53440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769938"/>
            <a:ext cx="7772400" cy="1219200"/>
          </a:xfrm>
        </p:spPr>
        <p:txBody>
          <a:bodyPr/>
          <a:lstStyle/>
          <a:p>
            <a:r>
              <a:rPr lang="cs-CZ" altLang="cs-CZ" sz="2800"/>
              <a:t>Tři typy nekovalentních vazeb, které napomáhají skládání proteinu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431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terciární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DC96-E211-4340-91B7-AFFC8B486B12}" type="slidenum">
              <a:rPr lang="cs-CZ" altLang="cs-CZ"/>
              <a:pPr/>
              <a:t>42</a:t>
            </a:fld>
            <a:endParaRPr lang="cs-CZ" altLang="cs-CZ"/>
          </a:p>
        </p:txBody>
      </p:sp>
      <p:pic>
        <p:nvPicPr>
          <p:cNvPr id="59394" name="Picture 2" descr="5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6613"/>
            <a:ext cx="8305800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01675"/>
            <a:ext cx="7772400" cy="1143000"/>
          </a:xfrm>
        </p:spPr>
        <p:txBody>
          <a:bodyPr/>
          <a:lstStyle/>
          <a:p>
            <a:r>
              <a:rPr lang="cs-CZ" altLang="cs-CZ" sz="2800"/>
              <a:t>Disulfidové můstky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431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terciární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048E-BE25-49D6-8723-DCD1664CB253}" type="slidenum">
              <a:rPr lang="cs-CZ" altLang="cs-CZ"/>
              <a:pPr/>
              <a:t>43</a:t>
            </a:fld>
            <a:endParaRPr lang="cs-CZ" altLang="cs-CZ"/>
          </a:p>
        </p:txBody>
      </p:sp>
      <p:pic>
        <p:nvPicPr>
          <p:cNvPr id="54277" name="Picture 5" descr="bilkovinakvar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/>
          <a:stretch>
            <a:fillRect/>
          </a:stretch>
        </p:blipFill>
        <p:spPr bwMode="auto">
          <a:xfrm>
            <a:off x="539750" y="908050"/>
            <a:ext cx="80645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440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</a:rPr>
              <a:t>Struktura bílkovin – kvarterní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468CA-4BE3-4A43-A1A6-730013D77523}" type="slidenum">
              <a:rPr lang="cs-CZ" altLang="cs-CZ"/>
              <a:pPr/>
              <a:t>44</a:t>
            </a:fld>
            <a:endParaRPr lang="cs-CZ" altLang="cs-CZ"/>
          </a:p>
        </p:txBody>
      </p:sp>
      <p:pic>
        <p:nvPicPr>
          <p:cNvPr id="14541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7025"/>
            <a:ext cx="82581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7175-2B0A-4BB2-9B3D-158205E9F41C}" type="slidenum">
              <a:rPr lang="cs-CZ" altLang="cs-CZ"/>
              <a:pPr/>
              <a:t>45</a:t>
            </a:fld>
            <a:endParaRPr lang="cs-CZ" altLang="cs-CZ"/>
          </a:p>
        </p:txBody>
      </p:sp>
      <p:pic>
        <p:nvPicPr>
          <p:cNvPr id="56322" name="Picture 2" descr="5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005388" cy="67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3455988" cy="946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Velikosti a tvary proteinů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1C45-1B24-438C-88D5-9952EFF3F206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979613" y="1149350"/>
            <a:ext cx="51990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kumimoji="1" lang="cs-CZ" altLang="cs-CZ" sz="2400"/>
              <a:t> enzymy</a:t>
            </a:r>
          </a:p>
          <a:p>
            <a:pPr>
              <a:buFontTx/>
              <a:buChar char="•"/>
            </a:pPr>
            <a:r>
              <a:rPr kumimoji="1" lang="cs-CZ" altLang="cs-CZ" sz="2400"/>
              <a:t> zásobní proteiny (</a:t>
            </a:r>
            <a:r>
              <a:rPr kumimoji="1" lang="cs-CZ" altLang="cs-CZ" sz="2400" b="1">
                <a:solidFill>
                  <a:srgbClr val="FF0000"/>
                </a:solidFill>
              </a:rPr>
              <a:t>albumin</a:t>
            </a:r>
            <a:r>
              <a:rPr kumimoji="1" lang="cs-CZ" altLang="cs-CZ" sz="2400"/>
              <a:t>)</a:t>
            </a:r>
          </a:p>
          <a:p>
            <a:pPr>
              <a:buFontTx/>
              <a:buChar char="•"/>
            </a:pPr>
            <a:r>
              <a:rPr kumimoji="1" lang="cs-CZ" altLang="cs-CZ" sz="2400"/>
              <a:t> transportní proteiny (</a:t>
            </a:r>
            <a:r>
              <a:rPr kumimoji="1" lang="cs-CZ" altLang="cs-CZ" sz="2400" b="1">
                <a:solidFill>
                  <a:srgbClr val="FF0000"/>
                </a:solidFill>
              </a:rPr>
              <a:t>hemoglobin</a:t>
            </a:r>
            <a:r>
              <a:rPr kumimoji="1" lang="cs-CZ" altLang="cs-CZ" sz="2400"/>
              <a:t>)</a:t>
            </a:r>
          </a:p>
          <a:p>
            <a:pPr>
              <a:buFontTx/>
              <a:buChar char="•"/>
            </a:pPr>
            <a:r>
              <a:rPr kumimoji="1" lang="cs-CZ" altLang="cs-CZ" sz="2400"/>
              <a:t> ochranné proteiny (</a:t>
            </a:r>
            <a:r>
              <a:rPr kumimoji="1" lang="cs-CZ" altLang="cs-CZ" sz="2400" b="1">
                <a:solidFill>
                  <a:srgbClr val="FF0000"/>
                </a:solidFill>
              </a:rPr>
              <a:t>imunoglobulin</a:t>
            </a:r>
            <a:r>
              <a:rPr kumimoji="1" lang="cs-CZ" altLang="cs-CZ" sz="2400"/>
              <a:t>)</a:t>
            </a:r>
          </a:p>
          <a:p>
            <a:pPr>
              <a:buFontTx/>
              <a:buChar char="•"/>
            </a:pPr>
            <a:r>
              <a:rPr kumimoji="1" lang="cs-CZ" altLang="cs-CZ" sz="2400"/>
              <a:t> kontraktilní proteiny (</a:t>
            </a:r>
            <a:r>
              <a:rPr kumimoji="1" lang="cs-CZ" altLang="cs-CZ" sz="2400" b="1">
                <a:solidFill>
                  <a:srgbClr val="FF0000"/>
                </a:solidFill>
              </a:rPr>
              <a:t>myosin</a:t>
            </a:r>
            <a:r>
              <a:rPr kumimoji="1" lang="cs-CZ" altLang="cs-CZ" sz="2400"/>
              <a:t>)</a:t>
            </a:r>
          </a:p>
          <a:p>
            <a:pPr>
              <a:buFontTx/>
              <a:buChar char="•"/>
            </a:pPr>
            <a:r>
              <a:rPr kumimoji="1" lang="cs-CZ" altLang="cs-CZ" sz="2400"/>
              <a:t> hormony (</a:t>
            </a:r>
            <a:r>
              <a:rPr kumimoji="1" lang="cs-CZ" altLang="cs-CZ" sz="2400" b="1">
                <a:solidFill>
                  <a:srgbClr val="FF0000"/>
                </a:solidFill>
              </a:rPr>
              <a:t>insulin</a:t>
            </a:r>
            <a:r>
              <a:rPr kumimoji="1" lang="cs-CZ" altLang="cs-CZ" sz="2400"/>
              <a:t>)</a:t>
            </a:r>
          </a:p>
          <a:p>
            <a:pPr>
              <a:buFontTx/>
              <a:buChar char="•"/>
            </a:pPr>
            <a:r>
              <a:rPr kumimoji="1" lang="cs-CZ" altLang="cs-CZ" sz="2400"/>
              <a:t> strukturní proteiny (</a:t>
            </a:r>
            <a:r>
              <a:rPr kumimoji="1" lang="cs-CZ" altLang="cs-CZ" sz="2400" b="1">
                <a:solidFill>
                  <a:srgbClr val="FF0000"/>
                </a:solidFill>
              </a:rPr>
              <a:t>kolagen</a:t>
            </a:r>
            <a:r>
              <a:rPr kumimoji="1" lang="cs-CZ" altLang="cs-CZ" sz="2400"/>
              <a:t>)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979613" y="4335463"/>
            <a:ext cx="434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cs-CZ" altLang="cs-CZ" sz="2400"/>
              <a:t> zásadní zdroj dusíku a esenciálních aminokyselin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34559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solidFill>
                  <a:srgbClr val="008000"/>
                </a:solidFill>
              </a:rPr>
              <a:t>Funkce proteinů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8557-161A-444D-B95B-D0286FAEBA3A}" type="slidenum">
              <a:rPr lang="cs-CZ" altLang="cs-CZ"/>
              <a:pPr/>
              <a:t>47</a:t>
            </a:fld>
            <a:endParaRPr lang="cs-CZ" altLang="cs-CZ"/>
          </a:p>
        </p:txBody>
      </p:sp>
      <p:pic>
        <p:nvPicPr>
          <p:cNvPr id="50178" name="Picture 2" descr="5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7772400" cy="5191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Denaturace a znovusložení proteinu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A3C88-9223-4C48-A5C1-28F962B40991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 anchor="ctr"/>
          <a:lstStyle/>
          <a:p>
            <a:r>
              <a:rPr lang="cs-CZ" altLang="cs-CZ" sz="4400">
                <a:solidFill>
                  <a:srgbClr val="FF0000"/>
                </a:solidFill>
              </a:rPr>
              <a:t>4. Enzymy</a:t>
            </a:r>
          </a:p>
        </p:txBody>
      </p:sp>
      <p:pic>
        <p:nvPicPr>
          <p:cNvPr id="24714" name="Picture 138" descr="enzym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997200"/>
            <a:ext cx="7056437" cy="24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15" name="Rectangle 139"/>
          <p:cNvSpPr>
            <a:spLocks noChangeArrowheads="1"/>
          </p:cNvSpPr>
          <p:nvPr/>
        </p:nvSpPr>
        <p:spPr bwMode="auto">
          <a:xfrm>
            <a:off x="287338" y="1196975"/>
            <a:ext cx="8569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Biokatalyzátory</a:t>
            </a:r>
            <a:br>
              <a:rPr lang="cs-CZ" altLang="cs-CZ" sz="2800" b="1">
                <a:solidFill>
                  <a:srgbClr val="008000"/>
                </a:solidFill>
              </a:rPr>
            </a:br>
            <a:br>
              <a:rPr lang="cs-CZ" altLang="cs-CZ" sz="2800" b="1">
                <a:solidFill>
                  <a:srgbClr val="008000"/>
                </a:solidFill>
              </a:rPr>
            </a:br>
            <a:r>
              <a:rPr lang="cs-CZ" altLang="cs-CZ" sz="2800" b="1">
                <a:solidFill>
                  <a:srgbClr val="008000"/>
                </a:solidFill>
              </a:rPr>
              <a:t>schematické znázornění reakce katalyzované enzymem</a:t>
            </a: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6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6E9D-0E0F-4A66-BEEB-00F17FE6B2F7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složení enzymu bílkovinové povahy</a:t>
            </a:r>
          </a:p>
        </p:txBody>
      </p:sp>
      <p:grpSp>
        <p:nvGrpSpPr>
          <p:cNvPr id="152581" name="Group 5"/>
          <p:cNvGrpSpPr>
            <a:grpSpLocks noChangeAspect="1"/>
          </p:cNvGrpSpPr>
          <p:nvPr/>
        </p:nvGrpSpPr>
        <p:grpSpPr bwMode="auto">
          <a:xfrm>
            <a:off x="1835150" y="1125538"/>
            <a:ext cx="5902325" cy="3282950"/>
            <a:chOff x="3542" y="10757"/>
            <a:chExt cx="4647" cy="2586"/>
          </a:xfrm>
        </p:grpSpPr>
        <p:sp>
          <p:nvSpPr>
            <p:cNvPr id="152582" name="AutoShape 6"/>
            <p:cNvSpPr>
              <a:spLocks noChangeAspect="1" noChangeArrowheads="1"/>
            </p:cNvSpPr>
            <p:nvPr/>
          </p:nvSpPr>
          <p:spPr bwMode="auto">
            <a:xfrm>
              <a:off x="3542" y="10757"/>
              <a:ext cx="4647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583" name="Oval 7"/>
            <p:cNvSpPr>
              <a:spLocks noChangeArrowheads="1"/>
            </p:cNvSpPr>
            <p:nvPr/>
          </p:nvSpPr>
          <p:spPr bwMode="auto">
            <a:xfrm>
              <a:off x="4358" y="11495"/>
              <a:ext cx="1940" cy="184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8B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2584" name="AutoShape 8"/>
            <p:cNvSpPr>
              <a:spLocks noChangeAspect="1" noChangeArrowheads="1"/>
            </p:cNvSpPr>
            <p:nvPr/>
          </p:nvSpPr>
          <p:spPr bwMode="auto">
            <a:xfrm rot="16200000">
              <a:off x="3511" y="11432"/>
              <a:ext cx="373" cy="311"/>
            </a:xfrm>
            <a:prstGeom prst="hexagon">
              <a:avLst>
                <a:gd name="adj" fmla="val 29984"/>
                <a:gd name="vf" fmla="val 115470"/>
              </a:avLst>
            </a:prstGeom>
            <a:solidFill>
              <a:srgbClr val="FFCC99"/>
            </a:solidFill>
            <a:ln w="9525">
              <a:solidFill>
                <a:srgbClr val="5B524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8BA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cs-CZ"/>
            </a:p>
          </p:txBody>
        </p:sp>
        <p:grpSp>
          <p:nvGrpSpPr>
            <p:cNvPr id="152585" name="Group 9"/>
            <p:cNvGrpSpPr>
              <a:grpSpLocks/>
            </p:cNvGrpSpPr>
            <p:nvPr/>
          </p:nvGrpSpPr>
          <p:grpSpPr bwMode="auto">
            <a:xfrm>
              <a:off x="3542" y="10757"/>
              <a:ext cx="4647" cy="2581"/>
              <a:chOff x="3542" y="10757"/>
              <a:chExt cx="4647" cy="2581"/>
            </a:xfrm>
          </p:grpSpPr>
          <p:sp>
            <p:nvSpPr>
              <p:cNvPr id="152586" name="Rectangle 10"/>
              <p:cNvSpPr>
                <a:spLocks noChangeArrowheads="1"/>
              </p:cNvSpPr>
              <p:nvPr/>
            </p:nvSpPr>
            <p:spPr bwMode="auto">
              <a:xfrm>
                <a:off x="4932" y="12047"/>
                <a:ext cx="776" cy="77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587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5088" y="12201"/>
                <a:ext cx="465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58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5413" y="12248"/>
                <a:ext cx="450" cy="374"/>
              </a:xfrm>
              <a:prstGeom prst="hexagon">
                <a:avLst>
                  <a:gd name="adj" fmla="val 30080"/>
                  <a:gd name="vf" fmla="val 115470"/>
                </a:avLst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589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4777" y="12248"/>
                <a:ext cx="449" cy="374"/>
              </a:xfrm>
              <a:prstGeom prst="hexagon">
                <a:avLst>
                  <a:gd name="adj" fmla="val 30013"/>
                  <a:gd name="vf" fmla="val 115470"/>
                </a:avLst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590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807" y="12279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591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5452" y="12279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592" name="Text Box 16"/>
              <p:cNvSpPr txBox="1">
                <a:spLocks noChangeArrowheads="1"/>
              </p:cNvSpPr>
              <p:nvPr/>
            </p:nvSpPr>
            <p:spPr bwMode="auto">
              <a:xfrm>
                <a:off x="5257" y="12395"/>
                <a:ext cx="88" cy="1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593" name="AutoShape 17"/>
              <p:cNvCxnSpPr>
                <a:cxnSpLocks noChangeShapeType="1"/>
                <a:stCxn id="152592" idx="3"/>
                <a:endCxn id="152591" idx="1"/>
              </p:cNvCxnSpPr>
              <p:nvPr/>
            </p:nvCxnSpPr>
            <p:spPr bwMode="auto">
              <a:xfrm flipV="1">
                <a:off x="5345" y="12435"/>
                <a:ext cx="107" cy="26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594" name="AutoShape 18"/>
              <p:cNvCxnSpPr>
                <a:cxnSpLocks noChangeShapeType="1"/>
                <a:stCxn id="152590" idx="3"/>
                <a:endCxn id="152592" idx="1"/>
              </p:cNvCxnSpPr>
              <p:nvPr/>
            </p:nvCxnSpPr>
            <p:spPr bwMode="auto">
              <a:xfrm>
                <a:off x="5180" y="12435"/>
                <a:ext cx="77" cy="26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595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6097" y="12279"/>
                <a:ext cx="372" cy="311"/>
              </a:xfrm>
              <a:prstGeom prst="hexagon">
                <a:avLst>
                  <a:gd name="adj" fmla="val 2990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596" name="Text Box 20"/>
              <p:cNvSpPr txBox="1">
                <a:spLocks noChangeArrowheads="1"/>
              </p:cNvSpPr>
              <p:nvPr/>
            </p:nvSpPr>
            <p:spPr bwMode="auto">
              <a:xfrm>
                <a:off x="5902" y="12372"/>
                <a:ext cx="10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597" name="AutoShape 21"/>
              <p:cNvCxnSpPr>
                <a:cxnSpLocks noChangeShapeType="1"/>
                <a:stCxn id="152596" idx="3"/>
                <a:endCxn id="152595" idx="1"/>
              </p:cNvCxnSpPr>
              <p:nvPr/>
            </p:nvCxnSpPr>
            <p:spPr bwMode="auto">
              <a:xfrm flipV="1">
                <a:off x="6006" y="12435"/>
                <a:ext cx="91" cy="28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598" name="AutoShape 22"/>
              <p:cNvCxnSpPr>
                <a:cxnSpLocks noChangeShapeType="1"/>
                <a:stCxn id="152591" idx="3"/>
                <a:endCxn id="152596" idx="1"/>
              </p:cNvCxnSpPr>
              <p:nvPr/>
            </p:nvCxnSpPr>
            <p:spPr bwMode="auto">
              <a:xfrm>
                <a:off x="5825" y="12435"/>
                <a:ext cx="77" cy="28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599" name="AutoShape 23"/>
              <p:cNvSpPr>
                <a:spLocks noChangeAspect="1" noChangeArrowheads="1"/>
              </p:cNvSpPr>
              <p:nvPr/>
            </p:nvSpPr>
            <p:spPr bwMode="auto">
              <a:xfrm>
                <a:off x="6679" y="12007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600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7323" y="12007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601" name="Text Box 25"/>
              <p:cNvSpPr txBox="1">
                <a:spLocks noChangeArrowheads="1"/>
              </p:cNvSpPr>
              <p:nvPr/>
            </p:nvSpPr>
            <p:spPr bwMode="auto">
              <a:xfrm>
                <a:off x="7142" y="12197"/>
                <a:ext cx="120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02" name="AutoShape 26"/>
              <p:cNvCxnSpPr>
                <a:cxnSpLocks noChangeShapeType="1"/>
                <a:stCxn id="152601" idx="3"/>
                <a:endCxn id="152600" idx="1"/>
              </p:cNvCxnSpPr>
              <p:nvPr/>
            </p:nvCxnSpPr>
            <p:spPr bwMode="auto">
              <a:xfrm flipV="1">
                <a:off x="7262" y="12163"/>
                <a:ext cx="61" cy="124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03" name="AutoShape 27"/>
              <p:cNvCxnSpPr>
                <a:cxnSpLocks noChangeShapeType="1"/>
                <a:stCxn id="152599" idx="3"/>
                <a:endCxn id="152601" idx="1"/>
              </p:cNvCxnSpPr>
              <p:nvPr/>
            </p:nvCxnSpPr>
            <p:spPr bwMode="auto">
              <a:xfrm>
                <a:off x="7052" y="12163"/>
                <a:ext cx="90" cy="124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04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7067" y="12628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605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7711" y="12628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606" name="Text Box 30"/>
              <p:cNvSpPr txBox="1">
                <a:spLocks noChangeArrowheads="1"/>
              </p:cNvSpPr>
              <p:nvPr/>
            </p:nvSpPr>
            <p:spPr bwMode="auto">
              <a:xfrm>
                <a:off x="7517" y="12769"/>
                <a:ext cx="153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07" name="AutoShape 31"/>
              <p:cNvCxnSpPr>
                <a:cxnSpLocks noChangeShapeType="1"/>
                <a:stCxn id="152606" idx="3"/>
                <a:endCxn id="152605" idx="1"/>
              </p:cNvCxnSpPr>
              <p:nvPr/>
            </p:nvCxnSpPr>
            <p:spPr bwMode="auto">
              <a:xfrm flipV="1">
                <a:off x="7670" y="12784"/>
                <a:ext cx="41" cy="99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08" name="AutoShape 32"/>
              <p:cNvCxnSpPr>
                <a:cxnSpLocks noChangeShapeType="1"/>
                <a:stCxn id="152604" idx="3"/>
                <a:endCxn id="152606" idx="1"/>
              </p:cNvCxnSpPr>
              <p:nvPr/>
            </p:nvCxnSpPr>
            <p:spPr bwMode="auto">
              <a:xfrm>
                <a:off x="7440" y="12784"/>
                <a:ext cx="77" cy="99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09" name="AutoShape 33"/>
              <p:cNvSpPr>
                <a:spLocks noChangeAspect="1" noChangeArrowheads="1"/>
              </p:cNvSpPr>
              <p:nvPr/>
            </p:nvSpPr>
            <p:spPr bwMode="auto">
              <a:xfrm rot="4383943">
                <a:off x="3628" y="12001"/>
                <a:ext cx="373" cy="310"/>
              </a:xfrm>
              <a:prstGeom prst="hexagon">
                <a:avLst>
                  <a:gd name="adj" fmla="val 30081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610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194" y="12279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2611" name="Text Box 35"/>
              <p:cNvSpPr txBox="1">
                <a:spLocks noChangeArrowheads="1"/>
              </p:cNvSpPr>
              <p:nvPr/>
            </p:nvSpPr>
            <p:spPr bwMode="auto">
              <a:xfrm>
                <a:off x="4000" y="12356"/>
                <a:ext cx="10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12" name="AutoShape 36"/>
              <p:cNvCxnSpPr>
                <a:cxnSpLocks noChangeShapeType="1"/>
                <a:stCxn id="152611" idx="3"/>
                <a:endCxn id="152610" idx="1"/>
              </p:cNvCxnSpPr>
              <p:nvPr/>
            </p:nvCxnSpPr>
            <p:spPr bwMode="auto">
              <a:xfrm flipV="1">
                <a:off x="4104" y="12435"/>
                <a:ext cx="90" cy="12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13" name="AutoShape 37"/>
              <p:cNvCxnSpPr>
                <a:cxnSpLocks noChangeShapeType="1"/>
                <a:stCxn id="152609" idx="3"/>
                <a:endCxn id="152611" idx="1"/>
              </p:cNvCxnSpPr>
              <p:nvPr/>
            </p:nvCxnSpPr>
            <p:spPr bwMode="auto">
              <a:xfrm>
                <a:off x="3870" y="12333"/>
                <a:ext cx="130" cy="114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14" name="Text Box 38"/>
              <p:cNvSpPr txBox="1">
                <a:spLocks noChangeArrowheads="1"/>
              </p:cNvSpPr>
              <p:nvPr/>
            </p:nvSpPr>
            <p:spPr bwMode="auto">
              <a:xfrm>
                <a:off x="4661" y="12377"/>
                <a:ext cx="104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15" name="AutoShape 39"/>
              <p:cNvCxnSpPr>
                <a:cxnSpLocks noChangeShapeType="1"/>
                <a:stCxn id="152614" idx="3"/>
                <a:endCxn id="152590" idx="1"/>
              </p:cNvCxnSpPr>
              <p:nvPr/>
            </p:nvCxnSpPr>
            <p:spPr bwMode="auto">
              <a:xfrm flipV="1">
                <a:off x="4765" y="12435"/>
                <a:ext cx="42" cy="33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16" name="AutoShape 40"/>
              <p:cNvCxnSpPr>
                <a:cxnSpLocks noChangeShapeType="1"/>
                <a:stCxn id="152610" idx="3"/>
                <a:endCxn id="152614" idx="1"/>
              </p:cNvCxnSpPr>
              <p:nvPr/>
            </p:nvCxnSpPr>
            <p:spPr bwMode="auto">
              <a:xfrm>
                <a:off x="4567" y="12435"/>
                <a:ext cx="94" cy="33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17" name="AutoShape 41"/>
              <p:cNvSpPr>
                <a:spLocks noChangeAspect="1" noChangeArrowheads="1"/>
              </p:cNvSpPr>
              <p:nvPr/>
            </p:nvSpPr>
            <p:spPr bwMode="auto">
              <a:xfrm rot="16200000">
                <a:off x="3511" y="10788"/>
                <a:ext cx="373" cy="311"/>
              </a:xfrm>
              <a:prstGeom prst="hexagon">
                <a:avLst>
                  <a:gd name="adj" fmla="val 29984"/>
                  <a:gd name="vf" fmla="val 115470"/>
                </a:avLst>
              </a:prstGeom>
              <a:solidFill>
                <a:srgbClr val="FFCC99"/>
              </a:solidFill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152618" name="Text Box 42"/>
              <p:cNvSpPr txBox="1">
                <a:spLocks noChangeArrowheads="1"/>
              </p:cNvSpPr>
              <p:nvPr/>
            </p:nvSpPr>
            <p:spPr bwMode="auto">
              <a:xfrm rot="16200000">
                <a:off x="3547" y="11182"/>
                <a:ext cx="180" cy="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19" name="AutoShape 43"/>
              <p:cNvCxnSpPr>
                <a:cxnSpLocks noChangeShapeType="1"/>
                <a:stCxn id="152618" idx="3"/>
                <a:endCxn id="152617" idx="1"/>
              </p:cNvCxnSpPr>
              <p:nvPr/>
            </p:nvCxnSpPr>
            <p:spPr bwMode="auto">
              <a:xfrm flipV="1">
                <a:off x="3637" y="11132"/>
                <a:ext cx="61" cy="49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20" name="AutoShape 44"/>
              <p:cNvCxnSpPr>
                <a:cxnSpLocks noChangeShapeType="1"/>
                <a:stCxn id="152584" idx="3"/>
                <a:endCxn id="152618" idx="1"/>
              </p:cNvCxnSpPr>
              <p:nvPr/>
            </p:nvCxnSpPr>
            <p:spPr bwMode="auto">
              <a:xfrm flipH="1" flipV="1">
                <a:off x="3637" y="11361"/>
                <a:ext cx="61" cy="42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21" name="Text Box 45"/>
              <p:cNvSpPr txBox="1">
                <a:spLocks noChangeArrowheads="1"/>
              </p:cNvSpPr>
              <p:nvPr/>
            </p:nvSpPr>
            <p:spPr bwMode="auto">
              <a:xfrm rot="-6170266">
                <a:off x="3598" y="11825"/>
                <a:ext cx="185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r>
                  <a:rPr lang="cs-CZ" altLang="cs-CZ" sz="6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O</a:t>
                </a:r>
                <a:endParaRPr lang="cs-CZ" altLang="cs-CZ"/>
              </a:p>
            </p:txBody>
          </p:sp>
          <p:cxnSp>
            <p:nvCxnSpPr>
              <p:cNvPr id="152622" name="AutoShape 46"/>
              <p:cNvCxnSpPr>
                <a:cxnSpLocks noChangeShapeType="1"/>
                <a:stCxn id="152584" idx="1"/>
                <a:endCxn id="152621" idx="3"/>
              </p:cNvCxnSpPr>
              <p:nvPr/>
            </p:nvCxnSpPr>
            <p:spPr bwMode="auto">
              <a:xfrm flipH="1">
                <a:off x="3671" y="11776"/>
                <a:ext cx="27" cy="51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623" name="AutoShape 47"/>
              <p:cNvCxnSpPr>
                <a:cxnSpLocks noChangeShapeType="1"/>
                <a:stCxn id="152609" idx="1"/>
                <a:endCxn id="152621" idx="1"/>
              </p:cNvCxnSpPr>
              <p:nvPr/>
            </p:nvCxnSpPr>
            <p:spPr bwMode="auto">
              <a:xfrm flipH="1">
                <a:off x="3712" y="11977"/>
                <a:ext cx="49" cy="30"/>
              </a:xfrm>
              <a:prstGeom prst="straightConnector1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</p:cxnSp>
          <p:sp>
            <p:nvSpPr>
              <p:cNvPr id="152624" name="Arc 48"/>
              <p:cNvSpPr>
                <a:spLocks/>
              </p:cNvSpPr>
              <p:nvPr/>
            </p:nvSpPr>
            <p:spPr bwMode="auto">
              <a:xfrm rot="10800000">
                <a:off x="3619" y="12260"/>
                <a:ext cx="1364" cy="477"/>
              </a:xfrm>
              <a:custGeom>
                <a:avLst/>
                <a:gdLst>
                  <a:gd name="G0" fmla="+- 0 0 0"/>
                  <a:gd name="G1" fmla="+- 20414 0 0"/>
                  <a:gd name="G2" fmla="+- 21600 0 0"/>
                  <a:gd name="T0" fmla="*/ 7060 w 21600"/>
                  <a:gd name="T1" fmla="*/ 0 h 20414"/>
                  <a:gd name="T2" fmla="*/ 21600 w 21600"/>
                  <a:gd name="T3" fmla="*/ 20414 h 20414"/>
                  <a:gd name="T4" fmla="*/ 0 w 21600"/>
                  <a:gd name="T5" fmla="*/ 20414 h 20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414" fill="none" extrusionOk="0">
                    <a:moveTo>
                      <a:pt x="7059" y="0"/>
                    </a:moveTo>
                    <a:cubicBezTo>
                      <a:pt x="15762" y="3010"/>
                      <a:pt x="21600" y="11205"/>
                      <a:pt x="21600" y="20414"/>
                    </a:cubicBezTo>
                  </a:path>
                  <a:path w="21600" h="20414" stroke="0" extrusionOk="0">
                    <a:moveTo>
                      <a:pt x="7059" y="0"/>
                    </a:moveTo>
                    <a:cubicBezTo>
                      <a:pt x="15762" y="3010"/>
                      <a:pt x="21600" y="11205"/>
                      <a:pt x="21600" y="20414"/>
                    </a:cubicBezTo>
                    <a:lnTo>
                      <a:pt x="0" y="20414"/>
                    </a:lnTo>
                    <a:close/>
                  </a:path>
                </a:pathLst>
              </a:custGeom>
              <a:noFill/>
              <a:ln w="12700">
                <a:solidFill>
                  <a:srgbClr val="FF0000"/>
                </a:solidFill>
                <a:miter lim="800000"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52625" name="Group 49"/>
              <p:cNvGrpSpPr>
                <a:grpSpLocks/>
              </p:cNvGrpSpPr>
              <p:nvPr/>
            </p:nvGrpSpPr>
            <p:grpSpPr bwMode="auto">
              <a:xfrm>
                <a:off x="5250" y="12427"/>
                <a:ext cx="116" cy="241"/>
                <a:chOff x="2426" y="3294"/>
                <a:chExt cx="136" cy="237"/>
              </a:xfrm>
            </p:grpSpPr>
            <p:sp>
              <p:nvSpPr>
                <p:cNvPr id="152626" name="Rectangle 50"/>
                <p:cNvSpPr>
                  <a:spLocks noChangeArrowheads="1"/>
                </p:cNvSpPr>
                <p:nvPr/>
              </p:nvSpPr>
              <p:spPr bwMode="auto">
                <a:xfrm>
                  <a:off x="2426" y="3385"/>
                  <a:ext cx="136" cy="146"/>
                </a:xfrm>
                <a:prstGeom prst="rect">
                  <a:avLst/>
                </a:prstGeom>
                <a:solidFill>
                  <a:srgbClr val="C9DD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B524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EC8BA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cs-CZ"/>
                </a:p>
              </p:txBody>
            </p:sp>
            <p:sp>
              <p:nvSpPr>
                <p:cNvPr id="152627" name="AutoShape 51"/>
                <p:cNvSpPr>
                  <a:spLocks noChangeArrowheads="1"/>
                </p:cNvSpPr>
                <p:nvPr/>
              </p:nvSpPr>
              <p:spPr bwMode="auto">
                <a:xfrm>
                  <a:off x="2426" y="3294"/>
                  <a:ext cx="136" cy="91"/>
                </a:xfrm>
                <a:prstGeom prst="rtTriangle">
                  <a:avLst/>
                </a:prstGeom>
                <a:solidFill>
                  <a:srgbClr val="C9DD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B524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EC8BA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cs-CZ"/>
                </a:p>
              </p:txBody>
            </p:sp>
          </p:grpSp>
          <p:grpSp>
            <p:nvGrpSpPr>
              <p:cNvPr id="152628" name="Group 52"/>
              <p:cNvGrpSpPr>
                <a:grpSpLocks/>
              </p:cNvGrpSpPr>
              <p:nvPr/>
            </p:nvGrpSpPr>
            <p:grpSpPr bwMode="auto">
              <a:xfrm>
                <a:off x="5250" y="12194"/>
                <a:ext cx="116" cy="193"/>
                <a:chOff x="2425" y="2977"/>
                <a:chExt cx="137" cy="272"/>
              </a:xfrm>
            </p:grpSpPr>
            <p:sp>
              <p:nvSpPr>
                <p:cNvPr id="152629" name="Rectangle 53"/>
                <p:cNvSpPr>
                  <a:spLocks noChangeArrowheads="1"/>
                </p:cNvSpPr>
                <p:nvPr/>
              </p:nvSpPr>
              <p:spPr bwMode="auto">
                <a:xfrm rot="10800000">
                  <a:off x="2425" y="2977"/>
                  <a:ext cx="137" cy="159"/>
                </a:xfrm>
                <a:prstGeom prst="rect">
                  <a:avLst/>
                </a:prstGeom>
                <a:solidFill>
                  <a:srgbClr val="C9DD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B524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EC8BA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cs-CZ"/>
                </a:p>
              </p:txBody>
            </p:sp>
            <p:sp>
              <p:nvSpPr>
                <p:cNvPr id="152630" name="AutoShape 54"/>
                <p:cNvSpPr>
                  <a:spLocks noChangeArrowheads="1"/>
                </p:cNvSpPr>
                <p:nvPr/>
              </p:nvSpPr>
              <p:spPr bwMode="auto">
                <a:xfrm rot="10800000">
                  <a:off x="2425" y="3113"/>
                  <a:ext cx="137" cy="136"/>
                </a:xfrm>
                <a:prstGeom prst="rtTriangle">
                  <a:avLst/>
                </a:prstGeom>
                <a:solidFill>
                  <a:srgbClr val="C9DDF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5B524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EC8BA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cs-CZ"/>
                </a:p>
              </p:txBody>
            </p:sp>
          </p:grpSp>
          <p:sp>
            <p:nvSpPr>
              <p:cNvPr id="152631" name="Line 55"/>
              <p:cNvSpPr>
                <a:spLocks noChangeShapeType="1"/>
              </p:cNvSpPr>
              <p:nvPr/>
            </p:nvSpPr>
            <p:spPr bwMode="auto">
              <a:xfrm>
                <a:off x="5703" y="12737"/>
                <a:ext cx="582" cy="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2632" name="Text Box 56"/>
              <p:cNvSpPr txBox="1">
                <a:spLocks noChangeArrowheads="1"/>
              </p:cNvSpPr>
              <p:nvPr/>
            </p:nvSpPr>
            <p:spPr bwMode="auto">
              <a:xfrm>
                <a:off x="4891" y="11106"/>
                <a:ext cx="110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Enzym (amylasa)</a:t>
                </a:r>
                <a:endParaRPr lang="cs-CZ" altLang="cs-CZ" sz="1200"/>
              </a:p>
            </p:txBody>
          </p:sp>
          <p:sp>
            <p:nvSpPr>
              <p:cNvPr id="152633" name="Line 57"/>
              <p:cNvSpPr>
                <a:spLocks noChangeShapeType="1"/>
              </p:cNvSpPr>
              <p:nvPr/>
            </p:nvSpPr>
            <p:spPr bwMode="auto">
              <a:xfrm flipH="1" flipV="1">
                <a:off x="4474" y="11533"/>
                <a:ext cx="776" cy="816"/>
              </a:xfrm>
              <a:prstGeom prst="line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2634" name="Text Box 58"/>
              <p:cNvSpPr txBox="1">
                <a:spLocks noChangeArrowheads="1"/>
              </p:cNvSpPr>
              <p:nvPr/>
            </p:nvSpPr>
            <p:spPr bwMode="auto">
              <a:xfrm>
                <a:off x="3959" y="11365"/>
                <a:ext cx="1086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Aktivní centrum</a:t>
                </a:r>
                <a:endParaRPr lang="cs-CZ" altLang="cs-CZ" sz="1200"/>
              </a:p>
            </p:txBody>
          </p:sp>
          <p:sp>
            <p:nvSpPr>
              <p:cNvPr id="152635" name="Text Box 59"/>
              <p:cNvSpPr txBox="1">
                <a:spLocks noChangeArrowheads="1"/>
              </p:cNvSpPr>
              <p:nvPr/>
            </p:nvSpPr>
            <p:spPr bwMode="auto">
              <a:xfrm>
                <a:off x="5899" y="11365"/>
                <a:ext cx="729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Apoenzym</a:t>
                </a:r>
                <a:endParaRPr lang="cs-CZ" altLang="cs-CZ" sz="1200"/>
              </a:p>
            </p:txBody>
          </p:sp>
          <p:sp>
            <p:nvSpPr>
              <p:cNvPr id="152636" name="Line 60"/>
              <p:cNvSpPr>
                <a:spLocks noChangeShapeType="1"/>
              </p:cNvSpPr>
              <p:nvPr/>
            </p:nvSpPr>
            <p:spPr bwMode="auto">
              <a:xfrm flipV="1">
                <a:off x="5717" y="11533"/>
                <a:ext cx="310" cy="272"/>
              </a:xfrm>
              <a:prstGeom prst="line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2637" name="Text Box 61"/>
              <p:cNvSpPr txBox="1">
                <a:spLocks noChangeArrowheads="1"/>
              </p:cNvSpPr>
              <p:nvPr/>
            </p:nvSpPr>
            <p:spPr bwMode="auto">
              <a:xfrm>
                <a:off x="6249" y="11715"/>
                <a:ext cx="644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Koenzym</a:t>
                </a:r>
                <a:endParaRPr lang="cs-CZ" altLang="cs-CZ" sz="1200"/>
              </a:p>
            </p:txBody>
          </p:sp>
          <p:sp>
            <p:nvSpPr>
              <p:cNvPr id="152638" name="Line 62"/>
              <p:cNvSpPr>
                <a:spLocks noChangeShapeType="1"/>
              </p:cNvSpPr>
              <p:nvPr/>
            </p:nvSpPr>
            <p:spPr bwMode="auto">
              <a:xfrm flipV="1">
                <a:off x="5639" y="11844"/>
                <a:ext cx="659" cy="310"/>
              </a:xfrm>
              <a:prstGeom prst="line">
                <a:avLst/>
              </a:prstGeom>
              <a:noFill/>
              <a:ln w="9525">
                <a:solidFill>
                  <a:srgbClr val="5B524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  <p:sp>
            <p:nvSpPr>
              <p:cNvPr id="152639" name="Text Box 63"/>
              <p:cNvSpPr txBox="1">
                <a:spLocks noChangeArrowheads="1"/>
              </p:cNvSpPr>
              <p:nvPr/>
            </p:nvSpPr>
            <p:spPr bwMode="auto">
              <a:xfrm>
                <a:off x="6986" y="12377"/>
                <a:ext cx="1203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Produkt (maltosa)</a:t>
                </a:r>
                <a:endParaRPr lang="cs-CZ" altLang="cs-CZ" sz="1200"/>
              </a:p>
            </p:txBody>
          </p:sp>
          <p:sp>
            <p:nvSpPr>
              <p:cNvPr id="152640" name="Text Box 64"/>
              <p:cNvSpPr txBox="1">
                <a:spLocks noChangeArrowheads="1"/>
              </p:cNvSpPr>
              <p:nvPr/>
            </p:nvSpPr>
            <p:spPr bwMode="auto">
              <a:xfrm>
                <a:off x="3662" y="12737"/>
                <a:ext cx="683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9DDF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5B524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8BA"/>
                      </a:outerShdw>
                    </a:effectLst>
                  </a14:hiddenEffects>
                </a:ext>
              </a:extLst>
            </p:spPr>
            <p:txBody>
              <a:bodyPr lIns="37307" tIns="18654" rIns="37307" bIns="18654"/>
              <a:lstStyle/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Substrát </a:t>
                </a:r>
              </a:p>
              <a:p>
                <a:r>
                  <a:rPr lang="cs-CZ" altLang="cs-CZ" sz="1200">
                    <a:solidFill>
                      <a:srgbClr val="5B5249"/>
                    </a:solidFill>
                    <a:latin typeface="Comic Sans MS" panose="030F0702030302020204" pitchFamily="66" charset="0"/>
                  </a:rPr>
                  <a:t>(amylosa)</a:t>
                </a:r>
                <a:endParaRPr lang="cs-CZ" altLang="cs-CZ" sz="1200"/>
              </a:p>
            </p:txBody>
          </p:sp>
        </p:grpSp>
      </p:grpSp>
      <p:sp>
        <p:nvSpPr>
          <p:cNvPr id="152641" name="Rectangle 65"/>
          <p:cNvSpPr>
            <a:spLocks noChangeArrowheads="1"/>
          </p:cNvSpPr>
          <p:nvPr/>
        </p:nvSpPr>
        <p:spPr bwMode="auto">
          <a:xfrm>
            <a:off x="2628900" y="5033963"/>
            <a:ext cx="36449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>
                <a:cs typeface="Times New Roman" panose="02020603050405020304" pitchFamily="18" charset="0"/>
              </a:rPr>
              <a:t>APOENZYM + KOFAKTOR = HOLOENZYM</a:t>
            </a:r>
            <a:endParaRPr lang="cs-CZ" altLang="cs-CZ" sz="600"/>
          </a:p>
          <a:p>
            <a:pPr eaLnBrk="0" hangingPunct="0"/>
            <a:endParaRPr lang="cs-CZ" altLang="cs-CZ"/>
          </a:p>
        </p:txBody>
      </p:sp>
      <p:sp>
        <p:nvSpPr>
          <p:cNvPr id="152642" name="Rectangle 66"/>
          <p:cNvSpPr>
            <a:spLocks noChangeArrowheads="1"/>
          </p:cNvSpPr>
          <p:nvPr/>
        </p:nvSpPr>
        <p:spPr bwMode="auto">
          <a:xfrm>
            <a:off x="1908175" y="5484813"/>
            <a:ext cx="459581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cs-CZ" altLang="cs-CZ"/>
            </a:br>
            <a:r>
              <a:rPr lang="cs-CZ" altLang="cs-CZ" sz="1200"/>
              <a:t>PR</a:t>
            </a:r>
            <a:r>
              <a:rPr lang="cs-CZ" altLang="cs-CZ" sz="1200">
                <a:cs typeface="Times New Roman" panose="02020603050405020304" pitchFamily="18" charset="0"/>
              </a:rPr>
              <a:t>OSTETICKÁ  SKUPINA	 	KOENZYM</a:t>
            </a:r>
            <a:endParaRPr lang="cs-CZ" altLang="cs-CZ" sz="600"/>
          </a:p>
          <a:p>
            <a:pPr eaLnBrk="0" hangingPunct="0"/>
            <a:endParaRPr lang="cs-CZ" altLang="cs-CZ"/>
          </a:p>
        </p:txBody>
      </p:sp>
      <p:sp>
        <p:nvSpPr>
          <p:cNvPr id="152643" name="Line 67"/>
          <p:cNvSpPr>
            <a:spLocks noChangeShapeType="1"/>
          </p:cNvSpPr>
          <p:nvPr/>
        </p:nvSpPr>
        <p:spPr bwMode="auto">
          <a:xfrm flipH="1">
            <a:off x="3779838" y="5249863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2644" name="Line 68"/>
          <p:cNvSpPr>
            <a:spLocks noChangeShapeType="1"/>
          </p:cNvSpPr>
          <p:nvPr/>
        </p:nvSpPr>
        <p:spPr bwMode="auto">
          <a:xfrm>
            <a:off x="4572000" y="5249863"/>
            <a:ext cx="1081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DDD5-5189-4072-A972-8C9558FCA7AF}" type="slidenum">
              <a:rPr lang="cs-CZ" altLang="cs-CZ"/>
              <a:pPr/>
              <a:t>5</a:t>
            </a:fld>
            <a:endParaRPr lang="cs-CZ" altLang="cs-CZ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684213" y="3141663"/>
          <a:ext cx="7343775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hemSketch" r:id="rId3" imgW="5903976" imgH="1813560" progId="ACD.ChemSketch.20">
                  <p:embed/>
                </p:oleObj>
              </mc:Choice>
              <mc:Fallback>
                <p:oleObj name="ChemSketch" r:id="rId3" imgW="5903976" imgH="1813560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41663"/>
                        <a:ext cx="7343775" cy="225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0825" y="333375"/>
            <a:ext cx="438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Tollensovy vzorce D-glukosy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662613"/>
            <a:ext cx="889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i="1">
                <a:cs typeface="Times New Roman" panose="02020603050405020304" pitchFamily="18" charset="0"/>
              </a:rPr>
              <a:t>α-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-glukopyranosa       α-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-glukofuranosa             β-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-glukopyranosa    β-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-glukofuranosa</a:t>
            </a:r>
            <a:endParaRPr lang="cs-CZ" altLang="cs-CZ" sz="160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763713" y="981075"/>
          <a:ext cx="115252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hemSketch" r:id="rId5" imgW="5273040" imgH="1776984" progId="ACD.ChemSketch.20">
                  <p:embed/>
                </p:oleObj>
              </mc:Choice>
              <mc:Fallback>
                <p:oleObj name="ChemSketch" r:id="rId5" imgW="5273040" imgH="1776984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0717"/>
                      <a:stretch>
                        <a:fillRect/>
                      </a:stretch>
                    </p:blipFill>
                    <p:spPr bwMode="auto">
                      <a:xfrm>
                        <a:off x="1763713" y="981075"/>
                        <a:ext cx="1152525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492500" y="2708275"/>
            <a:ext cx="1824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cs-CZ" b="1">
                <a:solidFill>
                  <a:schemeClr val="accent2"/>
                </a:solidFill>
                <a:cs typeface="Arial" panose="020B0604020202020204" pitchFamily="34" charset="0"/>
              </a:rPr>
              <a:t>α</a:t>
            </a:r>
            <a:r>
              <a:rPr lang="cs-CZ" altLang="cs-CZ" b="1">
                <a:solidFill>
                  <a:schemeClr val="accent2"/>
                </a:solidFill>
              </a:rPr>
              <a:t>- / </a:t>
            </a:r>
            <a:r>
              <a:rPr lang="el-GR" altLang="cs-CZ" b="1">
                <a:solidFill>
                  <a:schemeClr val="accent2"/>
                </a:solidFill>
                <a:cs typeface="Arial" panose="020B0604020202020204" pitchFamily="34" charset="0"/>
              </a:rPr>
              <a:t>β</a:t>
            </a:r>
            <a:r>
              <a:rPr lang="cs-CZ" altLang="cs-CZ" b="1">
                <a:solidFill>
                  <a:schemeClr val="accent2"/>
                </a:solidFill>
              </a:rPr>
              <a:t>- anomery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2973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2301" name="Object 13"/>
          <p:cNvGraphicFramePr>
            <a:graphicFrameLocks noChangeAspect="1"/>
          </p:cNvGraphicFramePr>
          <p:nvPr/>
        </p:nvGraphicFramePr>
        <p:xfrm>
          <a:off x="5076825" y="1196975"/>
          <a:ext cx="2857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ChemSketch" r:id="rId7" imgW="3386328" imgH="758952" progId="ACD.ChemSketch.20">
                  <p:embed/>
                </p:oleObj>
              </mc:Choice>
              <mc:Fallback>
                <p:oleObj name="ChemSketch" r:id="rId7" imgW="3386328" imgH="758952" progId="ACD.ChemSketch.2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196975"/>
                        <a:ext cx="28575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029200" y="1844675"/>
            <a:ext cx="3395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altLang="cs-CZ" sz="1200" i="1">
                <a:cs typeface="Times New Roman" panose="02020603050405020304" pitchFamily="18" charset="0"/>
              </a:rPr>
              <a:t>Pyran                         	                       Furan</a:t>
            </a:r>
            <a:endParaRPr lang="cs-CZ" alt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7AAAE-BDD3-47BA-BB4B-BF7A70FCF18B}" type="slidenum">
              <a:rPr lang="cs-CZ" altLang="cs-CZ"/>
              <a:pPr/>
              <a:t>50</a:t>
            </a:fld>
            <a:endParaRPr lang="cs-CZ" altLang="cs-CZ"/>
          </a:p>
        </p:txBody>
      </p:sp>
      <p:pic>
        <p:nvPicPr>
          <p:cNvPr id="13005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/>
          <a:stretch>
            <a:fillRect/>
          </a:stretch>
        </p:blipFill>
        <p:spPr bwMode="auto">
          <a:xfrm>
            <a:off x="1116013" y="1125538"/>
            <a:ext cx="6896100" cy="55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katalytické působení enzymu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3929-8EF9-418E-BA86-D34D11071199}" type="slidenum">
              <a:rPr lang="cs-CZ" altLang="cs-CZ"/>
              <a:pPr/>
              <a:t>51</a:t>
            </a:fld>
            <a:endParaRPr lang="cs-CZ" altLang="cs-CZ"/>
          </a:p>
        </p:txBody>
      </p:sp>
      <p:pic>
        <p:nvPicPr>
          <p:cNvPr id="140292" name="Picture 4" descr="faktory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/>
          <a:stretch>
            <a:fillRect/>
          </a:stretch>
        </p:blipFill>
        <p:spPr bwMode="auto">
          <a:xfrm>
            <a:off x="250825" y="908050"/>
            <a:ext cx="8648700" cy="51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faktory ovlivňující rychlost chemické reakce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067F-0AFC-417C-B750-44330DAC3F21}" type="slidenum">
              <a:rPr lang="cs-CZ" altLang="cs-CZ"/>
              <a:pPr/>
              <a:t>52</a:t>
            </a:fld>
            <a:endParaRPr lang="cs-CZ" altLang="cs-CZ"/>
          </a:p>
        </p:txBody>
      </p:sp>
      <p:pic>
        <p:nvPicPr>
          <p:cNvPr id="14950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>
            <a:fillRect/>
          </a:stretch>
        </p:blipFill>
        <p:spPr bwMode="auto">
          <a:xfrm>
            <a:off x="539750" y="765175"/>
            <a:ext cx="3333750" cy="558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reverzibilní inhibice enzymů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4899-F575-4FE2-B61F-FD383D018EC3}" type="slidenum">
              <a:rPr lang="cs-CZ" altLang="cs-CZ"/>
              <a:pPr/>
              <a:t>53</a:t>
            </a:fld>
            <a:endParaRPr lang="cs-CZ" altLang="cs-CZ"/>
          </a:p>
        </p:txBody>
      </p:sp>
      <p:pic>
        <p:nvPicPr>
          <p:cNvPr id="15053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625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regulace enzymové aktivity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F029-8642-43E7-BD80-550E48571752}" type="slidenum">
              <a:rPr lang="cs-CZ" altLang="cs-CZ"/>
              <a:pPr/>
              <a:t>54</a:t>
            </a:fld>
            <a:endParaRPr lang="cs-CZ" altLang="cs-CZ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582613"/>
            <a:ext cx="9144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cs-CZ" altLang="cs-CZ" sz="2400" b="1"/>
              <a:t>Oxidoreduktasy</a:t>
            </a:r>
          </a:p>
          <a:p>
            <a:pPr algn="ctr">
              <a:buFontTx/>
              <a:buAutoNum type="arabicPeriod"/>
            </a:pPr>
            <a:endParaRPr lang="cs-CZ" altLang="cs-CZ" sz="2400"/>
          </a:p>
          <a:p>
            <a:pPr algn="ctr"/>
            <a:r>
              <a:rPr lang="cs-CZ" altLang="cs-CZ" sz="2400" b="1"/>
              <a:t>2. Transferasy</a:t>
            </a:r>
            <a:r>
              <a:rPr lang="cs-CZ" altLang="cs-CZ" sz="2400"/>
              <a:t> </a:t>
            </a:r>
          </a:p>
          <a:p>
            <a:pPr algn="ctr"/>
            <a:endParaRPr lang="cs-CZ" altLang="cs-CZ" sz="2400"/>
          </a:p>
          <a:p>
            <a:pPr algn="ctr"/>
            <a:r>
              <a:rPr lang="cs-CZ" altLang="cs-CZ" sz="2400" b="1"/>
              <a:t>3. Hydrolasy</a:t>
            </a:r>
            <a:endParaRPr lang="cs-CZ" altLang="cs-CZ" sz="2400"/>
          </a:p>
          <a:p>
            <a:pPr algn="ctr"/>
            <a:endParaRPr lang="cs-CZ" altLang="cs-CZ" sz="2400"/>
          </a:p>
          <a:p>
            <a:pPr algn="ctr"/>
            <a:r>
              <a:rPr lang="cs-CZ" altLang="cs-CZ" sz="2400" b="1"/>
              <a:t>4. Lyasy (synthasy)</a:t>
            </a:r>
            <a:r>
              <a:rPr lang="cs-CZ" altLang="cs-CZ" sz="2400"/>
              <a:t> </a:t>
            </a:r>
          </a:p>
          <a:p>
            <a:pPr algn="ctr"/>
            <a:r>
              <a:rPr lang="cs-CZ" altLang="cs-CZ" sz="2400"/>
              <a:t>nehydrolytické štěpení vazeb nebo tvorbu vazeb. </a:t>
            </a:r>
          </a:p>
          <a:p>
            <a:pPr algn="ctr"/>
            <a:endParaRPr lang="cs-CZ" altLang="cs-CZ" sz="2400" b="1"/>
          </a:p>
          <a:p>
            <a:pPr algn="ctr"/>
            <a:r>
              <a:rPr lang="cs-CZ" altLang="cs-CZ" sz="2400" b="1"/>
              <a:t>5. Isomerasy </a:t>
            </a:r>
          </a:p>
          <a:p>
            <a:pPr algn="ctr"/>
            <a:endParaRPr lang="cs-CZ" altLang="cs-CZ" sz="2400"/>
          </a:p>
          <a:p>
            <a:pPr algn="ctr"/>
            <a:r>
              <a:rPr lang="cs-CZ" altLang="cs-CZ" sz="2400" b="1"/>
              <a:t>6. Ligasy (synthetasy)</a:t>
            </a:r>
            <a:r>
              <a:rPr lang="cs-CZ" altLang="cs-CZ" sz="2400"/>
              <a:t> </a:t>
            </a:r>
          </a:p>
          <a:p>
            <a:pPr algn="ctr"/>
            <a:r>
              <a:rPr lang="cs-CZ" altLang="cs-CZ" sz="2400"/>
              <a:t>Katalyzují vznik vazeb za současného rozštěpení makroergické fosfátové vazby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79388" y="260350"/>
            <a:ext cx="856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2800" b="1">
                <a:solidFill>
                  <a:srgbClr val="008000"/>
                </a:solidFill>
              </a:rPr>
              <a:t>třídy enzymů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9A2F-07BD-42E0-BF02-2833D6C155CC}" type="slidenum">
              <a:rPr lang="cs-CZ" altLang="cs-CZ"/>
              <a:pPr/>
              <a:t>55</a:t>
            </a:fld>
            <a:endParaRPr lang="cs-CZ" altLang="cs-CZ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Použitá literatura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Kodíček, M.: Enzymy - stereospecifita. Biochemické pojmy: výkladový slovník Praha: VŠCHT Praha, 2007. URL: </a:t>
            </a:r>
            <a:r>
              <a:rPr lang="cs-CZ" altLang="cs-CZ" sz="1400">
                <a:hlinkClick r:id="rId2"/>
              </a:rPr>
              <a:t>http://vydavatelstvi.vscht.cz/knihy/uid_es-002/ebook.html. </a:t>
            </a:r>
            <a:r>
              <a:rPr lang="cs-CZ" altLang="cs-CZ" sz="1400"/>
              <a:t>[online]. [cit. 26.12.2008].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Sofrová, D., Tichá, M. a kol.: </a:t>
            </a:r>
            <a:r>
              <a:rPr lang="cs-CZ" altLang="cs-CZ" sz="1400" i="1"/>
              <a:t>Biochemie – základní kurz. </a:t>
            </a:r>
            <a:r>
              <a:rPr lang="cs-CZ" altLang="cs-CZ" sz="1400"/>
              <a:t> Praha: skripta UK, 1993.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Vacík, J., Barthová, J., Pacák, J.: </a:t>
            </a:r>
            <a:r>
              <a:rPr lang="cs-CZ" altLang="cs-CZ" sz="1400" i="1"/>
              <a:t>Přehled středoškolské chemie</a:t>
            </a:r>
            <a:r>
              <a:rPr lang="cs-CZ" altLang="cs-CZ" sz="1400"/>
              <a:t>. Praha: SPN, 1999.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Voet, D., Voet, J. G., Pratt, Ch. W.: </a:t>
            </a:r>
            <a:r>
              <a:rPr lang="cs-CZ" altLang="cs-CZ" sz="1400" i="1"/>
              <a:t>Fundamentals of biochemistry </a:t>
            </a:r>
            <a:r>
              <a:rPr lang="cs-CZ" altLang="cs-CZ" sz="1400"/>
              <a:t>(2. vydání).John Wiley &amp; Sons, Inc., 2006.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Jak probíhá enzymová reakce? URL: </a:t>
            </a:r>
            <a:r>
              <a:rPr lang="cs-CZ" altLang="cs-CZ" sz="1400">
                <a:hlinkClick r:id="rId3"/>
              </a:rPr>
              <a:t>http://www.chesapeake.cz/chemie/download/skripta/biochemie.pdf</a:t>
            </a:r>
            <a:r>
              <a:rPr lang="cs-CZ" altLang="cs-CZ" sz="1400"/>
              <a:t> . [online]. [cit. 26.12.2008].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altLang="cs-CZ" sz="1400"/>
              <a:t>Katalytické působení enzymů. URL: </a:t>
            </a:r>
            <a:r>
              <a:rPr lang="cs-CZ" altLang="cs-CZ" sz="1400">
                <a:hlinkClick r:id="rId4" action="ppaction://hlinkfile"/>
              </a:rPr>
              <a:t>www.ceskolipska.cz/files/11/enzymologie.doc </a:t>
            </a:r>
            <a:r>
              <a:rPr lang="cs-CZ" altLang="cs-CZ" sz="1400"/>
              <a:t>. [online]. [cit.26.12.2008].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altLang="cs-CZ" sz="14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1400"/>
              <a:t>Obrázky:</a:t>
            </a:r>
          </a:p>
          <a:p>
            <a:pPr marL="609600" indent="-609600">
              <a:lnSpc>
                <a:spcPct val="80000"/>
              </a:lnSpc>
            </a:pPr>
            <a:r>
              <a:rPr kumimoji="1" lang="cs-CZ" altLang="cs-CZ" sz="1400"/>
              <a:t>Snímek č. 1:</a:t>
            </a:r>
            <a:r>
              <a:rPr kumimoji="1" lang="cs-CZ" altLang="cs-CZ" sz="1400" i="1"/>
              <a:t>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kumimoji="1" lang="cs-CZ" altLang="cs-CZ" sz="1400" i="1"/>
              <a:t>	Domácí lékař od A do Z. Překlad: Ulrich, A. Praha: IMP s. r. o.</a:t>
            </a:r>
            <a:r>
              <a:rPr kumimoji="1" lang="cs-CZ" altLang="cs-CZ" sz="14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400"/>
              <a:t>Snímek č. 10, 21, 22, 27, 41, 42, 45 a 47: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1400"/>
              <a:t>	Alberts, B. a kol.: </a:t>
            </a:r>
            <a:r>
              <a:rPr lang="cs-CZ" altLang="cs-CZ" sz="1400" i="1"/>
              <a:t>Základy buněčné biologie.</a:t>
            </a:r>
            <a:r>
              <a:rPr lang="cs-CZ" altLang="cs-CZ" sz="1400"/>
              <a:t> Ústí nad Labem: Espero Publishing, 1997.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400"/>
              <a:t>Ostatní snímky: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altLang="cs-CZ" sz="1400"/>
              <a:t>	Milada Teplá (Adobe flash, ChemSketch)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FC2D-129C-4915-8B1F-C4F6E592854F}" type="slidenum">
              <a:rPr lang="cs-CZ" altLang="cs-CZ"/>
              <a:pPr/>
              <a:t>6</a:t>
            </a:fld>
            <a:endParaRPr lang="cs-CZ" altLang="cs-CZ"/>
          </a:p>
        </p:txBody>
      </p:sp>
      <p:pic>
        <p:nvPicPr>
          <p:cNvPr id="138244" name="Picture 4" descr="D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/>
          <a:stretch>
            <a:fillRect/>
          </a:stretch>
        </p:blipFill>
        <p:spPr bwMode="auto">
          <a:xfrm>
            <a:off x="0" y="1052513"/>
            <a:ext cx="9001125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50825" y="260350"/>
            <a:ext cx="834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Haworthovy vzorce </a:t>
            </a:r>
            <a:r>
              <a:rPr lang="cs-CZ" altLang="cs-CZ" sz="2400" b="1">
                <a:solidFill>
                  <a:srgbClr val="008000"/>
                </a:solidFill>
              </a:rPr>
              <a:t>D</a:t>
            </a:r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-glukosy (odvození cyklické formy)</a:t>
            </a:r>
            <a:endParaRPr lang="cs-CZ" altLang="cs-CZ" sz="2400" b="1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61BD-C6EA-4CCF-90F3-3DCD12E4E246}" type="slidenum">
              <a:rPr lang="cs-CZ" altLang="cs-CZ"/>
              <a:pPr/>
              <a:t>7</a:t>
            </a:fld>
            <a:endParaRPr lang="cs-CZ" altLang="cs-CZ"/>
          </a:p>
        </p:txBody>
      </p:sp>
      <p:pic>
        <p:nvPicPr>
          <p:cNvPr id="142340" name="Picture 4" descr="L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2"/>
          <a:stretch>
            <a:fillRect/>
          </a:stretch>
        </p:blipFill>
        <p:spPr bwMode="auto">
          <a:xfrm>
            <a:off x="144463" y="1147763"/>
            <a:ext cx="8964612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250825" y="260350"/>
            <a:ext cx="831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Haworthovy vzorce </a:t>
            </a:r>
            <a:r>
              <a:rPr lang="cs-CZ" altLang="cs-CZ" sz="2400" b="1">
                <a:solidFill>
                  <a:srgbClr val="008000"/>
                </a:solidFill>
              </a:rPr>
              <a:t>L</a:t>
            </a:r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-glukosy (odvození cyklické formy)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2810-4F71-48BC-B224-39020DE3418B}" type="slidenum">
              <a:rPr lang="cs-CZ" altLang="cs-CZ"/>
              <a:pPr/>
              <a:t>8</a:t>
            </a:fld>
            <a:endParaRPr lang="cs-CZ" altLang="cs-CZ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07950" y="1868488"/>
          <a:ext cx="85328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ChemSketch" r:id="rId3" imgW="6891528" imgH="1551432" progId="ACD.ChemSketch.20">
                  <p:embed/>
                </p:oleObj>
              </mc:Choice>
              <mc:Fallback>
                <p:oleObj name="ChemSketch" r:id="rId3" imgW="6891528" imgH="1551432" progId="ACD.ChemSketch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68488"/>
                        <a:ext cx="8532813" cy="192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06363" y="5103813"/>
          <a:ext cx="8929687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ChemSketch" r:id="rId5" imgW="7303008" imgH="981456" progId="ACD.ChemSketch.20">
                  <p:embed/>
                </p:oleObj>
              </mc:Choice>
              <mc:Fallback>
                <p:oleObj name="ChemSketch" r:id="rId5" imgW="7303008" imgH="981456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5103813"/>
                        <a:ext cx="8929687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79388" y="188913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Tollensovy a Haworthovy vzorce D- a L-fruktofuranosy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74650" y="3784600"/>
            <a:ext cx="8743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i="1">
                <a:cs typeface="Times New Roman" panose="02020603050405020304" pitchFamily="18" charset="0"/>
              </a:rPr>
              <a:t>α-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-fruktofuranosa       α-</a:t>
            </a:r>
            <a:r>
              <a:rPr lang="cs-CZ" altLang="cs-CZ" sz="1600" i="1"/>
              <a:t>L</a:t>
            </a:r>
            <a:r>
              <a:rPr lang="cs-CZ" altLang="cs-CZ" sz="1600" i="1">
                <a:cs typeface="Times New Roman" panose="02020603050405020304" pitchFamily="18" charset="0"/>
              </a:rPr>
              <a:t>-fruktofuranosa             β-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 fruktofuranosa    β-</a:t>
            </a:r>
            <a:r>
              <a:rPr lang="cs-CZ" altLang="cs-CZ" sz="1600" i="1"/>
              <a:t>L</a:t>
            </a:r>
            <a:r>
              <a:rPr lang="cs-CZ" altLang="cs-CZ" sz="1600" i="1">
                <a:cs typeface="Times New Roman" panose="02020603050405020304" pitchFamily="18" charset="0"/>
              </a:rPr>
              <a:t>-fruktofuranosa</a:t>
            </a:r>
            <a:endParaRPr lang="cs-CZ" altLang="cs-CZ" sz="1600"/>
          </a:p>
          <a:p>
            <a:pPr eaLnBrk="0" hangingPunct="0"/>
            <a:endParaRPr lang="cs-CZ" altLang="cs-CZ" sz="1600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288" y="6477000"/>
            <a:ext cx="82359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1600" i="1">
                <a:cs typeface="Times New Roman" panose="02020603050405020304" pitchFamily="18" charset="0"/>
              </a:rPr>
              <a:t>α-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-fruktofuranosa       α-</a:t>
            </a:r>
            <a:r>
              <a:rPr lang="cs-CZ" altLang="cs-CZ" sz="1600" i="1"/>
              <a:t>L</a:t>
            </a:r>
            <a:r>
              <a:rPr lang="cs-CZ" altLang="cs-CZ" sz="1600" i="1">
                <a:cs typeface="Times New Roman" panose="02020603050405020304" pitchFamily="18" charset="0"/>
              </a:rPr>
              <a:t>-fruktofuranosa        β-</a:t>
            </a:r>
            <a:r>
              <a:rPr lang="cs-CZ" altLang="cs-CZ" sz="1600" i="1"/>
              <a:t>D</a:t>
            </a:r>
            <a:r>
              <a:rPr lang="cs-CZ" altLang="cs-CZ" sz="1600" i="1">
                <a:cs typeface="Times New Roman" panose="02020603050405020304" pitchFamily="18" charset="0"/>
              </a:rPr>
              <a:t>-fruktofuranosa         β-</a:t>
            </a:r>
            <a:r>
              <a:rPr lang="cs-CZ" altLang="cs-CZ" sz="1600" i="1"/>
              <a:t>L</a:t>
            </a:r>
            <a:r>
              <a:rPr lang="cs-CZ" altLang="cs-CZ" sz="1600" i="1">
                <a:cs typeface="Times New Roman" panose="02020603050405020304" pitchFamily="18" charset="0"/>
              </a:rPr>
              <a:t>-fruktofuranosa</a:t>
            </a:r>
            <a:endParaRPr lang="cs-CZ" altLang="cs-CZ" sz="1600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46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6084888" y="0"/>
          <a:ext cx="1222375" cy="198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ChemSketch" r:id="rId7" imgW="5273040" imgH="1776984" progId="ACD.ChemSketch.20">
                  <p:embed/>
                </p:oleObj>
              </mc:Choice>
              <mc:Fallback>
                <p:oleObj name="ChemSketch" r:id="rId7" imgW="5273040" imgH="1776984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396"/>
                      <a:stretch>
                        <a:fillRect/>
                      </a:stretch>
                    </p:blipFill>
                    <p:spPr bwMode="auto">
                      <a:xfrm>
                        <a:off x="6084888" y="0"/>
                        <a:ext cx="1222375" cy="198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Milada Teplá, KUDCH, PřF UK v Praze</a:t>
            </a:r>
          </a:p>
        </p:txBody>
      </p:sp>
      <p:sp>
        <p:nvSpPr>
          <p:cNvPr id="11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D0769-EE73-45FF-B383-68FF46FD566E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7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116013" y="0"/>
          <a:ext cx="683418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hemSketch" r:id="rId3" imgW="7476744" imgH="7501128" progId="ACD.ChemSketch.20">
                  <p:embed/>
                </p:oleObj>
              </mc:Choice>
              <mc:Fallback>
                <p:oleObj name="ChemSketch" r:id="rId3" imgW="7476744" imgH="7501128" progId="ACD.ChemSketch.2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0"/>
                        <a:ext cx="6834187" cy="685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116013" y="2565400"/>
            <a:ext cx="1223962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299200" y="5013325"/>
            <a:ext cx="1009650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2554288" y="4941888"/>
            <a:ext cx="1009650" cy="165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419475" y="4941888"/>
            <a:ext cx="1079500" cy="1655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42150" y="260350"/>
            <a:ext cx="2101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solidFill>
                  <a:schemeClr val="accent2"/>
                </a:solidFill>
              </a:rPr>
              <a:t>Optické antipody,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Diastereomery,</a:t>
            </a:r>
          </a:p>
          <a:p>
            <a:r>
              <a:rPr lang="cs-CZ" altLang="cs-CZ" b="1">
                <a:solidFill>
                  <a:schemeClr val="accent2"/>
                </a:solidFill>
              </a:rPr>
              <a:t>epimery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79388" y="18891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8000"/>
                </a:solidFill>
                <a:cs typeface="Times New Roman" panose="02020603050405020304" pitchFamily="18" charset="0"/>
              </a:rPr>
              <a:t>D-monosacharidy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1317</Words>
  <Application>Microsoft Office PowerPoint</Application>
  <PresentationFormat>Předvádění na obrazovce (4:3)</PresentationFormat>
  <Paragraphs>314</Paragraphs>
  <Slides>55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Arial Unicode MS</vt:lpstr>
      <vt:lpstr>Times New Roman</vt:lpstr>
      <vt:lpstr>Comic Sans MS</vt:lpstr>
      <vt:lpstr>Výchozí návrh</vt:lpstr>
      <vt:lpstr>ACD/ChemSketch</vt:lpstr>
      <vt:lpstr>Přírodní látky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Vznik disacharidu kondenzací dvou sacharidů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Struktura fosfolipidů a jejich orientace v membráně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Tři typy nekovalentních vazeb, které napomáhají skládání proteinu</vt:lpstr>
      <vt:lpstr>Disulfidové můstky</vt:lpstr>
      <vt:lpstr>Prezentace aplikace PowerPoint</vt:lpstr>
      <vt:lpstr>Prezentace aplikace PowerPoint</vt:lpstr>
      <vt:lpstr>Velikosti a tvary proteinů</vt:lpstr>
      <vt:lpstr>Prezentace aplikace PowerPoint</vt:lpstr>
      <vt:lpstr>Denaturace a znovusložení proteinu</vt:lpstr>
      <vt:lpstr>4. Enzymy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</vt:vector>
  </TitlesOfParts>
  <Company>PRF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Hormony</dc:title>
  <dc:creator>user</dc:creator>
  <cp:lastModifiedBy>Dana Rédrová</cp:lastModifiedBy>
  <cp:revision>52</cp:revision>
  <dcterms:created xsi:type="dcterms:W3CDTF">2009-11-12T11:16:39Z</dcterms:created>
  <dcterms:modified xsi:type="dcterms:W3CDTF">2020-09-11T15:01:10Z</dcterms:modified>
</cp:coreProperties>
</file>