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16" r:id="rId2"/>
  </p:sldMasterIdLst>
  <p:notesMasterIdLst>
    <p:notesMasterId r:id="rId40"/>
  </p:notesMasterIdLst>
  <p:handoutMasterIdLst>
    <p:handoutMasterId r:id="rId41"/>
  </p:handoutMasterIdLst>
  <p:sldIdLst>
    <p:sldId id="256" r:id="rId3"/>
    <p:sldId id="291" r:id="rId4"/>
    <p:sldId id="292" r:id="rId5"/>
    <p:sldId id="259" r:id="rId6"/>
    <p:sldId id="260" r:id="rId7"/>
    <p:sldId id="293" r:id="rId8"/>
    <p:sldId id="313" r:id="rId9"/>
    <p:sldId id="257" r:id="rId10"/>
    <p:sldId id="295" r:id="rId11"/>
    <p:sldId id="276" r:id="rId12"/>
    <p:sldId id="312" r:id="rId13"/>
    <p:sldId id="262" r:id="rId14"/>
    <p:sldId id="290" r:id="rId15"/>
    <p:sldId id="263" r:id="rId16"/>
    <p:sldId id="264" r:id="rId17"/>
    <p:sldId id="296" r:id="rId18"/>
    <p:sldId id="265" r:id="rId19"/>
    <p:sldId id="266" r:id="rId20"/>
    <p:sldId id="267" r:id="rId21"/>
    <p:sldId id="273" r:id="rId22"/>
    <p:sldId id="294" r:id="rId23"/>
    <p:sldId id="268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33CC33"/>
    <a:srgbClr val="009900"/>
    <a:srgbClr val="EF012E"/>
    <a:srgbClr val="CCFFFF"/>
    <a:srgbClr val="D60093"/>
    <a:srgbClr val="FDE1B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82212" autoAdjust="0"/>
  </p:normalViewPr>
  <p:slideViewPr>
    <p:cSldViewPr snapToObjects="1">
      <p:cViewPr varScale="1">
        <p:scale>
          <a:sx n="64" d="100"/>
          <a:sy n="64" d="100"/>
        </p:scale>
        <p:origin x="18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88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88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4C84587-9FDA-4EC6-8A51-7C3ED47C8DD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6215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1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21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621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anose="02020603050405020304" pitchFamily="18" charset="0"/>
              </a:defRPr>
            </a:lvl1pPr>
          </a:lstStyle>
          <a:p>
            <a:fld id="{CAD81C65-8503-4C4B-9461-3D07E86C2B7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15CF3-1345-48EA-A3E9-C3E50AEEA4B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70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První část prezentace </a:t>
            </a:r>
            <a:r>
              <a:rPr lang="cs-CZ" altLang="cs-CZ" b="1"/>
              <a:t>Buňka</a:t>
            </a:r>
            <a:r>
              <a:rPr lang="cs-CZ" altLang="cs-CZ"/>
              <a:t> se zabývá hlavními rozdíly mezi eukaryotní a prokaryotní buňkou, dále jsou v prezentaci popsány jednotlivé organely a jejich význam pro metabolismus. Poslední část prezentace se zabývá transportem látek přes membránu. 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31195-F8F6-422D-8D6A-DAEDA3F0A37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70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 obrázku je znázorněn snímek z elektronového mikroskopu.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D7568-0B37-4545-A715-5D956A783257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77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 obrázku je znázorněn snímek z elektronového mikroskopu.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7A43E-00E5-4324-8456-D0F67753A85E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71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82571-DD28-4606-A553-3C276373DF74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78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E0218-4431-4A8F-AF79-979BE55AB0C1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70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7FDBF-15A0-493B-9CD9-F7F7DAEBDFEE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77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 obrázku je znázorněn snímek z elektronového mikroskopu.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4D1C4-9EC0-4D43-9C55-810F8E5E1D8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787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6B13A-C507-47E4-B315-628450B13FDE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71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A7830-B14E-4501-945B-A91FA3FBA88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71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/>
              <a:t>Na obrázku je znázorněn snímek z elektronového mikroskopu.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EC2D-D3B0-42B4-B900-A1B1D5383227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70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Vlákna jsou označena různými fluorescenčními barvivy.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89444-C003-4652-A3D5-391EF8EDC968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0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Kliknutím na zvolený nadpis přejdete na příslušný snímek. Na obsah se vždy vrátíte kliknutím na animační tlačítko „</a:t>
            </a:r>
            <a:r>
              <a:rPr lang="cs-CZ" altLang="cs-CZ" i="1"/>
              <a:t>Obsah</a:t>
            </a:r>
            <a:r>
              <a:rPr lang="cs-CZ" altLang="cs-CZ"/>
              <a:t>“.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8B786-A8E3-4015-BA6D-BF8B53370F3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ED02A-D50D-4606-AC7E-DB5F5AFEA78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89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94723-549C-4970-B8C5-A43F54059081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90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29404-5035-4875-A64F-FCBE7939821F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80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/>
              <a:t>Cholesterol</a:t>
            </a:r>
            <a:r>
              <a:rPr lang="cs-CZ" altLang="cs-CZ"/>
              <a:t> patří mezi steroidní alkoholy a je zároveň nedílnou součástí membrán živočišných buněk. Vysoká hladina cholesterolu v krvi je jedním z rizikových faktorů pro vznik srdečního infarktu.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E85F4-B87C-4A68-B4A9-F400AE8DFE59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791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2073-2D49-438C-AF7F-EF3D2BE14766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75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Animaci spustíte po kliknutí na animační tlačítko „</a:t>
            </a:r>
            <a:r>
              <a:rPr lang="cs-CZ" altLang="cs-CZ" i="1"/>
              <a:t>Spustit animaci</a:t>
            </a:r>
            <a:r>
              <a:rPr lang="cs-CZ" altLang="cs-CZ"/>
              <a:t>“.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E78D-E981-4A1A-B1ED-16C61E463F33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79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BEEE-C84D-4E24-AC4F-C3821310BD24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793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B173B-C3D3-4C9A-89CB-0C57DAE15DB6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758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Animaci spustíte po kliknutí na animační tlačítko „</a:t>
            </a:r>
            <a:r>
              <a:rPr lang="cs-CZ" altLang="cs-CZ" i="1"/>
              <a:t>Spustit animaci</a:t>
            </a:r>
            <a:r>
              <a:rPr lang="cs-CZ" altLang="cs-CZ"/>
              <a:t>“.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E71F3-6E45-48C4-B9D1-225CD5E03695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76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Animaci spustíte po kliknutí na animační tlačítko „</a:t>
            </a:r>
            <a:r>
              <a:rPr lang="cs-CZ" altLang="cs-CZ" i="1"/>
              <a:t>Spustit</a:t>
            </a:r>
            <a:r>
              <a:rPr lang="cs-CZ" altLang="cs-CZ"/>
              <a:t>“.</a:t>
            </a:r>
          </a:p>
          <a:p>
            <a:r>
              <a:rPr lang="cs-CZ" altLang="cs-CZ"/>
              <a:t>Červená kulička znázorňuje transportovanou látku. </a:t>
            </a:r>
          </a:p>
          <a:p>
            <a:r>
              <a:rPr lang="cs-CZ" altLang="cs-CZ"/>
              <a:t>V prvním případě je membránový kanál (znázorněný oranžově) uzavřený, transportovaná látka nemůže projít. </a:t>
            </a:r>
          </a:p>
          <a:p>
            <a:r>
              <a:rPr lang="cs-CZ" altLang="cs-CZ"/>
              <a:t>Ve druhém případě dochází k navázání ligandy, která způsobí otevření membránového kanálu. Ligandou může být např. ion, nukleotid či neurotransmiter. </a:t>
            </a:r>
          </a:p>
          <a:p>
            <a:r>
              <a:rPr lang="cs-CZ" altLang="cs-CZ"/>
              <a:t>Otevírání a uzavírání membránových kanálů může být taktéž regulováno specifickým signálem (např. změnou membránového potenciálu).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BB7E6-68D4-4712-9EBA-33BE102D00B5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0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Kliknutím na zvolený nadpis přejdete na příslušný snímek. Na obsah se vždy vrátíte kliknutím na animační tlačítko „</a:t>
            </a:r>
            <a:r>
              <a:rPr lang="cs-CZ" altLang="cs-CZ" i="1"/>
              <a:t>Obsah</a:t>
            </a:r>
            <a:r>
              <a:rPr lang="cs-CZ" altLang="cs-CZ"/>
              <a:t>“.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4FEA5-2A38-43DE-9F3E-63D6C87D211C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762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Animaci spustíte po kliknutí na animační tlačítko „</a:t>
            </a:r>
            <a:r>
              <a:rPr lang="cs-CZ" altLang="cs-CZ" i="1"/>
              <a:t>Spustit</a:t>
            </a:r>
            <a:r>
              <a:rPr lang="cs-CZ" altLang="cs-CZ"/>
              <a:t>“. </a:t>
            </a:r>
          </a:p>
          <a:p>
            <a:r>
              <a:rPr lang="cs-CZ" altLang="cs-CZ"/>
              <a:t>Červený šestiúhelník znázorňuje transportovanou látku (např. glukosu).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71CA1-5856-486A-B9B2-6C3A113BAAE7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764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Animaci spustíte po kliknutí na animační tlačítko „</a:t>
            </a:r>
            <a:r>
              <a:rPr lang="cs-CZ" altLang="cs-CZ" i="1"/>
              <a:t>Spustit (1. část)</a:t>
            </a:r>
            <a:r>
              <a:rPr lang="cs-CZ" altLang="cs-CZ"/>
              <a:t>“.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18795-D9AA-4755-A4E1-21475EDE81B1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766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Animaci spustíte po kliknutí na animační tlačítko „</a:t>
            </a:r>
            <a:r>
              <a:rPr lang="cs-CZ" altLang="cs-CZ" i="1"/>
              <a:t>Spustit (2. část)</a:t>
            </a:r>
            <a:r>
              <a:rPr lang="cs-CZ" altLang="cs-CZ"/>
              <a:t>“.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77F6A-8B81-4A82-A0E5-F142021979B2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794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E6B72-B80F-4DF7-95CF-37A653EEAA21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795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DD207-0561-4B89-9E92-13A5C6590695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96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3DA7D-9E3D-4E9B-8BDF-5CE64901D3A0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797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DF4C-4F77-4D20-AB93-27DE84BEDA33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798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3D0B7-AA59-4D88-BD78-C48821402B86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781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8C0AB-34CC-41F4-B31A-54C37812AF4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78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D2597-EF75-4C03-93D5-0BA2DD544677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783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F87A8-9C55-4756-8D35-CED2154185E5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784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5424D-117F-474C-ACD7-5CBB08A42E32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75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 obrázku jsou znázorněny snímky z elektronového mikroskopu.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60B0-D96E-4AE8-8A65-6CF566EC4D7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785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7E2A036E-758B-42D6-BB3A-2BD6F84F10A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4DDA1-4B58-45CC-B4A9-44655109253C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3288818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3D9D-81C9-49E2-94B4-10613595D92F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7706918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DA99-7594-4E85-B420-344D9D3B67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043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AC24C-7446-4D84-8921-E488A811E2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707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E9D5-A211-488B-A9E3-EAB4E8D1DD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18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F01F7-E626-499D-A745-BF9840D4FC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821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08E3-190E-4B73-ACA4-777425EDA9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5058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0237-A781-4A75-8445-6EDA7818DB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2330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91D3-98E9-4A5F-B018-121AC401AB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530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B421-F987-4381-8369-8520225E25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995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15F1-979E-4A87-A6BB-32776CFF40E1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83183727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B4FD1-F6D8-4B9A-A3D5-41EF4B9FDC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547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0BE3D-BEAC-46D6-A317-985468FF94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022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D0B7-551C-4B31-AA72-BEFC6E79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373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AD0AE-C364-4A91-B692-FDA3F51DA998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6905531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E0459-6B8C-4E29-9779-D36C662B7280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4721271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C5843-C5F8-45AD-AB69-28B2F0F46B30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3120498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D0EBF-7371-4D0E-B248-5E674AFE95B6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42371536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9884-6AF1-46E5-8C50-2F2A4EF01F28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5055277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1275-7771-4584-9678-C341F489D600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9682741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C1F3B-309B-49B9-95B0-3F824EF083FA}" type="slidenum">
              <a:rPr lang="cs-CZ" altLang="cs-CZ"/>
              <a:pPr/>
              <a:t>‹#›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39984961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 altLang="cs-CZ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2400">
                <a:solidFill>
                  <a:schemeClr val="tx2"/>
                </a:solidFill>
                <a:latin typeface="+mn-lt"/>
              </a:defRPr>
            </a:lvl1pPr>
          </a:lstStyle>
          <a:p>
            <a:fld id="{88654D24-0F64-4CD0-BF47-A5B5A1B12CD7}" type="slidenum">
              <a:rPr lang="cs-CZ" altLang="cs-CZ"/>
              <a:pPr/>
              <a:t>‹#›</a:t>
            </a:fld>
            <a:endParaRPr lang="cs-CZ" altLang="cs-CZ" sz="1400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1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50E5D748-F0E3-4030-96D0-52F9BCA6A85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7.xml"/><Relationship Id="rId3" Type="http://schemas.openxmlformats.org/officeDocument/2006/relationships/slide" Target="slide23.xml"/><Relationship Id="rId7" Type="http://schemas.openxmlformats.org/officeDocument/2006/relationships/slide" Target="slide31.xml"/><Relationship Id="rId12" Type="http://schemas.openxmlformats.org/officeDocument/2006/relationships/slide" Target="slide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33.xml"/><Relationship Id="rId5" Type="http://schemas.openxmlformats.org/officeDocument/2006/relationships/slide" Target="slide26.xml"/><Relationship Id="rId10" Type="http://schemas.openxmlformats.org/officeDocument/2006/relationships/slide" Target="slide30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70375" name="Group 1031"/>
          <p:cNvGrpSpPr>
            <a:grpSpLocks/>
          </p:cNvGrpSpPr>
          <p:nvPr/>
        </p:nvGrpSpPr>
        <p:grpSpPr bwMode="auto">
          <a:xfrm>
            <a:off x="1593850" y="1773238"/>
            <a:ext cx="5956300" cy="4746625"/>
            <a:chOff x="1004" y="514"/>
            <a:chExt cx="3752" cy="2990"/>
          </a:xfrm>
        </p:grpSpPr>
        <p:pic>
          <p:nvPicPr>
            <p:cNvPr id="570376" name="Picture 1032" descr="druhy buněk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7" b="18201"/>
            <a:stretch>
              <a:fillRect/>
            </a:stretch>
          </p:blipFill>
          <p:spPr bwMode="auto">
            <a:xfrm>
              <a:off x="1004" y="514"/>
              <a:ext cx="3752" cy="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0377" name="Text Box 1033"/>
            <p:cNvSpPr txBox="1">
              <a:spLocks noChangeArrowheads="1"/>
            </p:cNvSpPr>
            <p:nvPr/>
          </p:nvSpPr>
          <p:spPr bwMode="auto">
            <a:xfrm>
              <a:off x="3334" y="2478"/>
              <a:ext cx="37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Spermie</a:t>
              </a:r>
            </a:p>
          </p:txBody>
        </p:sp>
        <p:sp>
          <p:nvSpPr>
            <p:cNvPr id="570378" name="Text Box 1034"/>
            <p:cNvSpPr txBox="1">
              <a:spLocks noChangeArrowheads="1"/>
            </p:cNvSpPr>
            <p:nvPr/>
          </p:nvSpPr>
          <p:spPr bwMode="auto">
            <a:xfrm>
              <a:off x="2064" y="663"/>
              <a:ext cx="33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Ledviny</a:t>
              </a:r>
            </a:p>
          </p:txBody>
        </p:sp>
        <p:sp>
          <p:nvSpPr>
            <p:cNvPr id="570379" name="Text Box 1035"/>
            <p:cNvSpPr txBox="1">
              <a:spLocks noChangeArrowheads="1"/>
            </p:cNvSpPr>
            <p:nvPr/>
          </p:nvSpPr>
          <p:spPr bwMode="auto">
            <a:xfrm>
              <a:off x="4332" y="2478"/>
              <a:ext cx="33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Vajíčko</a:t>
              </a:r>
            </a:p>
          </p:txBody>
        </p:sp>
        <p:sp>
          <p:nvSpPr>
            <p:cNvPr id="570380" name="Text Box 1036"/>
            <p:cNvSpPr txBox="1">
              <a:spLocks noChangeArrowheads="1"/>
            </p:cNvSpPr>
            <p:nvPr/>
          </p:nvSpPr>
          <p:spPr bwMode="auto">
            <a:xfrm>
              <a:off x="3243" y="663"/>
              <a:ext cx="39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Pankreas</a:t>
              </a:r>
            </a:p>
          </p:txBody>
        </p:sp>
        <p:sp>
          <p:nvSpPr>
            <p:cNvPr id="570381" name="Text Box 1037"/>
            <p:cNvSpPr txBox="1">
              <a:spLocks noChangeArrowheads="1"/>
            </p:cNvSpPr>
            <p:nvPr/>
          </p:nvSpPr>
          <p:spPr bwMode="auto">
            <a:xfrm>
              <a:off x="4468" y="1591"/>
              <a:ext cx="1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Sval</a:t>
              </a:r>
            </a:p>
          </p:txBody>
        </p:sp>
        <p:sp>
          <p:nvSpPr>
            <p:cNvPr id="570382" name="Text Box 1038"/>
            <p:cNvSpPr txBox="1">
              <a:spLocks noChangeArrowheads="1"/>
            </p:cNvSpPr>
            <p:nvPr/>
          </p:nvSpPr>
          <p:spPr bwMode="auto">
            <a:xfrm>
              <a:off x="3334" y="1570"/>
              <a:ext cx="2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Srdce</a:t>
              </a:r>
            </a:p>
          </p:txBody>
        </p:sp>
        <p:sp>
          <p:nvSpPr>
            <p:cNvPr id="570383" name="Text Box 1039"/>
            <p:cNvSpPr txBox="1">
              <a:spLocks noChangeArrowheads="1"/>
            </p:cNvSpPr>
            <p:nvPr/>
          </p:nvSpPr>
          <p:spPr bwMode="auto">
            <a:xfrm>
              <a:off x="2200" y="2478"/>
              <a:ext cx="2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Krev</a:t>
              </a:r>
            </a:p>
          </p:txBody>
        </p:sp>
        <p:sp>
          <p:nvSpPr>
            <p:cNvPr id="570384" name="Text Box 1040"/>
            <p:cNvSpPr txBox="1">
              <a:spLocks noChangeArrowheads="1"/>
            </p:cNvSpPr>
            <p:nvPr/>
          </p:nvSpPr>
          <p:spPr bwMode="auto">
            <a:xfrm>
              <a:off x="4377" y="663"/>
              <a:ext cx="29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Mozek</a:t>
              </a:r>
            </a:p>
          </p:txBody>
        </p:sp>
        <p:sp>
          <p:nvSpPr>
            <p:cNvPr id="570385" name="Text Box 1041"/>
            <p:cNvSpPr txBox="1">
              <a:spLocks noChangeArrowheads="1"/>
            </p:cNvSpPr>
            <p:nvPr/>
          </p:nvSpPr>
          <p:spPr bwMode="auto">
            <a:xfrm>
              <a:off x="2200" y="1570"/>
              <a:ext cx="20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/>
                <a:t>Kost</a:t>
              </a:r>
            </a:p>
          </p:txBody>
        </p:sp>
        <p:sp>
          <p:nvSpPr>
            <p:cNvPr id="570386" name="Oval 1042"/>
            <p:cNvSpPr>
              <a:spLocks noChangeArrowheads="1"/>
            </p:cNvSpPr>
            <p:nvPr/>
          </p:nvSpPr>
          <p:spPr bwMode="auto">
            <a:xfrm>
              <a:off x="1416" y="709"/>
              <a:ext cx="782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87" name="Oval 1043"/>
            <p:cNvSpPr>
              <a:spLocks noChangeArrowheads="1"/>
            </p:cNvSpPr>
            <p:nvPr/>
          </p:nvSpPr>
          <p:spPr bwMode="auto">
            <a:xfrm>
              <a:off x="1474" y="1620"/>
              <a:ext cx="782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88" name="Oval 1044"/>
            <p:cNvSpPr>
              <a:spLocks noChangeArrowheads="1"/>
            </p:cNvSpPr>
            <p:nvPr/>
          </p:nvSpPr>
          <p:spPr bwMode="auto">
            <a:xfrm>
              <a:off x="1423" y="2523"/>
              <a:ext cx="782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89" name="Oval 1045"/>
            <p:cNvSpPr>
              <a:spLocks noChangeArrowheads="1"/>
            </p:cNvSpPr>
            <p:nvPr/>
          </p:nvSpPr>
          <p:spPr bwMode="auto">
            <a:xfrm>
              <a:off x="2539" y="698"/>
              <a:ext cx="805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90" name="Oval 1046"/>
            <p:cNvSpPr>
              <a:spLocks noChangeArrowheads="1"/>
            </p:cNvSpPr>
            <p:nvPr/>
          </p:nvSpPr>
          <p:spPr bwMode="auto">
            <a:xfrm>
              <a:off x="2539" y="1620"/>
              <a:ext cx="805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91" name="Oval 1047"/>
            <p:cNvSpPr>
              <a:spLocks noChangeArrowheads="1"/>
            </p:cNvSpPr>
            <p:nvPr/>
          </p:nvSpPr>
          <p:spPr bwMode="auto">
            <a:xfrm>
              <a:off x="2569" y="2523"/>
              <a:ext cx="782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92" name="Oval 1048"/>
            <p:cNvSpPr>
              <a:spLocks noChangeArrowheads="1"/>
            </p:cNvSpPr>
            <p:nvPr/>
          </p:nvSpPr>
          <p:spPr bwMode="auto">
            <a:xfrm>
              <a:off x="3640" y="680"/>
              <a:ext cx="793" cy="7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93" name="Oval 1049"/>
            <p:cNvSpPr>
              <a:spLocks noChangeArrowheads="1"/>
            </p:cNvSpPr>
            <p:nvPr/>
          </p:nvSpPr>
          <p:spPr bwMode="auto">
            <a:xfrm>
              <a:off x="3627" y="1620"/>
              <a:ext cx="805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0394" name="Oval 1050"/>
            <p:cNvSpPr>
              <a:spLocks noChangeArrowheads="1"/>
            </p:cNvSpPr>
            <p:nvPr/>
          </p:nvSpPr>
          <p:spPr bwMode="auto">
            <a:xfrm>
              <a:off x="3658" y="2523"/>
              <a:ext cx="782" cy="7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7375" y="333375"/>
            <a:ext cx="2890838" cy="1223963"/>
          </a:xfrm>
        </p:spPr>
        <p:txBody>
          <a:bodyPr/>
          <a:lstStyle/>
          <a:p>
            <a:pPr algn="ctr"/>
            <a:r>
              <a:rPr lang="cs-CZ" altLang="cs-CZ" sz="6000" b="1">
                <a:solidFill>
                  <a:srgbClr val="006600"/>
                </a:solidFill>
                <a:latin typeface="Comic Sans MS" panose="030F0702030302020204" pitchFamily="66" charset="0"/>
              </a:rPr>
              <a:t>Buňka</a:t>
            </a:r>
          </a:p>
        </p:txBody>
      </p:sp>
      <p:sp>
        <p:nvSpPr>
          <p:cNvPr id="570373" name="Text Box 1029"/>
          <p:cNvSpPr txBox="1">
            <a:spLocks noChangeArrowheads="1"/>
          </p:cNvSpPr>
          <p:nvPr/>
        </p:nvSpPr>
        <p:spPr bwMode="auto">
          <a:xfrm>
            <a:off x="3379788" y="6553200"/>
            <a:ext cx="222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Obr. 1.</a:t>
            </a:r>
            <a:r>
              <a:rPr lang="en-US" altLang="cs-CZ" sz="1400"/>
              <a:t> R</a:t>
            </a:r>
            <a:r>
              <a:rPr lang="cs-CZ" altLang="cs-CZ" sz="1400"/>
              <a:t>ůzné typy buněk</a:t>
            </a:r>
            <a:endParaRPr lang="cs-CZ" altLang="cs-CZ" sz="1400" baseline="30000"/>
          </a:p>
        </p:txBody>
      </p:sp>
      <p:sp>
        <p:nvSpPr>
          <p:cNvPr id="570395" name="Rectangle 1051"/>
          <p:cNvSpPr>
            <a:spLocks noChangeArrowheads="1"/>
          </p:cNvSpPr>
          <p:nvPr/>
        </p:nvSpPr>
        <p:spPr bwMode="auto">
          <a:xfrm>
            <a:off x="7042150" y="0"/>
            <a:ext cx="2101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cs-CZ" altLang="cs-CZ" sz="1800">
                <a:solidFill>
                  <a:srgbClr val="006600"/>
                </a:solidFill>
              </a:rPr>
              <a:t>Milada Roštejnská</a:t>
            </a:r>
          </a:p>
          <a:p>
            <a:pPr algn="r"/>
            <a:endParaRPr lang="cs-CZ" altLang="cs-CZ" sz="400">
              <a:solidFill>
                <a:srgbClr val="006600"/>
              </a:solidFill>
            </a:endParaRPr>
          </a:p>
          <a:p>
            <a:pPr algn="r"/>
            <a:endParaRPr lang="cs-CZ" altLang="cs-CZ" sz="800">
              <a:solidFill>
                <a:srgbClr val="006600"/>
              </a:solidFill>
            </a:endParaRPr>
          </a:p>
          <a:p>
            <a:pPr algn="r"/>
            <a:r>
              <a:rPr lang="cs-CZ" altLang="cs-CZ" sz="1800">
                <a:solidFill>
                  <a:srgbClr val="006600"/>
                </a:solidFill>
              </a:rPr>
              <a:t>Helena Klímová</a:t>
            </a:r>
            <a:endParaRPr lang="cs-CZ" altLang="cs-CZ" sz="2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785" name="Group 17"/>
          <p:cNvGrpSpPr>
            <a:grpSpLocks/>
          </p:cNvGrpSpPr>
          <p:nvPr/>
        </p:nvGrpSpPr>
        <p:grpSpPr bwMode="auto">
          <a:xfrm>
            <a:off x="4427538" y="-26988"/>
            <a:ext cx="4716462" cy="3455988"/>
            <a:chOff x="3334" y="482"/>
            <a:chExt cx="2426" cy="1741"/>
          </a:xfrm>
        </p:grpSpPr>
        <p:pic>
          <p:nvPicPr>
            <p:cNvPr id="672782" name="Picture 14" descr="Jadérk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7" t="60803" r="8528" b="5405"/>
            <a:stretch>
              <a:fillRect/>
            </a:stretch>
          </p:blipFill>
          <p:spPr bwMode="auto">
            <a:xfrm>
              <a:off x="3356" y="482"/>
              <a:ext cx="2404" cy="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2784" name="Rectangle 16"/>
            <p:cNvSpPr>
              <a:spLocks noChangeArrowheads="1"/>
            </p:cNvSpPr>
            <p:nvPr/>
          </p:nvSpPr>
          <p:spPr bwMode="auto">
            <a:xfrm>
              <a:off x="3334" y="1752"/>
              <a:ext cx="453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325438" y="-26988"/>
            <a:ext cx="5110162" cy="863601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4000">
                <a:latin typeface="Comic Sans MS" panose="030F0702030302020204" pitchFamily="66" charset="0"/>
              </a:rPr>
              <a:t>Jadérko (nucleolus)</a:t>
            </a:r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468313" y="836613"/>
            <a:ext cx="4103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Jadérko se nachází uvnitř jádra v karyoplasmě. </a:t>
            </a:r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468313" y="1576388"/>
            <a:ext cx="41036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Jeho funkce souvisí s metabolickými funkcemi jádra, podílí se také na </a:t>
            </a:r>
            <a:r>
              <a:rPr lang="cs-CZ" altLang="cs-CZ" sz="1800" b="1">
                <a:solidFill>
                  <a:srgbClr val="2904A0"/>
                </a:solidFill>
              </a:rPr>
              <a:t>syntéze některých bílkovin</a:t>
            </a:r>
            <a:r>
              <a:rPr lang="cs-CZ" altLang="cs-CZ" sz="1800"/>
              <a:t>. </a:t>
            </a:r>
          </a:p>
        </p:txBody>
      </p:sp>
      <p:sp>
        <p:nvSpPr>
          <p:cNvPr id="672789" name="Text Box 21"/>
          <p:cNvSpPr txBox="1">
            <a:spLocks noChangeArrowheads="1"/>
          </p:cNvSpPr>
          <p:nvPr/>
        </p:nvSpPr>
        <p:spPr bwMode="auto">
          <a:xfrm>
            <a:off x="6696075" y="3492500"/>
            <a:ext cx="197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/>
              <a:t>Obr. 5.</a:t>
            </a:r>
            <a:r>
              <a:rPr lang="en-US" altLang="cs-CZ" sz="1400"/>
              <a:t> </a:t>
            </a:r>
            <a:r>
              <a:rPr kumimoji="0" lang="cs-CZ" altLang="cs-CZ" sz="1400"/>
              <a:t>Jadérko</a:t>
            </a:r>
            <a:r>
              <a:rPr kumimoji="0" lang="en-US" altLang="cs-CZ" sz="1400" i="1"/>
              <a:t> </a:t>
            </a:r>
            <a:r>
              <a:rPr lang="en-US" altLang="cs-CZ" sz="1400" baseline="30000"/>
              <a:t>[</a:t>
            </a:r>
            <a:r>
              <a:rPr lang="cs-CZ" altLang="cs-CZ" sz="1400" baseline="30000"/>
              <a:t>1</a:t>
            </a:r>
            <a:r>
              <a:rPr lang="en-US" altLang="cs-CZ" sz="1400" baseline="30000"/>
              <a:t>]</a:t>
            </a:r>
            <a:endParaRPr lang="cs-CZ" altLang="cs-CZ" sz="1400" baseline="30000"/>
          </a:p>
        </p:txBody>
      </p:sp>
      <p:sp>
        <p:nvSpPr>
          <p:cNvPr id="672773" name="Rectangle 5"/>
          <p:cNvSpPr>
            <a:spLocks noChangeArrowheads="1"/>
          </p:cNvSpPr>
          <p:nvPr/>
        </p:nvSpPr>
        <p:spPr bwMode="auto">
          <a:xfrm>
            <a:off x="2124075" y="3725863"/>
            <a:ext cx="485933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Jaderná membrána</a:t>
            </a:r>
          </a:p>
        </p:txBody>
      </p:sp>
      <p:sp>
        <p:nvSpPr>
          <p:cNvPr id="672777" name="Text Box 9"/>
          <p:cNvSpPr txBox="1">
            <a:spLocks noChangeArrowheads="1"/>
          </p:cNvSpPr>
          <p:nvPr/>
        </p:nvSpPr>
        <p:spPr bwMode="auto">
          <a:xfrm>
            <a:off x="468313" y="4551363"/>
            <a:ext cx="820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Jedná se o dvouvrstevnou blánu oddělující jaderný obsah od cytoplasmy. </a:t>
            </a:r>
          </a:p>
        </p:txBody>
      </p:sp>
      <p:sp>
        <p:nvSpPr>
          <p:cNvPr id="672778" name="Text Box 10"/>
          <p:cNvSpPr txBox="1">
            <a:spLocks noChangeArrowheads="1"/>
          </p:cNvSpPr>
          <p:nvPr/>
        </p:nvSpPr>
        <p:spPr bwMode="auto">
          <a:xfrm>
            <a:off x="881063" y="5192713"/>
            <a:ext cx="7380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Součástí této membrány jsou submikroskopické otvůrky – tzv. </a:t>
            </a:r>
            <a:r>
              <a:rPr lang="cs-CZ" altLang="cs-CZ" sz="1800" b="1">
                <a:solidFill>
                  <a:srgbClr val="009900"/>
                </a:solidFill>
              </a:rPr>
              <a:t>jaderné póry</a:t>
            </a:r>
            <a:r>
              <a:rPr lang="cs-CZ" altLang="cs-CZ" sz="1800"/>
              <a:t>, které zajišťují prostupnost jaderné membrány. Těmito póry jsou mezi karyoplasmou a cytoplasmou aktivně přenášeny nízkomolekulární i makromolekulární látky.</a:t>
            </a:r>
            <a:endParaRPr lang="cs-CZ" altLang="cs-CZ" sz="1800" b="1"/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468313" y="2728913"/>
            <a:ext cx="41036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V jadérku vznikají ribosomy, což jsou kulovité útvary potřebné pro syntézu bílkovin.</a:t>
            </a:r>
            <a:endParaRPr lang="cs-CZ" altLang="cs-CZ" sz="1800" b="1"/>
          </a:p>
        </p:txBody>
      </p:sp>
      <p:sp>
        <p:nvSpPr>
          <p:cNvPr id="672800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4" grpId="0"/>
      <p:bldP spid="672775" grpId="0"/>
      <p:bldP spid="672777" grpId="0"/>
      <p:bldP spid="672778" grpId="0"/>
      <p:bldP spid="6727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4" name="Rectangle 4"/>
          <p:cNvSpPr>
            <a:spLocks noChangeArrowheads="1"/>
          </p:cNvSpPr>
          <p:nvPr/>
        </p:nvSpPr>
        <p:spPr bwMode="auto">
          <a:xfrm>
            <a:off x="2627313" y="-26988"/>
            <a:ext cx="3816350" cy="85407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Mitochondrie</a:t>
            </a:r>
          </a:p>
        </p:txBody>
      </p:sp>
      <p:grpSp>
        <p:nvGrpSpPr>
          <p:cNvPr id="773137" name="Group 17"/>
          <p:cNvGrpSpPr>
            <a:grpSpLocks/>
          </p:cNvGrpSpPr>
          <p:nvPr/>
        </p:nvGrpSpPr>
        <p:grpSpPr bwMode="auto">
          <a:xfrm>
            <a:off x="935038" y="1052513"/>
            <a:ext cx="7092950" cy="5616575"/>
            <a:chOff x="589" y="663"/>
            <a:chExt cx="4468" cy="3538"/>
          </a:xfrm>
        </p:grpSpPr>
        <p:pic>
          <p:nvPicPr>
            <p:cNvPr id="773125" name="Picture 5" descr="mitochondrie"/>
            <p:cNvPicPr>
              <a:picLocks noChangeAspect="1" noChangeArrowheads="1"/>
            </p:cNvPicPr>
            <p:nvPr/>
          </p:nvPicPr>
          <p:blipFill>
            <a:blip r:embed="rId3">
              <a:lum bright="-40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" t="2356" r="2930" b="2356"/>
            <a:stretch>
              <a:fillRect/>
            </a:stretch>
          </p:blipFill>
          <p:spPr bwMode="auto">
            <a:xfrm rot="60000">
              <a:off x="668" y="663"/>
              <a:ext cx="4389" cy="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3126" name="Text Box 6"/>
            <p:cNvSpPr txBox="1">
              <a:spLocks noChangeArrowheads="1"/>
            </p:cNvSpPr>
            <p:nvPr/>
          </p:nvSpPr>
          <p:spPr bwMode="auto">
            <a:xfrm>
              <a:off x="2154" y="400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400"/>
                <a:t>Obr. 6. Mitochondrie</a:t>
              </a:r>
              <a:r>
                <a:rPr kumimoji="0" lang="en-US" altLang="cs-CZ" sz="1400" i="1"/>
                <a:t> </a:t>
              </a:r>
              <a:r>
                <a:rPr lang="en-US" altLang="cs-CZ" sz="1400" baseline="30000"/>
                <a:t>[</a:t>
              </a:r>
              <a:r>
                <a:rPr lang="cs-CZ" altLang="cs-CZ" sz="1400" baseline="30000"/>
                <a:t>1</a:t>
              </a:r>
              <a:r>
                <a:rPr lang="en-US" altLang="cs-CZ" sz="1400" baseline="30000"/>
                <a:t>]</a:t>
              </a:r>
              <a:endParaRPr lang="cs-CZ" altLang="cs-CZ" sz="1400" baseline="30000"/>
            </a:p>
          </p:txBody>
        </p:sp>
        <p:sp>
          <p:nvSpPr>
            <p:cNvPr id="773130" name="Text Box 10"/>
            <p:cNvSpPr txBox="1">
              <a:spLocks noChangeArrowheads="1"/>
            </p:cNvSpPr>
            <p:nvPr/>
          </p:nvSpPr>
          <p:spPr bwMode="auto">
            <a:xfrm>
              <a:off x="2154" y="2717"/>
              <a:ext cx="928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000" b="1"/>
                <a:t>Vnější kompartmenty</a:t>
              </a:r>
            </a:p>
          </p:txBody>
        </p:sp>
        <p:sp>
          <p:nvSpPr>
            <p:cNvPr id="773131" name="Text Box 11"/>
            <p:cNvSpPr txBox="1">
              <a:spLocks noChangeArrowheads="1"/>
            </p:cNvSpPr>
            <p:nvPr/>
          </p:nvSpPr>
          <p:spPr bwMode="auto">
            <a:xfrm>
              <a:off x="589" y="3458"/>
              <a:ext cx="77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000" b="1"/>
                <a:t>Vnější membrána</a:t>
              </a:r>
            </a:p>
          </p:txBody>
        </p:sp>
        <p:sp>
          <p:nvSpPr>
            <p:cNvPr id="773132" name="Text Box 12"/>
            <p:cNvSpPr txBox="1">
              <a:spLocks noChangeArrowheads="1"/>
            </p:cNvSpPr>
            <p:nvPr/>
          </p:nvSpPr>
          <p:spPr bwMode="auto">
            <a:xfrm>
              <a:off x="2562" y="3111"/>
              <a:ext cx="79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000" b="1"/>
                <a:t>Vnitřní membrána</a:t>
              </a:r>
            </a:p>
          </p:txBody>
        </p:sp>
        <p:sp>
          <p:nvSpPr>
            <p:cNvPr id="773133" name="Text Box 13"/>
            <p:cNvSpPr txBox="1">
              <a:spLocks noChangeArrowheads="1"/>
            </p:cNvSpPr>
            <p:nvPr/>
          </p:nvSpPr>
          <p:spPr bwMode="auto">
            <a:xfrm>
              <a:off x="2355" y="2948"/>
              <a:ext cx="950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000" b="1"/>
                <a:t>Vnitřní kompartmenty</a:t>
              </a:r>
            </a:p>
          </p:txBody>
        </p:sp>
        <p:sp>
          <p:nvSpPr>
            <p:cNvPr id="773134" name="Text Box 14"/>
            <p:cNvSpPr txBox="1">
              <a:spLocks noChangeArrowheads="1"/>
            </p:cNvSpPr>
            <p:nvPr/>
          </p:nvSpPr>
          <p:spPr bwMode="auto">
            <a:xfrm>
              <a:off x="2699" y="3294"/>
              <a:ext cx="34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000" b="1"/>
                <a:t>Krista</a:t>
              </a:r>
            </a:p>
          </p:txBody>
        </p:sp>
        <p:sp>
          <p:nvSpPr>
            <p:cNvPr id="773135" name="Text Box 15"/>
            <p:cNvSpPr txBox="1">
              <a:spLocks noChangeArrowheads="1"/>
            </p:cNvSpPr>
            <p:nvPr/>
          </p:nvSpPr>
          <p:spPr bwMode="auto">
            <a:xfrm>
              <a:off x="3132" y="2296"/>
              <a:ext cx="34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000" b="1"/>
                <a:t>Krista</a:t>
              </a:r>
            </a:p>
          </p:txBody>
        </p:sp>
        <p:sp>
          <p:nvSpPr>
            <p:cNvPr id="773136" name="Text Box 16"/>
            <p:cNvSpPr txBox="1">
              <a:spLocks noChangeArrowheads="1"/>
            </p:cNvSpPr>
            <p:nvPr/>
          </p:nvSpPr>
          <p:spPr bwMode="auto">
            <a:xfrm>
              <a:off x="3288" y="3671"/>
              <a:ext cx="77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altLang="cs-CZ" sz="1000" b="1"/>
                <a:t>Vnější </a:t>
              </a:r>
            </a:p>
            <a:p>
              <a:pPr algn="ctr"/>
              <a:r>
                <a:rPr lang="cs-CZ" altLang="cs-CZ" sz="1000" b="1"/>
                <a:t>membrána</a:t>
              </a:r>
            </a:p>
          </p:txBody>
        </p:sp>
      </p:grpSp>
      <p:sp>
        <p:nvSpPr>
          <p:cNvPr id="773140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27" name="Rectangle 43"/>
          <p:cNvSpPr>
            <a:spLocks noChangeArrowheads="1"/>
          </p:cNvSpPr>
          <p:nvPr/>
        </p:nvSpPr>
        <p:spPr bwMode="auto">
          <a:xfrm>
            <a:off x="2627313" y="-26988"/>
            <a:ext cx="3816350" cy="85407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Mitochondrie</a:t>
            </a:r>
          </a:p>
        </p:txBody>
      </p:sp>
      <p:sp>
        <p:nvSpPr>
          <p:cNvPr id="656391" name="Text Box 7"/>
          <p:cNvSpPr txBox="1">
            <a:spLocks noChangeArrowheads="1"/>
          </p:cNvSpPr>
          <p:nvPr/>
        </p:nvSpPr>
        <p:spPr bwMode="auto">
          <a:xfrm>
            <a:off x="1966913" y="1196975"/>
            <a:ext cx="559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/>
              <a:t>Membrána  mitochondrií je tvořena ze dvou vrstev.</a:t>
            </a:r>
          </a:p>
        </p:txBody>
      </p:sp>
      <p:sp>
        <p:nvSpPr>
          <p:cNvPr id="656392" name="Text Box 8"/>
          <p:cNvSpPr txBox="1">
            <a:spLocks noChangeArrowheads="1"/>
          </p:cNvSpPr>
          <p:nvPr/>
        </p:nvSpPr>
        <p:spPr bwMode="auto">
          <a:xfrm>
            <a:off x="0" y="1720850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Na vnitřní membráně mitochondrií probíhá </a:t>
            </a:r>
            <a:r>
              <a:rPr lang="cs-CZ" altLang="cs-CZ" sz="1800" b="1">
                <a:solidFill>
                  <a:srgbClr val="2904A0"/>
                </a:solidFill>
              </a:rPr>
              <a:t>dýchací řetězec</a:t>
            </a:r>
            <a:r>
              <a:rPr lang="cs-CZ" altLang="cs-CZ" sz="1800"/>
              <a:t>. Jedná se o řetězec chemických dějů, při kterých dochází k přenosu vodíku z redukovaných koenzymů (NADH, FADH</a:t>
            </a:r>
            <a:r>
              <a:rPr lang="cs-CZ" altLang="cs-CZ" sz="1800" baseline="-25000"/>
              <a:t>2</a:t>
            </a:r>
            <a:r>
              <a:rPr lang="cs-CZ" altLang="cs-CZ" sz="1800"/>
              <a:t>) na elementární kyslík za vzniku vody a energie ve formě ATP.</a:t>
            </a:r>
            <a:r>
              <a:rPr lang="cs-CZ" altLang="cs-CZ" sz="1800" b="1"/>
              <a:t> </a:t>
            </a:r>
          </a:p>
        </p:txBody>
      </p:sp>
      <p:sp>
        <p:nvSpPr>
          <p:cNvPr id="656397" name="Rectangle 13"/>
          <p:cNvSpPr>
            <a:spLocks noChangeArrowheads="1"/>
          </p:cNvSpPr>
          <p:nvPr/>
        </p:nvSpPr>
        <p:spPr bwMode="auto">
          <a:xfrm>
            <a:off x="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56401" name="Text Box 17"/>
          <p:cNvSpPr txBox="1">
            <a:spLocks noChangeArrowheads="1"/>
          </p:cNvSpPr>
          <p:nvPr/>
        </p:nvSpPr>
        <p:spPr bwMode="auto">
          <a:xfrm>
            <a:off x="3348038" y="6437313"/>
            <a:ext cx="2395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7. Mitochondrie</a:t>
            </a:r>
            <a:r>
              <a:rPr lang="en-US" altLang="cs-CZ" sz="1400" baseline="30000"/>
              <a:t>[</a:t>
            </a:r>
            <a:r>
              <a:rPr lang="cs-CZ" altLang="cs-CZ" sz="1400" baseline="30000"/>
              <a:t>1</a:t>
            </a:r>
            <a:r>
              <a:rPr lang="en-US" altLang="cs-CZ" sz="1400" baseline="30000"/>
              <a:t>]</a:t>
            </a:r>
          </a:p>
        </p:txBody>
      </p:sp>
      <p:pic>
        <p:nvPicPr>
          <p:cNvPr id="656429" name="Picture 45" descr="mitochondrie"/>
          <p:cNvPicPr>
            <a:picLocks noChangeAspect="1" noChangeArrowheads="1"/>
          </p:cNvPicPr>
          <p:nvPr/>
        </p:nvPicPr>
        <p:blipFill>
          <a:blip r:embed="rId3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56149" r="43939" b="2356"/>
          <a:stretch>
            <a:fillRect/>
          </a:stretch>
        </p:blipFill>
        <p:spPr bwMode="auto">
          <a:xfrm rot="60000">
            <a:off x="1403350" y="2720975"/>
            <a:ext cx="628491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430" name="Text Box 46"/>
          <p:cNvSpPr txBox="1">
            <a:spLocks noChangeArrowheads="1"/>
          </p:cNvSpPr>
          <p:nvPr/>
        </p:nvSpPr>
        <p:spPr bwMode="auto">
          <a:xfrm>
            <a:off x="5219700" y="3349625"/>
            <a:ext cx="2422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Vnější kompartmenty</a:t>
            </a:r>
          </a:p>
        </p:txBody>
      </p:sp>
      <p:sp>
        <p:nvSpPr>
          <p:cNvPr id="656431" name="Text Box 47"/>
          <p:cNvSpPr txBox="1">
            <a:spLocks noChangeArrowheads="1"/>
          </p:cNvSpPr>
          <p:nvPr/>
        </p:nvSpPr>
        <p:spPr bwMode="auto">
          <a:xfrm>
            <a:off x="1355725" y="5133975"/>
            <a:ext cx="19732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Vnější membrána</a:t>
            </a:r>
          </a:p>
        </p:txBody>
      </p:sp>
      <p:sp>
        <p:nvSpPr>
          <p:cNvPr id="656432" name="Text Box 48"/>
          <p:cNvSpPr txBox="1">
            <a:spLocks noChangeArrowheads="1"/>
          </p:cNvSpPr>
          <p:nvPr/>
        </p:nvSpPr>
        <p:spPr bwMode="auto">
          <a:xfrm>
            <a:off x="6156325" y="4286250"/>
            <a:ext cx="2063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Vnitřní membrána</a:t>
            </a:r>
          </a:p>
        </p:txBody>
      </p:sp>
      <p:sp>
        <p:nvSpPr>
          <p:cNvPr id="656433" name="Text Box 49"/>
          <p:cNvSpPr txBox="1">
            <a:spLocks noChangeArrowheads="1"/>
          </p:cNvSpPr>
          <p:nvPr/>
        </p:nvSpPr>
        <p:spPr bwMode="auto">
          <a:xfrm>
            <a:off x="5724525" y="3783013"/>
            <a:ext cx="25130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Vnitřní kompartmenty</a:t>
            </a:r>
          </a:p>
        </p:txBody>
      </p:sp>
      <p:sp>
        <p:nvSpPr>
          <p:cNvPr id="656434" name="Text Box 50"/>
          <p:cNvSpPr txBox="1">
            <a:spLocks noChangeArrowheads="1"/>
          </p:cNvSpPr>
          <p:nvPr/>
        </p:nvSpPr>
        <p:spPr bwMode="auto">
          <a:xfrm>
            <a:off x="6602413" y="4724400"/>
            <a:ext cx="83343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Krista</a:t>
            </a:r>
          </a:p>
        </p:txBody>
      </p:sp>
      <p:sp>
        <p:nvSpPr>
          <p:cNvPr id="656437" name="AutoShape 5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  <p:sp>
        <p:nvSpPr>
          <p:cNvPr id="656438" name="Text Box 54"/>
          <p:cNvSpPr txBox="1">
            <a:spLocks noChangeArrowheads="1"/>
          </p:cNvSpPr>
          <p:nvPr/>
        </p:nvSpPr>
        <p:spPr bwMode="auto">
          <a:xfrm>
            <a:off x="6246813" y="5465763"/>
            <a:ext cx="23764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Vnitřek mitochondrie se nazývá </a:t>
            </a:r>
            <a:r>
              <a:rPr lang="cs-CZ" altLang="cs-CZ" sz="1800" b="1">
                <a:solidFill>
                  <a:srgbClr val="CC6600"/>
                </a:solidFill>
              </a:rPr>
              <a:t>matrix</a:t>
            </a:r>
            <a:r>
              <a:rPr lang="cs-CZ" altLang="cs-CZ" sz="1800"/>
              <a:t>.</a:t>
            </a:r>
            <a:endParaRPr lang="cs-CZ" altLang="cs-CZ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1" grpId="0"/>
      <p:bldP spid="656392" grpId="0"/>
      <p:bldP spid="656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2627313" y="-26988"/>
            <a:ext cx="3816350" cy="85407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Mitochondrie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1966913" y="1196975"/>
            <a:ext cx="559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/>
              <a:t>Membrána  mitochondrií je tvořena ze dvou vrstev.</a:t>
            </a:r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468313" y="5949950"/>
            <a:ext cx="8675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Na rozdíl od ostatních organel se mitochondrie mohou reprodukovat, neboť obsahují svou vlastní DNA.</a:t>
            </a:r>
          </a:p>
        </p:txBody>
      </p:sp>
      <p:pic>
        <p:nvPicPr>
          <p:cNvPr id="693345" name="Picture 97" descr="mitochondrie"/>
          <p:cNvPicPr>
            <a:picLocks noChangeAspect="1" noChangeArrowheads="1"/>
          </p:cNvPicPr>
          <p:nvPr/>
        </p:nvPicPr>
        <p:blipFill>
          <a:blip r:embed="rId3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/>
          <a:stretch>
            <a:fillRect/>
          </a:stretch>
        </p:blipFill>
        <p:spPr bwMode="auto">
          <a:xfrm>
            <a:off x="7092950" y="254000"/>
            <a:ext cx="20145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262" name="Text Box 14"/>
          <p:cNvSpPr txBox="1">
            <a:spLocks noChangeArrowheads="1"/>
          </p:cNvSpPr>
          <p:nvPr/>
        </p:nvSpPr>
        <p:spPr bwMode="auto">
          <a:xfrm>
            <a:off x="7075488" y="30163"/>
            <a:ext cx="2087562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/>
              <a:t>Obr. 8. Mitochondrie</a:t>
            </a:r>
            <a:endParaRPr lang="cs-CZ" altLang="cs-CZ" sz="1400" baseline="30000"/>
          </a:p>
        </p:txBody>
      </p:sp>
      <p:sp>
        <p:nvSpPr>
          <p:cNvPr id="693410" name="AutoShape 16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  <p:pic>
        <p:nvPicPr>
          <p:cNvPr id="693411" name="Picture 1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/>
          <a:stretch>
            <a:fillRect/>
          </a:stretch>
        </p:blipFill>
        <p:spPr bwMode="auto">
          <a:xfrm>
            <a:off x="1962150" y="2570163"/>
            <a:ext cx="52197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346" name="Rectangle 98"/>
          <p:cNvSpPr>
            <a:spLocks noChangeArrowheads="1"/>
          </p:cNvSpPr>
          <p:nvPr/>
        </p:nvSpPr>
        <p:spPr bwMode="auto">
          <a:xfrm>
            <a:off x="239713" y="3357563"/>
            <a:ext cx="172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/>
              <a:t>Obr.</a:t>
            </a:r>
            <a:r>
              <a:rPr lang="cs-CZ" altLang="cs-CZ"/>
              <a:t>9.</a:t>
            </a:r>
            <a:r>
              <a:rPr lang="en-US" altLang="cs-CZ"/>
              <a:t> </a:t>
            </a:r>
            <a:endParaRPr lang="cs-CZ" altLang="cs-CZ"/>
          </a:p>
          <a:p>
            <a:pPr algn="ctr"/>
            <a:r>
              <a:rPr lang="en-US" altLang="cs-CZ"/>
              <a:t>Dýchací řetězec</a:t>
            </a:r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0" y="1720850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Na vnitřní membráně mitochondrií probíhá </a:t>
            </a:r>
            <a:r>
              <a:rPr lang="cs-CZ" altLang="cs-CZ" sz="1800" b="1">
                <a:solidFill>
                  <a:srgbClr val="2904A0"/>
                </a:solidFill>
              </a:rPr>
              <a:t>dýchací řetězec</a:t>
            </a:r>
            <a:r>
              <a:rPr lang="cs-CZ" altLang="cs-CZ" sz="1800"/>
              <a:t>. Jedná se o řetězec chemických dějů, při kterých dochází k přenosu vodíku z redukovaných koenzymů (NADH, FADH</a:t>
            </a:r>
            <a:r>
              <a:rPr lang="cs-CZ" altLang="cs-CZ" sz="1800" baseline="-25000"/>
              <a:t>2</a:t>
            </a:r>
            <a:r>
              <a:rPr lang="cs-CZ" altLang="cs-CZ" sz="1800"/>
              <a:t>) na elementární kyslík za vzniku vody a energie ve formě ATP.</a:t>
            </a:r>
            <a:r>
              <a:rPr lang="cs-CZ" altLang="cs-CZ" sz="18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7" grpId="0"/>
      <p:bldP spid="693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611188" y="44450"/>
            <a:ext cx="7772400" cy="782638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Ribosomy</a:t>
            </a:r>
          </a:p>
        </p:txBody>
      </p:sp>
      <p:sp>
        <p:nvSpPr>
          <p:cNvPr id="657413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675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Jedná se o malé, nepatrné kulovité útvary uvnitř buňky. </a:t>
            </a:r>
          </a:p>
        </p:txBody>
      </p:sp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34925" y="1244600"/>
            <a:ext cx="918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/>
              <a:t>Buď jsou vázané na endoplasmatickém retikulu, nebo se vyskytují volně v cytoplasmě.</a:t>
            </a: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1690688" y="6161088"/>
            <a:ext cx="698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Hlavní funkcí ribosomů je </a:t>
            </a:r>
            <a:r>
              <a:rPr lang="cs-CZ" altLang="cs-CZ" sz="1800" b="1">
                <a:solidFill>
                  <a:srgbClr val="2904A0"/>
                </a:solidFill>
              </a:rPr>
              <a:t>tvorba bílkovin</a:t>
            </a:r>
            <a:r>
              <a:rPr lang="cs-CZ" altLang="cs-CZ" sz="1800"/>
              <a:t>, které vznikají z aminokyselinových řetězců.</a:t>
            </a:r>
            <a:endParaRPr lang="cs-CZ" altLang="cs-CZ" sz="1800" b="1"/>
          </a:p>
        </p:txBody>
      </p:sp>
      <p:grpSp>
        <p:nvGrpSpPr>
          <p:cNvPr id="657468" name="Group 60"/>
          <p:cNvGrpSpPr>
            <a:grpSpLocks/>
          </p:cNvGrpSpPr>
          <p:nvPr/>
        </p:nvGrpSpPr>
        <p:grpSpPr bwMode="auto">
          <a:xfrm>
            <a:off x="2606675" y="1790700"/>
            <a:ext cx="3981450" cy="3382963"/>
            <a:chOff x="1642" y="1128"/>
            <a:chExt cx="2508" cy="2131"/>
          </a:xfrm>
        </p:grpSpPr>
        <p:sp>
          <p:nvSpPr>
            <p:cNvPr id="657444" name="Text Box 36"/>
            <p:cNvSpPr txBox="1">
              <a:spLocks noChangeArrowheads="1"/>
            </p:cNvSpPr>
            <p:nvPr/>
          </p:nvSpPr>
          <p:spPr bwMode="auto">
            <a:xfrm>
              <a:off x="1689" y="3067"/>
              <a:ext cx="23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37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altLang="cs-CZ" sz="1400"/>
                <a:t>Obr. 10. Model ribosomu</a:t>
              </a:r>
            </a:p>
          </p:txBody>
        </p:sp>
        <p:grpSp>
          <p:nvGrpSpPr>
            <p:cNvPr id="657445" name="Group 37"/>
            <p:cNvGrpSpPr>
              <a:grpSpLocks/>
            </p:cNvGrpSpPr>
            <p:nvPr/>
          </p:nvGrpSpPr>
          <p:grpSpPr bwMode="auto">
            <a:xfrm>
              <a:off x="1642" y="1128"/>
              <a:ext cx="2508" cy="1843"/>
              <a:chOff x="400" y="1224"/>
              <a:chExt cx="2508" cy="1843"/>
            </a:xfrm>
          </p:grpSpPr>
          <p:sp>
            <p:nvSpPr>
              <p:cNvPr id="657446" name="Text Box 38"/>
              <p:cNvSpPr txBox="1">
                <a:spLocks noChangeArrowheads="1"/>
              </p:cNvSpPr>
              <p:nvPr/>
            </p:nvSpPr>
            <p:spPr bwMode="auto">
              <a:xfrm>
                <a:off x="400" y="1224"/>
                <a:ext cx="5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E-místo</a:t>
                </a:r>
              </a:p>
            </p:txBody>
          </p:sp>
          <p:sp>
            <p:nvSpPr>
              <p:cNvPr id="657447" name="Text Box 39"/>
              <p:cNvSpPr txBox="1">
                <a:spLocks noChangeArrowheads="1"/>
              </p:cNvSpPr>
              <p:nvPr/>
            </p:nvSpPr>
            <p:spPr bwMode="auto">
              <a:xfrm>
                <a:off x="997" y="1224"/>
                <a:ext cx="52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P-místo</a:t>
                </a:r>
              </a:p>
            </p:txBody>
          </p:sp>
          <p:sp>
            <p:nvSpPr>
              <p:cNvPr id="657448" name="Text Box 40"/>
              <p:cNvSpPr txBox="1">
                <a:spLocks noChangeArrowheads="1"/>
              </p:cNvSpPr>
              <p:nvPr/>
            </p:nvSpPr>
            <p:spPr bwMode="auto">
              <a:xfrm>
                <a:off x="1576" y="1224"/>
                <a:ext cx="5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A-místo</a:t>
                </a:r>
              </a:p>
            </p:txBody>
          </p:sp>
          <p:sp>
            <p:nvSpPr>
              <p:cNvPr id="657449" name="Text Box 41"/>
              <p:cNvSpPr txBox="1">
                <a:spLocks noChangeArrowheads="1"/>
              </p:cNvSpPr>
              <p:nvPr/>
            </p:nvSpPr>
            <p:spPr bwMode="auto">
              <a:xfrm>
                <a:off x="2030" y="1417"/>
                <a:ext cx="822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>
                <a:spAutoFit/>
              </a:bodyPr>
              <a:lstStyle/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Velká </a:t>
                </a:r>
              </a:p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ribosomální </a:t>
                </a:r>
              </a:p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jednotka</a:t>
                </a:r>
              </a:p>
            </p:txBody>
          </p:sp>
          <p:sp>
            <p:nvSpPr>
              <p:cNvPr id="657450" name="Text Box 42"/>
              <p:cNvSpPr txBox="1">
                <a:spLocks noChangeArrowheads="1"/>
              </p:cNvSpPr>
              <p:nvPr/>
            </p:nvSpPr>
            <p:spPr bwMode="auto">
              <a:xfrm>
                <a:off x="2149" y="2182"/>
                <a:ext cx="759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Malá </a:t>
                </a:r>
              </a:p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ribosomální </a:t>
                </a:r>
              </a:p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jednotka</a:t>
                </a:r>
              </a:p>
            </p:txBody>
          </p:sp>
          <p:grpSp>
            <p:nvGrpSpPr>
              <p:cNvPr id="657451" name="Group 43"/>
              <p:cNvGrpSpPr>
                <a:grpSpLocks/>
              </p:cNvGrpSpPr>
              <p:nvPr/>
            </p:nvGrpSpPr>
            <p:grpSpPr bwMode="auto">
              <a:xfrm>
                <a:off x="810" y="1650"/>
                <a:ext cx="964" cy="887"/>
                <a:chOff x="130" y="1716"/>
                <a:chExt cx="964" cy="887"/>
              </a:xfrm>
            </p:grpSpPr>
            <p:grpSp>
              <p:nvGrpSpPr>
                <p:cNvPr id="657452" name="Group 44"/>
                <p:cNvGrpSpPr>
                  <a:grpSpLocks/>
                </p:cNvGrpSpPr>
                <p:nvPr/>
              </p:nvGrpSpPr>
              <p:grpSpPr bwMode="auto">
                <a:xfrm>
                  <a:off x="130" y="1716"/>
                  <a:ext cx="962" cy="887"/>
                  <a:chOff x="1043" y="3109"/>
                  <a:chExt cx="962" cy="887"/>
                </a:xfrm>
              </p:grpSpPr>
              <p:sp>
                <p:nvSpPr>
                  <p:cNvPr id="657453" name="AutoShape 45"/>
                  <p:cNvSpPr>
                    <a:spLocks noChangeArrowheads="1"/>
                  </p:cNvSpPr>
                  <p:nvPr/>
                </p:nvSpPr>
                <p:spPr bwMode="auto">
                  <a:xfrm rot="13195">
                    <a:off x="1052" y="3641"/>
                    <a:ext cx="953" cy="355"/>
                  </a:xfrm>
                  <a:prstGeom prst="roundRect">
                    <a:avLst>
                      <a:gd name="adj" fmla="val 43171"/>
                    </a:avLst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57454" name="Freeform 46"/>
                  <p:cNvSpPr>
                    <a:spLocks/>
                  </p:cNvSpPr>
                  <p:nvPr/>
                </p:nvSpPr>
                <p:spPr bwMode="auto">
                  <a:xfrm>
                    <a:off x="1043" y="3109"/>
                    <a:ext cx="952" cy="537"/>
                  </a:xfrm>
                  <a:custGeom>
                    <a:avLst/>
                    <a:gdLst>
                      <a:gd name="T0" fmla="*/ 438 w 891"/>
                      <a:gd name="T1" fmla="*/ 30 h 626"/>
                      <a:gd name="T2" fmla="*/ 256 w 891"/>
                      <a:gd name="T3" fmla="*/ 30 h 626"/>
                      <a:gd name="T4" fmla="*/ 166 w 891"/>
                      <a:gd name="T5" fmla="*/ 120 h 626"/>
                      <a:gd name="T6" fmla="*/ 30 w 891"/>
                      <a:gd name="T7" fmla="*/ 347 h 626"/>
                      <a:gd name="T8" fmla="*/ 75 w 891"/>
                      <a:gd name="T9" fmla="*/ 574 h 626"/>
                      <a:gd name="T10" fmla="*/ 483 w 891"/>
                      <a:gd name="T11" fmla="*/ 619 h 626"/>
                      <a:gd name="T12" fmla="*/ 846 w 891"/>
                      <a:gd name="T13" fmla="*/ 529 h 626"/>
                      <a:gd name="T14" fmla="*/ 755 w 891"/>
                      <a:gd name="T15" fmla="*/ 211 h 626"/>
                      <a:gd name="T16" fmla="*/ 619 w 891"/>
                      <a:gd name="T17" fmla="*/ 30 h 626"/>
                      <a:gd name="T18" fmla="*/ 347 w 891"/>
                      <a:gd name="T19" fmla="*/ 30 h 6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91" h="626">
                        <a:moveTo>
                          <a:pt x="438" y="30"/>
                        </a:moveTo>
                        <a:cubicBezTo>
                          <a:pt x="369" y="22"/>
                          <a:pt x="301" y="15"/>
                          <a:pt x="256" y="30"/>
                        </a:cubicBezTo>
                        <a:cubicBezTo>
                          <a:pt x="211" y="45"/>
                          <a:pt x="204" y="67"/>
                          <a:pt x="166" y="120"/>
                        </a:cubicBezTo>
                        <a:cubicBezTo>
                          <a:pt x="128" y="173"/>
                          <a:pt x="45" y="271"/>
                          <a:pt x="30" y="347"/>
                        </a:cubicBezTo>
                        <a:cubicBezTo>
                          <a:pt x="15" y="423"/>
                          <a:pt x="0" y="529"/>
                          <a:pt x="75" y="574"/>
                        </a:cubicBezTo>
                        <a:cubicBezTo>
                          <a:pt x="150" y="619"/>
                          <a:pt x="355" y="626"/>
                          <a:pt x="483" y="619"/>
                        </a:cubicBezTo>
                        <a:cubicBezTo>
                          <a:pt x="611" y="612"/>
                          <a:pt x="801" y="597"/>
                          <a:pt x="846" y="529"/>
                        </a:cubicBezTo>
                        <a:cubicBezTo>
                          <a:pt x="891" y="461"/>
                          <a:pt x="793" y="294"/>
                          <a:pt x="755" y="211"/>
                        </a:cubicBezTo>
                        <a:cubicBezTo>
                          <a:pt x="717" y="128"/>
                          <a:pt x="687" y="60"/>
                          <a:pt x="619" y="30"/>
                        </a:cubicBezTo>
                        <a:cubicBezTo>
                          <a:pt x="551" y="0"/>
                          <a:pt x="449" y="15"/>
                          <a:pt x="347" y="30"/>
                        </a:cubicBezTo>
                      </a:path>
                    </a:pathLst>
                  </a:custGeom>
                  <a:solidFill>
                    <a:srgbClr val="0099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cs-CZ"/>
                  </a:p>
                </p:txBody>
              </p:sp>
              <p:sp>
                <p:nvSpPr>
                  <p:cNvPr id="657455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3351"/>
                    <a:ext cx="227" cy="5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kumimoji="0" lang="cs-CZ" altLang="cs-CZ" sz="1400" b="1">
                        <a:solidFill>
                          <a:schemeClr val="tx2"/>
                        </a:solidFill>
                      </a:rPr>
                      <a:t>P</a:t>
                    </a:r>
                  </a:p>
                  <a:p>
                    <a:pPr algn="ctr"/>
                    <a:endParaRPr kumimoji="0" lang="cs-CZ" altLang="cs-CZ" sz="1400" b="1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57456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1639" y="3350"/>
                    <a:ext cx="227" cy="538"/>
                  </a:xfrm>
                  <a:prstGeom prst="roundRect">
                    <a:avLst>
                      <a:gd name="adj" fmla="val 41852"/>
                    </a:avLst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kumimoji="0" lang="cs-CZ" altLang="cs-CZ" sz="1400" b="1">
                        <a:solidFill>
                          <a:schemeClr val="tx2"/>
                        </a:solidFill>
                      </a:rPr>
                      <a:t>A</a:t>
                    </a:r>
                  </a:p>
                  <a:p>
                    <a:pPr algn="ctr"/>
                    <a:endParaRPr kumimoji="0" lang="cs-CZ" altLang="cs-CZ" sz="1400" b="1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57457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179" y="3351"/>
                    <a:ext cx="227" cy="39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kumimoji="0" lang="cs-CZ" altLang="cs-CZ" sz="1400" b="1">
                        <a:solidFill>
                          <a:schemeClr val="tx2"/>
                        </a:solidFill>
                      </a:rPr>
                      <a:t>E</a:t>
                    </a:r>
                  </a:p>
                </p:txBody>
              </p:sp>
            </p:grpSp>
            <p:sp>
              <p:nvSpPr>
                <p:cNvPr id="657458" name="Line 50"/>
                <p:cNvSpPr>
                  <a:spLocks noChangeShapeType="1"/>
                </p:cNvSpPr>
                <p:nvPr/>
              </p:nvSpPr>
              <p:spPr bwMode="auto">
                <a:xfrm>
                  <a:off x="130" y="2358"/>
                  <a:ext cx="96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endParaRPr lang="cs-CZ"/>
                </a:p>
              </p:txBody>
            </p:sp>
            <p:sp>
              <p:nvSpPr>
                <p:cNvPr id="657459" name="Line 51"/>
                <p:cNvSpPr>
                  <a:spLocks noChangeShapeType="1"/>
                </p:cNvSpPr>
                <p:nvPr/>
              </p:nvSpPr>
              <p:spPr bwMode="auto">
                <a:xfrm>
                  <a:off x="130" y="2472"/>
                  <a:ext cx="96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endParaRPr lang="cs-CZ"/>
                </a:p>
              </p:txBody>
            </p:sp>
          </p:grpSp>
          <p:sp>
            <p:nvSpPr>
              <p:cNvPr id="657460" name="Line 52"/>
              <p:cNvSpPr>
                <a:spLocks noChangeShapeType="1"/>
              </p:cNvSpPr>
              <p:nvPr/>
            </p:nvSpPr>
            <p:spPr bwMode="auto">
              <a:xfrm>
                <a:off x="697" y="1395"/>
                <a:ext cx="369" cy="5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endParaRPr lang="cs-CZ"/>
              </a:p>
            </p:txBody>
          </p:sp>
          <p:sp>
            <p:nvSpPr>
              <p:cNvPr id="657461" name="Line 53"/>
              <p:cNvSpPr>
                <a:spLocks noChangeShapeType="1"/>
              </p:cNvSpPr>
              <p:nvPr/>
            </p:nvSpPr>
            <p:spPr bwMode="auto">
              <a:xfrm>
                <a:off x="1264" y="1395"/>
                <a:ext cx="0" cy="5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endParaRPr lang="cs-CZ"/>
              </a:p>
            </p:txBody>
          </p:sp>
          <p:sp>
            <p:nvSpPr>
              <p:cNvPr id="657462" name="Line 54"/>
              <p:cNvSpPr>
                <a:spLocks noChangeShapeType="1"/>
              </p:cNvSpPr>
              <p:nvPr/>
            </p:nvSpPr>
            <p:spPr bwMode="auto">
              <a:xfrm flipH="1">
                <a:off x="1519" y="1395"/>
                <a:ext cx="227" cy="5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endParaRPr lang="cs-CZ"/>
              </a:p>
            </p:txBody>
          </p:sp>
          <p:sp>
            <p:nvSpPr>
              <p:cNvPr id="657463" name="Line 55"/>
              <p:cNvSpPr>
                <a:spLocks noChangeShapeType="1"/>
              </p:cNvSpPr>
              <p:nvPr/>
            </p:nvSpPr>
            <p:spPr bwMode="auto">
              <a:xfrm flipV="1">
                <a:off x="1689" y="1706"/>
                <a:ext cx="341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endParaRPr lang="cs-CZ"/>
              </a:p>
            </p:txBody>
          </p:sp>
          <p:sp>
            <p:nvSpPr>
              <p:cNvPr id="657464" name="Line 56"/>
              <p:cNvSpPr>
                <a:spLocks noChangeShapeType="1"/>
              </p:cNvSpPr>
              <p:nvPr/>
            </p:nvSpPr>
            <p:spPr bwMode="auto">
              <a:xfrm>
                <a:off x="1774" y="2358"/>
                <a:ext cx="39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endParaRPr lang="cs-CZ"/>
              </a:p>
            </p:txBody>
          </p:sp>
          <p:sp>
            <p:nvSpPr>
              <p:cNvPr id="657465" name="Line 57"/>
              <p:cNvSpPr>
                <a:spLocks noChangeShapeType="1"/>
              </p:cNvSpPr>
              <p:nvPr/>
            </p:nvSpPr>
            <p:spPr bwMode="auto">
              <a:xfrm flipH="1">
                <a:off x="896" y="2358"/>
                <a:ext cx="170" cy="5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endParaRPr lang="cs-CZ"/>
              </a:p>
            </p:txBody>
          </p:sp>
          <p:sp>
            <p:nvSpPr>
              <p:cNvPr id="657466" name="Text Box 58"/>
              <p:cNvSpPr txBox="1">
                <a:spLocks noChangeArrowheads="1"/>
              </p:cNvSpPr>
              <p:nvPr/>
            </p:nvSpPr>
            <p:spPr bwMode="auto">
              <a:xfrm>
                <a:off x="667" y="2875"/>
                <a:ext cx="15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r>
                  <a:rPr kumimoji="0" lang="cs-CZ" altLang="cs-CZ" sz="1400" b="1">
                    <a:solidFill>
                      <a:schemeClr val="tx2"/>
                    </a:solidFill>
                  </a:rPr>
                  <a:t>Vazebné místo pro mRNA</a:t>
                </a:r>
              </a:p>
            </p:txBody>
          </p:sp>
        </p:grpSp>
      </p:grp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0" y="537368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Ribosomy jsou tvořeny z velké a malé podjednotky, které se skládají z RNA a bílkovin.</a:t>
            </a:r>
          </a:p>
        </p:txBody>
      </p:sp>
      <p:sp>
        <p:nvSpPr>
          <p:cNvPr id="657471" name="AutoShape 6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3" grpId="0" autoUpdateAnimBg="0"/>
      <p:bldP spid="657414" grpId="0" autoUpdateAnimBg="0"/>
      <p:bldP spid="657416" grpId="0" autoUpdateAnimBg="0"/>
      <p:bldP spid="6574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685800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Endoplasmatické retikulum (ER)</a:t>
            </a:r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1539875" y="1509713"/>
            <a:ext cx="6316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/>
              <a:t>Endoplasmatické retikulum je systém měchýřků a kanálků.</a:t>
            </a:r>
            <a:endParaRPr lang="cs-CZ" altLang="cs-CZ" sz="1800"/>
          </a:p>
        </p:txBody>
      </p:sp>
      <p:pic>
        <p:nvPicPr>
          <p:cNvPr id="658455" name="Picture 23" descr="ER1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19377" r="3256" b="13841"/>
          <a:stretch>
            <a:fillRect/>
          </a:stretch>
        </p:blipFill>
        <p:spPr bwMode="auto">
          <a:xfrm rot="60000">
            <a:off x="684213" y="2544763"/>
            <a:ext cx="83772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51" name="Text Box 19"/>
          <p:cNvSpPr txBox="1">
            <a:spLocks noChangeArrowheads="1"/>
          </p:cNvSpPr>
          <p:nvPr/>
        </p:nvSpPr>
        <p:spPr bwMode="auto">
          <a:xfrm>
            <a:off x="539750" y="5157788"/>
            <a:ext cx="16557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11. Endoplasmatické retikulum</a:t>
            </a:r>
            <a:r>
              <a:rPr kumimoji="0" lang="en-US" altLang="cs-CZ" sz="1400" i="1"/>
              <a:t> </a:t>
            </a:r>
            <a:r>
              <a:rPr lang="en-US" altLang="cs-CZ" sz="1400" baseline="30000"/>
              <a:t>[</a:t>
            </a:r>
            <a:r>
              <a:rPr lang="cs-CZ" altLang="cs-CZ" sz="1400" baseline="30000"/>
              <a:t>1</a:t>
            </a:r>
            <a:r>
              <a:rPr lang="en-US" altLang="cs-CZ" sz="1400" baseline="30000"/>
              <a:t>]</a:t>
            </a:r>
            <a:endParaRPr lang="cs-CZ" altLang="cs-CZ" sz="1400" baseline="30000"/>
          </a:p>
        </p:txBody>
      </p:sp>
      <p:sp>
        <p:nvSpPr>
          <p:cNvPr id="658457" name="Text Box 25"/>
          <p:cNvSpPr txBox="1">
            <a:spLocks noChangeArrowheads="1"/>
          </p:cNvSpPr>
          <p:nvPr/>
        </p:nvSpPr>
        <p:spPr bwMode="auto">
          <a:xfrm>
            <a:off x="2965450" y="2414588"/>
            <a:ext cx="1174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Ribosomy</a:t>
            </a:r>
          </a:p>
        </p:txBody>
      </p:sp>
      <p:sp>
        <p:nvSpPr>
          <p:cNvPr id="658458" name="Line 26"/>
          <p:cNvSpPr>
            <a:spLocks noChangeShapeType="1"/>
          </p:cNvSpPr>
          <p:nvPr/>
        </p:nvSpPr>
        <p:spPr bwMode="auto">
          <a:xfrm>
            <a:off x="4067175" y="2740025"/>
            <a:ext cx="217488" cy="257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58459" name="Line 27"/>
          <p:cNvSpPr>
            <a:spLocks noChangeShapeType="1"/>
          </p:cNvSpPr>
          <p:nvPr/>
        </p:nvSpPr>
        <p:spPr bwMode="auto">
          <a:xfrm>
            <a:off x="4067175" y="2601913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58465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685800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Endoplasmatické retikulum (ER)</a:t>
            </a:r>
          </a:p>
        </p:txBody>
      </p:sp>
      <p:sp>
        <p:nvSpPr>
          <p:cNvPr id="726021" name="AutoShape 5"/>
          <p:cNvSpPr>
            <a:spLocks noChangeArrowheads="1"/>
          </p:cNvSpPr>
          <p:nvPr/>
        </p:nvSpPr>
        <p:spPr bwMode="auto">
          <a:xfrm>
            <a:off x="2700338" y="335756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901700" y="4052888"/>
            <a:ext cx="33829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800"/>
              <a:t>Drsné endoplasmatické retikulum má drsný povrch, k němuž zvnějšku přiléhají ribosomy. Na povrchu drsného endoplasmatického retikula jsou </a:t>
            </a:r>
            <a:r>
              <a:rPr lang="en-US" altLang="cs-CZ" sz="1800" b="1">
                <a:solidFill>
                  <a:srgbClr val="2904A0"/>
                </a:solidFill>
              </a:rPr>
              <a:t>syntetizované bílkoviny</a:t>
            </a:r>
            <a:r>
              <a:rPr lang="en-US" altLang="cs-CZ" sz="1800" b="1"/>
              <a:t>.</a:t>
            </a:r>
            <a:endParaRPr lang="cs-CZ" altLang="cs-CZ" sz="1800" b="1"/>
          </a:p>
        </p:txBody>
      </p:sp>
      <p:sp>
        <p:nvSpPr>
          <p:cNvPr id="726023" name="AutoShape 7"/>
          <p:cNvSpPr>
            <a:spLocks noChangeArrowheads="1"/>
          </p:cNvSpPr>
          <p:nvPr/>
        </p:nvSpPr>
        <p:spPr bwMode="auto">
          <a:xfrm>
            <a:off x="5868988" y="335756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6024" name="Text Box 8"/>
          <p:cNvSpPr txBox="1">
            <a:spLocks noChangeArrowheads="1"/>
          </p:cNvSpPr>
          <p:nvPr/>
        </p:nvSpPr>
        <p:spPr bwMode="auto">
          <a:xfrm>
            <a:off x="4478338" y="3965575"/>
            <a:ext cx="2901950" cy="2573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800"/>
              <a:t>Hladké endoplasmatické retikulum se skládá především z jemných dutých trubiček a nemá ribosomy. Hlavní činností hladkého endoplasmatického retikula je </a:t>
            </a:r>
            <a:r>
              <a:rPr lang="en-US" altLang="cs-CZ" sz="1800" b="1">
                <a:solidFill>
                  <a:srgbClr val="2904A0"/>
                </a:solidFill>
              </a:rPr>
              <a:t>syntéza lipidů a sacharidů</a:t>
            </a:r>
            <a:r>
              <a:rPr lang="en-US" altLang="cs-CZ" sz="1800" b="1"/>
              <a:t>.</a:t>
            </a:r>
            <a:endParaRPr lang="cs-CZ" altLang="cs-CZ" sz="1800" b="1"/>
          </a:p>
        </p:txBody>
      </p:sp>
      <p:sp>
        <p:nvSpPr>
          <p:cNvPr id="726025" name="Line 9"/>
          <p:cNvSpPr>
            <a:spLocks noChangeShapeType="1"/>
          </p:cNvSpPr>
          <p:nvPr/>
        </p:nvSpPr>
        <p:spPr bwMode="auto">
          <a:xfrm flipH="1">
            <a:off x="3563938" y="2276475"/>
            <a:ext cx="792162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26026" name="Line 10"/>
          <p:cNvSpPr>
            <a:spLocks noChangeShapeType="1"/>
          </p:cNvSpPr>
          <p:nvPr/>
        </p:nvSpPr>
        <p:spPr bwMode="auto">
          <a:xfrm>
            <a:off x="4356100" y="2276475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26027" name="Text Box 11"/>
          <p:cNvSpPr txBox="1">
            <a:spLocks noChangeArrowheads="1"/>
          </p:cNvSpPr>
          <p:nvPr/>
        </p:nvSpPr>
        <p:spPr bwMode="auto">
          <a:xfrm>
            <a:off x="755650" y="2917825"/>
            <a:ext cx="379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 b="1">
                <a:solidFill>
                  <a:srgbClr val="009900"/>
                </a:solidFill>
              </a:rPr>
              <a:t>Drsné endoplasmatické retikulum</a:t>
            </a:r>
            <a:endParaRPr lang="cs-CZ" altLang="cs-CZ" sz="1800" b="1">
              <a:solidFill>
                <a:srgbClr val="009900"/>
              </a:solidFill>
            </a:endParaRPr>
          </a:p>
        </p:txBody>
      </p:sp>
      <p:sp>
        <p:nvSpPr>
          <p:cNvPr id="726028" name="Text Box 12"/>
          <p:cNvSpPr txBox="1">
            <a:spLocks noChangeArrowheads="1"/>
          </p:cNvSpPr>
          <p:nvPr/>
        </p:nvSpPr>
        <p:spPr bwMode="auto">
          <a:xfrm>
            <a:off x="4616450" y="2917825"/>
            <a:ext cx="39163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 b="1">
                <a:solidFill>
                  <a:srgbClr val="009900"/>
                </a:solidFill>
              </a:rPr>
              <a:t>Hladké endoplasmatické retikulum</a:t>
            </a:r>
            <a:endParaRPr lang="cs-CZ" altLang="cs-CZ" sz="1800" b="1">
              <a:solidFill>
                <a:srgbClr val="009900"/>
              </a:solidFill>
            </a:endParaRPr>
          </a:p>
        </p:txBody>
      </p:sp>
      <p:sp>
        <p:nvSpPr>
          <p:cNvPr id="726029" name="Text Box 13"/>
          <p:cNvSpPr txBox="1">
            <a:spLocks noChangeArrowheads="1"/>
          </p:cNvSpPr>
          <p:nvPr/>
        </p:nvSpPr>
        <p:spPr bwMode="auto">
          <a:xfrm>
            <a:off x="3013075" y="1965325"/>
            <a:ext cx="300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Rozlišujeme dvě formy ER:</a:t>
            </a:r>
          </a:p>
        </p:txBody>
      </p:sp>
      <p:sp>
        <p:nvSpPr>
          <p:cNvPr id="726030" name="Text Box 14"/>
          <p:cNvSpPr txBox="1">
            <a:spLocks noChangeArrowheads="1"/>
          </p:cNvSpPr>
          <p:nvPr/>
        </p:nvSpPr>
        <p:spPr bwMode="auto">
          <a:xfrm>
            <a:off x="1539875" y="1509713"/>
            <a:ext cx="6316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/>
              <a:t>Endoplasmatické retikulum je systém měchýřků a kanálků.</a:t>
            </a:r>
            <a:endParaRPr lang="cs-CZ" altLang="cs-CZ" sz="1800"/>
          </a:p>
        </p:txBody>
      </p:sp>
      <p:sp>
        <p:nvSpPr>
          <p:cNvPr id="726034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2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2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2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2" grpId="0"/>
      <p:bldP spid="726024" grpId="0" animBg="1"/>
      <p:bldP spid="726027" grpId="0"/>
      <p:bldP spid="726028" grpId="0" animBg="1"/>
      <p:bldP spid="7260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82" name="Picture 26" descr="GA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 r="4614" b="9464"/>
          <a:stretch>
            <a:fillRect/>
          </a:stretch>
        </p:blipFill>
        <p:spPr bwMode="auto">
          <a:xfrm>
            <a:off x="2411413" y="2235200"/>
            <a:ext cx="669766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0" y="260350"/>
            <a:ext cx="550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Golgiho aparát (GA)</a:t>
            </a:r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468313" y="1676400"/>
            <a:ext cx="8675687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V Golgiho aparátu dochází k </a:t>
            </a:r>
            <a:r>
              <a:rPr lang="cs-CZ" altLang="cs-CZ" sz="1800" b="1">
                <a:solidFill>
                  <a:srgbClr val="2904A0"/>
                </a:solidFill>
              </a:rPr>
              <a:t>úpravě produktů z endoplasmatického retikula</a:t>
            </a:r>
            <a:r>
              <a:rPr lang="cs-CZ" altLang="cs-CZ" sz="1800"/>
              <a:t>, které jsou přenášeny pomocí měchýřků. Upravené produkty jsou uvolňovány v podobě membránových váčků do cytoplasmy. </a:t>
            </a:r>
          </a:p>
        </p:txBody>
      </p:sp>
      <p:sp>
        <p:nvSpPr>
          <p:cNvPr id="659471" name="Rectangle 1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59472" name="Rectangle 16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59463" name="Rectangle 7"/>
          <p:cNvSpPr>
            <a:spLocks noChangeArrowheads="1"/>
          </p:cNvSpPr>
          <p:nvPr/>
        </p:nvSpPr>
        <p:spPr bwMode="auto">
          <a:xfrm>
            <a:off x="395288" y="2708275"/>
            <a:ext cx="25923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Golgiho aparát zajišťuje taktéž vylučování odpadních látek – tzv. </a:t>
            </a:r>
            <a:r>
              <a:rPr lang="cs-CZ" altLang="cs-CZ" sz="1800" b="1">
                <a:solidFill>
                  <a:srgbClr val="2904A0"/>
                </a:solidFill>
              </a:rPr>
              <a:t>exocytosu</a:t>
            </a:r>
            <a:r>
              <a:rPr lang="cs-CZ" altLang="cs-CZ" sz="1800" b="1"/>
              <a:t>.</a:t>
            </a:r>
            <a:r>
              <a:rPr lang="en-US" altLang="cs-CZ" sz="1800"/>
              <a:t> </a:t>
            </a:r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395288" y="4368800"/>
            <a:ext cx="2590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Opak exocytosy je tzv. </a:t>
            </a:r>
            <a:r>
              <a:rPr lang="cs-CZ" altLang="cs-CZ" sz="1800" b="1">
                <a:solidFill>
                  <a:srgbClr val="2904A0"/>
                </a:solidFill>
              </a:rPr>
              <a:t>endocytosa</a:t>
            </a:r>
            <a:r>
              <a:rPr lang="cs-CZ" altLang="cs-CZ" sz="1800"/>
              <a:t>, během níž dochází k transportu živin z vnějšku do cytoplasmy.</a:t>
            </a:r>
            <a:r>
              <a:rPr lang="en-US" altLang="cs-CZ" sz="1800"/>
              <a:t> </a:t>
            </a:r>
          </a:p>
        </p:txBody>
      </p:sp>
      <p:sp>
        <p:nvSpPr>
          <p:cNvPr id="659483" name="Text Box 27"/>
          <p:cNvSpPr txBox="1">
            <a:spLocks noChangeArrowheads="1"/>
          </p:cNvSpPr>
          <p:nvPr/>
        </p:nvSpPr>
        <p:spPr bwMode="auto">
          <a:xfrm>
            <a:off x="2916238" y="5580063"/>
            <a:ext cx="1655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12. Golgiho aparát</a:t>
            </a:r>
            <a:r>
              <a:rPr kumimoji="0" lang="en-US" altLang="cs-CZ" sz="1400" i="1"/>
              <a:t> </a:t>
            </a:r>
            <a:r>
              <a:rPr lang="en-US" altLang="cs-CZ" sz="1400" baseline="30000"/>
              <a:t>[</a:t>
            </a:r>
            <a:r>
              <a:rPr lang="cs-CZ" altLang="cs-CZ" sz="1400" baseline="30000"/>
              <a:t>1</a:t>
            </a:r>
            <a:r>
              <a:rPr lang="en-US" altLang="cs-CZ" sz="1400" baseline="30000"/>
              <a:t>]</a:t>
            </a:r>
            <a:endParaRPr lang="cs-CZ" altLang="cs-CZ" sz="1400" baseline="30000"/>
          </a:p>
        </p:txBody>
      </p:sp>
      <p:sp>
        <p:nvSpPr>
          <p:cNvPr id="659486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2" grpId="0" animBg="1"/>
      <p:bldP spid="659463" grpId="0"/>
      <p:bldP spid="659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685800" y="333375"/>
            <a:ext cx="7772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Lyzosomy a peroxisomy</a:t>
            </a:r>
          </a:p>
        </p:txBody>
      </p:sp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468313" y="3305175"/>
            <a:ext cx="86756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cs-CZ" sz="1800" b="1">
                <a:solidFill>
                  <a:srgbClr val="009900"/>
                </a:solidFill>
              </a:rPr>
              <a:t>Peroxisomy</a:t>
            </a:r>
            <a:r>
              <a:rPr lang="en-US" altLang="cs-CZ" sz="1800"/>
              <a:t> jsou malé membránou ohraničené váčky, které zajišťují </a:t>
            </a:r>
            <a:r>
              <a:rPr lang="en-US" altLang="cs-CZ" sz="1800" b="1">
                <a:solidFill>
                  <a:srgbClr val="2904A0"/>
                </a:solidFill>
              </a:rPr>
              <a:t>detoxikaci</a:t>
            </a:r>
            <a:r>
              <a:rPr lang="en-US" altLang="cs-CZ" sz="1800"/>
              <a:t> či odbourávání alkoholu a ostatních toxických látek ohrožujících buněčnou existenci (např. peroxid vodíku).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1187450" y="1454150"/>
            <a:ext cx="766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L</a:t>
            </a:r>
            <a:r>
              <a:rPr lang="en-US" altLang="cs-CZ" sz="1800"/>
              <a:t>yzosomy a peroxisomy vznikají </a:t>
            </a:r>
            <a:r>
              <a:rPr lang="cs-CZ" altLang="cs-CZ" sz="1800"/>
              <a:t>o</a:t>
            </a:r>
            <a:r>
              <a:rPr lang="en-US" altLang="cs-CZ" sz="1800"/>
              <a:t>dškrcováním váčků z Golgiho ap</a:t>
            </a:r>
            <a:r>
              <a:rPr lang="cs-CZ" altLang="cs-CZ" sz="1800"/>
              <a:t>arátu</a:t>
            </a:r>
            <a:r>
              <a:rPr lang="en-US" altLang="cs-CZ" sz="1800"/>
              <a:t>.</a:t>
            </a:r>
            <a:endParaRPr lang="cs-CZ" altLang="cs-CZ" sz="1800"/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2051050" y="2120900"/>
            <a:ext cx="5508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800" b="1">
                <a:solidFill>
                  <a:srgbClr val="009900"/>
                </a:solidFill>
              </a:rPr>
              <a:t>Lyzosomy</a:t>
            </a:r>
            <a:r>
              <a:rPr lang="en-US" altLang="cs-CZ" sz="1800"/>
              <a:t> jsou malé nepravidelné organely odpovědné za </a:t>
            </a:r>
            <a:r>
              <a:rPr lang="en-US" altLang="cs-CZ" sz="1800" b="1">
                <a:solidFill>
                  <a:srgbClr val="2904A0"/>
                </a:solidFill>
              </a:rPr>
              <a:t>odbourávání látek</a:t>
            </a:r>
            <a:r>
              <a:rPr lang="en-US" altLang="cs-CZ" sz="1800"/>
              <a:t> (trávicí procesy) uvnitř buňky.</a:t>
            </a:r>
            <a:endParaRPr lang="cs-CZ" altLang="cs-CZ" sz="1800"/>
          </a:p>
        </p:txBody>
      </p:sp>
      <p:grpSp>
        <p:nvGrpSpPr>
          <p:cNvPr id="660493" name="Group 13"/>
          <p:cNvGrpSpPr>
            <a:grpSpLocks/>
          </p:cNvGrpSpPr>
          <p:nvPr/>
        </p:nvGrpSpPr>
        <p:grpSpPr bwMode="auto">
          <a:xfrm>
            <a:off x="1763713" y="4365625"/>
            <a:ext cx="6067425" cy="2522538"/>
            <a:chOff x="1111" y="2750"/>
            <a:chExt cx="3822" cy="1589"/>
          </a:xfrm>
        </p:grpSpPr>
        <p:pic>
          <p:nvPicPr>
            <p:cNvPr id="660488" name="Picture 8" descr="lysos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3" t="13730" r="8113" b="65559"/>
            <a:stretch>
              <a:fillRect/>
            </a:stretch>
          </p:blipFill>
          <p:spPr bwMode="auto">
            <a:xfrm>
              <a:off x="1111" y="2750"/>
              <a:ext cx="3822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0492" name="Text Box 12"/>
            <p:cNvSpPr txBox="1">
              <a:spLocks noChangeArrowheads="1"/>
            </p:cNvSpPr>
            <p:nvPr/>
          </p:nvSpPr>
          <p:spPr bwMode="auto">
            <a:xfrm>
              <a:off x="2382" y="4147"/>
              <a:ext cx="21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400"/>
                <a:t>Obr. 13. Lyzosom</a:t>
              </a:r>
              <a:r>
                <a:rPr kumimoji="0" lang="en-US" altLang="cs-CZ" sz="1400" i="1"/>
                <a:t> </a:t>
              </a:r>
              <a:r>
                <a:rPr lang="en-US" altLang="cs-CZ" sz="1400" baseline="30000"/>
                <a:t>[</a:t>
              </a:r>
              <a:r>
                <a:rPr lang="cs-CZ" altLang="cs-CZ" sz="1400" baseline="30000"/>
                <a:t>1</a:t>
              </a:r>
              <a:r>
                <a:rPr lang="en-US" altLang="cs-CZ" sz="1400" baseline="30000"/>
                <a:t>]</a:t>
              </a:r>
              <a:endParaRPr lang="cs-CZ" altLang="cs-CZ" sz="1400" baseline="30000"/>
            </a:p>
          </p:txBody>
        </p:sp>
      </p:grpSp>
      <p:sp>
        <p:nvSpPr>
          <p:cNvPr id="66049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5" grpId="0"/>
      <p:bldP spid="660486" grpId="0"/>
      <p:bldP spid="66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685800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Cytoskelet</a:t>
            </a:r>
          </a:p>
        </p:txBody>
      </p:sp>
      <p:pic>
        <p:nvPicPr>
          <p:cNvPr id="661509" name="Picture 5" descr="Obrázek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4"/>
          <a:stretch>
            <a:fillRect/>
          </a:stretch>
        </p:blipFill>
        <p:spPr bwMode="auto">
          <a:xfrm>
            <a:off x="0" y="1844675"/>
            <a:ext cx="914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1547813" y="5807075"/>
            <a:ext cx="2016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Aktinová filamenta (mikrofilamenta)</a:t>
            </a:r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3944938" y="5927725"/>
            <a:ext cx="146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Mikrotubuly</a:t>
            </a:r>
          </a:p>
        </p:txBody>
      </p:sp>
      <p:sp>
        <p:nvSpPr>
          <p:cNvPr id="661512" name="Text Box 8"/>
          <p:cNvSpPr txBox="1">
            <a:spLocks noChangeArrowheads="1"/>
          </p:cNvSpPr>
          <p:nvPr/>
        </p:nvSpPr>
        <p:spPr bwMode="auto">
          <a:xfrm>
            <a:off x="5940425" y="5807075"/>
            <a:ext cx="24844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Intermediální filamenta (střední filamenta)</a:t>
            </a:r>
          </a:p>
        </p:txBody>
      </p:sp>
      <p:sp>
        <p:nvSpPr>
          <p:cNvPr id="661513" name="AutoShape 9"/>
          <p:cNvSpPr>
            <a:spLocks noChangeArrowheads="1"/>
          </p:cNvSpPr>
          <p:nvPr/>
        </p:nvSpPr>
        <p:spPr bwMode="auto">
          <a:xfrm>
            <a:off x="2555875" y="5302250"/>
            <a:ext cx="144463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1515" name="AutoShape 11"/>
          <p:cNvSpPr>
            <a:spLocks noChangeArrowheads="1"/>
          </p:cNvSpPr>
          <p:nvPr/>
        </p:nvSpPr>
        <p:spPr bwMode="auto">
          <a:xfrm>
            <a:off x="6877050" y="5302250"/>
            <a:ext cx="144463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1514" name="AutoShape 10"/>
          <p:cNvSpPr>
            <a:spLocks noChangeArrowheads="1"/>
          </p:cNvSpPr>
          <p:nvPr/>
        </p:nvSpPr>
        <p:spPr bwMode="auto">
          <a:xfrm>
            <a:off x="4572000" y="5302250"/>
            <a:ext cx="144463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3276600" y="1557338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/>
              <a:t>Obr. 14. Cytoskelet</a:t>
            </a:r>
            <a:r>
              <a:rPr kumimoji="0" lang="en-US" altLang="cs-CZ" sz="1400" i="1"/>
              <a:t> </a:t>
            </a:r>
            <a:r>
              <a:rPr lang="en-US" altLang="cs-CZ" sz="1400" baseline="30000"/>
              <a:t>[</a:t>
            </a:r>
            <a:r>
              <a:rPr lang="cs-CZ" altLang="cs-CZ" sz="1400" baseline="30000"/>
              <a:t>2</a:t>
            </a:r>
            <a:r>
              <a:rPr lang="en-US" altLang="cs-CZ" sz="1400" baseline="30000"/>
              <a:t>]</a:t>
            </a:r>
            <a:endParaRPr lang="cs-CZ" altLang="cs-CZ" sz="1400" baseline="30000"/>
          </a:p>
        </p:txBody>
      </p:sp>
      <p:sp>
        <p:nvSpPr>
          <p:cNvPr id="66152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6613"/>
          </a:xfrm>
          <a:solidFill>
            <a:schemeClr val="bg1">
              <a:alpha val="39999"/>
            </a:schemeClr>
          </a:solidFill>
        </p:spPr>
        <p:txBody>
          <a:bodyPr/>
          <a:lstStyle/>
          <a:p>
            <a:pPr algn="ctr"/>
            <a:r>
              <a:rPr lang="cs-CZ" altLang="cs-CZ" b="1">
                <a:latin typeface="Comic Sans MS" panose="030F0702030302020204" pitchFamily="66" charset="0"/>
              </a:rPr>
              <a:t>Obsah (1. část)</a:t>
            </a:r>
          </a:p>
        </p:txBody>
      </p:sp>
      <p:sp>
        <p:nvSpPr>
          <p:cNvPr id="700421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8313" y="765175"/>
            <a:ext cx="4032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Typy buněk</a:t>
            </a:r>
          </a:p>
        </p:txBody>
      </p:sp>
      <p:sp>
        <p:nvSpPr>
          <p:cNvPr id="700422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8313" y="1484313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Prokaryotní buňka</a:t>
            </a:r>
          </a:p>
        </p:txBody>
      </p:sp>
      <p:sp>
        <p:nvSpPr>
          <p:cNvPr id="700423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2022475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Eukaryotní buňka</a:t>
            </a:r>
          </a:p>
        </p:txBody>
      </p:sp>
      <p:sp>
        <p:nvSpPr>
          <p:cNvPr id="700424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8313" y="2560638"/>
            <a:ext cx="8675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Jádro, jadérko a jaderná membrána</a:t>
            </a:r>
          </a:p>
        </p:txBody>
      </p:sp>
      <p:sp>
        <p:nvSpPr>
          <p:cNvPr id="700425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8313" y="3098800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Mitochondrie</a:t>
            </a:r>
          </a:p>
        </p:txBody>
      </p:sp>
      <p:sp>
        <p:nvSpPr>
          <p:cNvPr id="700426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8313" y="5251450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Lyzosomy a peroxisomy</a:t>
            </a:r>
          </a:p>
        </p:txBody>
      </p:sp>
      <p:sp>
        <p:nvSpPr>
          <p:cNvPr id="700427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8313" y="6337300"/>
            <a:ext cx="8524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Cytoplasma a centrioly</a:t>
            </a:r>
          </a:p>
        </p:txBody>
      </p:sp>
      <p:sp>
        <p:nvSpPr>
          <p:cNvPr id="700428" name="Rectangl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8313" y="3636963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Ribosomy</a:t>
            </a:r>
          </a:p>
        </p:txBody>
      </p:sp>
      <p:sp>
        <p:nvSpPr>
          <p:cNvPr id="700429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8313" y="4175125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Endoplasmatické retikulum</a:t>
            </a:r>
          </a:p>
        </p:txBody>
      </p:sp>
      <p:sp>
        <p:nvSpPr>
          <p:cNvPr id="700430" name="Rectangl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8313" y="5789613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Cytoskelet</a:t>
            </a:r>
          </a:p>
        </p:txBody>
      </p:sp>
      <p:sp>
        <p:nvSpPr>
          <p:cNvPr id="700441" name="Rectangle 2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8313" y="4713288"/>
            <a:ext cx="852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Golgiho aparát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684213" y="-26988"/>
            <a:ext cx="7772400" cy="882651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Cytoskelet</a:t>
            </a:r>
          </a:p>
        </p:txBody>
      </p:sp>
      <p:sp>
        <p:nvSpPr>
          <p:cNvPr id="667654" name="Rectangle 6"/>
          <p:cNvSpPr>
            <a:spLocks noChangeArrowheads="1"/>
          </p:cNvSpPr>
          <p:nvPr/>
        </p:nvSpPr>
        <p:spPr bwMode="auto">
          <a:xfrm>
            <a:off x="468313" y="877888"/>
            <a:ext cx="8675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1800"/>
              <a:t>Cytoskelet je soustava vláknitých bílkovinných útvarů, která má </a:t>
            </a:r>
            <a:r>
              <a:rPr lang="cs-CZ" altLang="cs-CZ" sz="1800" b="1">
                <a:solidFill>
                  <a:srgbClr val="2904A0"/>
                </a:solidFill>
              </a:rPr>
              <a:t>opěrnou a pohybovou funkci</a:t>
            </a:r>
            <a:r>
              <a:rPr lang="cs-CZ" altLang="cs-CZ" sz="1800"/>
              <a:t>. </a:t>
            </a:r>
          </a:p>
        </p:txBody>
      </p:sp>
      <p:sp>
        <p:nvSpPr>
          <p:cNvPr id="667655" name="Text Box 7"/>
          <p:cNvSpPr txBox="1">
            <a:spLocks noChangeArrowheads="1"/>
          </p:cNvSpPr>
          <p:nvPr/>
        </p:nvSpPr>
        <p:spPr bwMode="auto">
          <a:xfrm>
            <a:off x="3887788" y="18923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Mikrotubuly</a:t>
            </a:r>
          </a:p>
        </p:txBody>
      </p:sp>
      <p:sp>
        <p:nvSpPr>
          <p:cNvPr id="667656" name="Text Box 8"/>
          <p:cNvSpPr txBox="1">
            <a:spLocks noChangeArrowheads="1"/>
          </p:cNvSpPr>
          <p:nvPr/>
        </p:nvSpPr>
        <p:spPr bwMode="auto">
          <a:xfrm>
            <a:off x="6100763" y="1889125"/>
            <a:ext cx="2778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Intermediální filamenta</a:t>
            </a:r>
          </a:p>
        </p:txBody>
      </p:sp>
      <p:sp>
        <p:nvSpPr>
          <p:cNvPr id="667660" name="Line 12"/>
          <p:cNvSpPr>
            <a:spLocks noChangeShapeType="1"/>
          </p:cNvSpPr>
          <p:nvPr/>
        </p:nvSpPr>
        <p:spPr bwMode="auto">
          <a:xfrm flipH="1">
            <a:off x="1692275" y="1341438"/>
            <a:ext cx="2879725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67661" name="Line 13"/>
          <p:cNvSpPr>
            <a:spLocks noChangeShapeType="1"/>
          </p:cNvSpPr>
          <p:nvPr/>
        </p:nvSpPr>
        <p:spPr bwMode="auto">
          <a:xfrm flipH="1">
            <a:off x="4572000" y="1341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67662" name="Line 14"/>
          <p:cNvSpPr>
            <a:spLocks noChangeShapeType="1"/>
          </p:cNvSpPr>
          <p:nvPr/>
        </p:nvSpPr>
        <p:spPr bwMode="auto">
          <a:xfrm>
            <a:off x="4572000" y="1341438"/>
            <a:ext cx="2952750" cy="574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67663" name="Text Box 15"/>
          <p:cNvSpPr txBox="1">
            <a:spLocks noChangeArrowheads="1"/>
          </p:cNvSpPr>
          <p:nvPr/>
        </p:nvSpPr>
        <p:spPr bwMode="auto">
          <a:xfrm>
            <a:off x="592138" y="1892300"/>
            <a:ext cx="225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Aktinová filamenta</a:t>
            </a:r>
          </a:p>
        </p:txBody>
      </p:sp>
      <p:sp>
        <p:nvSpPr>
          <p:cNvPr id="667664" name="Rectangle 16"/>
          <p:cNvSpPr>
            <a:spLocks noChangeArrowheads="1"/>
          </p:cNvSpPr>
          <p:nvPr/>
        </p:nvSpPr>
        <p:spPr bwMode="auto">
          <a:xfrm>
            <a:off x="6121400" y="3081338"/>
            <a:ext cx="27717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Intermediální filamenta (střední filamenta) jsou tvořena vláknitými molekulami bílkovin. Jejich hlavní funkcí je </a:t>
            </a:r>
            <a:r>
              <a:rPr lang="cs-CZ" altLang="cs-CZ" sz="1800">
                <a:solidFill>
                  <a:srgbClr val="2904A0"/>
                </a:solidFill>
              </a:rPr>
              <a:t>zajištění pevnosti buněk</a:t>
            </a:r>
            <a:r>
              <a:rPr lang="cs-CZ" altLang="cs-CZ" sz="1800"/>
              <a:t>.</a:t>
            </a:r>
            <a:r>
              <a:rPr lang="cs-CZ" altLang="cs-CZ" sz="1800" b="1"/>
              <a:t> </a:t>
            </a:r>
          </a:p>
        </p:txBody>
      </p:sp>
      <p:sp>
        <p:nvSpPr>
          <p:cNvPr id="667665" name="Rectangle 17"/>
          <p:cNvSpPr>
            <a:spLocks noChangeArrowheads="1"/>
          </p:cNvSpPr>
          <p:nvPr/>
        </p:nvSpPr>
        <p:spPr bwMode="auto">
          <a:xfrm>
            <a:off x="3276600" y="2809875"/>
            <a:ext cx="280828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Jedná se o dlouhé duté trubice, které jsou tvořené proteinem tubulinem.</a:t>
            </a:r>
            <a:r>
              <a:rPr lang="en-US" altLang="cs-CZ" sz="1800" b="1"/>
              <a:t> </a:t>
            </a:r>
            <a:r>
              <a:rPr lang="en-US" altLang="cs-CZ" sz="1800"/>
              <a:t>Hlavní</a:t>
            </a:r>
            <a:r>
              <a:rPr lang="cs-CZ" altLang="cs-CZ" sz="1800"/>
              <a:t> </a:t>
            </a:r>
            <a:r>
              <a:rPr lang="en-US" altLang="cs-CZ" sz="1800"/>
              <a:t>funkcí mikrotubulů je </a:t>
            </a:r>
            <a:r>
              <a:rPr lang="en-US" altLang="cs-CZ" sz="1800">
                <a:solidFill>
                  <a:srgbClr val="2904A0"/>
                </a:solidFill>
              </a:rPr>
              <a:t>určování pozice membránových buněčných organel a řízení transportu uvnitř buňky</a:t>
            </a:r>
            <a:r>
              <a:rPr lang="en-US" altLang="cs-CZ" sz="1800"/>
              <a:t>.</a:t>
            </a:r>
            <a:r>
              <a:rPr lang="en-US" altLang="cs-CZ" sz="1800" b="1"/>
              <a:t> </a:t>
            </a:r>
          </a:p>
        </p:txBody>
      </p:sp>
      <p:sp>
        <p:nvSpPr>
          <p:cNvPr id="667667" name="Rectangle 19"/>
          <p:cNvSpPr>
            <a:spLocks noChangeArrowheads="1"/>
          </p:cNvSpPr>
          <p:nvPr/>
        </p:nvSpPr>
        <p:spPr bwMode="auto">
          <a:xfrm>
            <a:off x="252413" y="2673350"/>
            <a:ext cx="30241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Aktinová filamenta (m</a:t>
            </a:r>
            <a:r>
              <a:rPr lang="en-US" altLang="cs-CZ" sz="1800"/>
              <a:t>ikrofilament</a:t>
            </a:r>
            <a:r>
              <a:rPr lang="cs-CZ" altLang="cs-CZ" sz="1800"/>
              <a:t>a)</a:t>
            </a:r>
            <a:r>
              <a:rPr lang="en-US" altLang="cs-CZ" sz="1800"/>
              <a:t> jsou šroubovité polymery proteinu aktinu. Mikrofilamenta jsou důležitá pro </a:t>
            </a:r>
            <a:r>
              <a:rPr lang="en-US" altLang="cs-CZ" sz="1800">
                <a:solidFill>
                  <a:srgbClr val="2904A0"/>
                </a:solidFill>
              </a:rPr>
              <a:t>buněčný pohyb</a:t>
            </a:r>
            <a:r>
              <a:rPr lang="en-US" altLang="cs-CZ" sz="1800"/>
              <a:t> uskutečňovaný prostřednictvím buněčného povrchu např. při fagocytose.</a:t>
            </a:r>
          </a:p>
        </p:txBody>
      </p:sp>
      <p:sp>
        <p:nvSpPr>
          <p:cNvPr id="667668" name="AutoShape 20"/>
          <p:cNvSpPr>
            <a:spLocks noChangeArrowheads="1"/>
          </p:cNvSpPr>
          <p:nvPr/>
        </p:nvSpPr>
        <p:spPr bwMode="auto">
          <a:xfrm>
            <a:off x="1692275" y="2276475"/>
            <a:ext cx="144463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7669" name="AutoShape 21"/>
          <p:cNvSpPr>
            <a:spLocks noChangeArrowheads="1"/>
          </p:cNvSpPr>
          <p:nvPr/>
        </p:nvSpPr>
        <p:spPr bwMode="auto">
          <a:xfrm>
            <a:off x="4500563" y="2276475"/>
            <a:ext cx="144462" cy="431800"/>
          </a:xfrm>
          <a:prstGeom prst="downArrow">
            <a:avLst>
              <a:gd name="adj1" fmla="val 50000"/>
              <a:gd name="adj2" fmla="val 74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7670" name="AutoShape 22"/>
          <p:cNvSpPr>
            <a:spLocks noChangeArrowheads="1"/>
          </p:cNvSpPr>
          <p:nvPr/>
        </p:nvSpPr>
        <p:spPr bwMode="auto">
          <a:xfrm>
            <a:off x="7200900" y="2273300"/>
            <a:ext cx="144463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8188" name="AutoShape 54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6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4" grpId="0"/>
      <p:bldP spid="667655" grpId="0"/>
      <p:bldP spid="667656" grpId="0"/>
      <p:bldP spid="667663" grpId="0"/>
      <p:bldP spid="667664" grpId="0"/>
      <p:bldP spid="667665" grpId="0"/>
      <p:bldP spid="6676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456" name="Group 536"/>
          <p:cNvGrpSpPr>
            <a:grpSpLocks/>
          </p:cNvGrpSpPr>
          <p:nvPr/>
        </p:nvGrpSpPr>
        <p:grpSpPr bwMode="auto">
          <a:xfrm>
            <a:off x="854075" y="2336800"/>
            <a:ext cx="2205038" cy="4133850"/>
            <a:chOff x="3712" y="1480"/>
            <a:chExt cx="1389" cy="2604"/>
          </a:xfrm>
        </p:grpSpPr>
        <p:grpSp>
          <p:nvGrpSpPr>
            <p:cNvPr id="722287" name="Group 367"/>
            <p:cNvGrpSpPr>
              <a:grpSpLocks/>
            </p:cNvGrpSpPr>
            <p:nvPr/>
          </p:nvGrpSpPr>
          <p:grpSpPr bwMode="auto">
            <a:xfrm>
              <a:off x="3765" y="3374"/>
              <a:ext cx="1292" cy="147"/>
              <a:chOff x="703" y="2523"/>
              <a:chExt cx="4512" cy="363"/>
            </a:xfrm>
          </p:grpSpPr>
          <p:sp>
            <p:nvSpPr>
              <p:cNvPr id="722288" name="AutoShape 368"/>
              <p:cNvSpPr>
                <a:spLocks noChangeArrowheads="1"/>
              </p:cNvSpPr>
              <p:nvPr/>
            </p:nvSpPr>
            <p:spPr bwMode="auto">
              <a:xfrm rot="850907">
                <a:off x="2429" y="2713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289" name="AutoShape 369"/>
              <p:cNvSpPr>
                <a:spLocks noChangeArrowheads="1"/>
              </p:cNvSpPr>
              <p:nvPr/>
            </p:nvSpPr>
            <p:spPr bwMode="auto">
              <a:xfrm rot="850907">
                <a:off x="2243" y="2727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290" name="AutoShape 370"/>
              <p:cNvSpPr>
                <a:spLocks noChangeArrowheads="1"/>
              </p:cNvSpPr>
              <p:nvPr/>
            </p:nvSpPr>
            <p:spPr bwMode="auto">
              <a:xfrm rot="850907">
                <a:off x="2631" y="2670"/>
                <a:ext cx="249" cy="159"/>
              </a:xfrm>
              <a:prstGeom prst="wedgeEllipseCallout">
                <a:avLst>
                  <a:gd name="adj1" fmla="val -36949"/>
                  <a:gd name="adj2" fmla="val 38199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291" name="AutoShape 371"/>
              <p:cNvSpPr>
                <a:spLocks noChangeArrowheads="1"/>
              </p:cNvSpPr>
              <p:nvPr/>
            </p:nvSpPr>
            <p:spPr bwMode="auto">
              <a:xfrm rot="1945055">
                <a:off x="2517" y="2614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292" name="AutoShape 372"/>
              <p:cNvSpPr>
                <a:spLocks noChangeArrowheads="1"/>
              </p:cNvSpPr>
              <p:nvPr/>
            </p:nvSpPr>
            <p:spPr bwMode="auto">
              <a:xfrm>
                <a:off x="862" y="2614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293" name="AutoShape 373"/>
              <p:cNvSpPr>
                <a:spLocks noChangeArrowheads="1"/>
              </p:cNvSpPr>
              <p:nvPr/>
            </p:nvSpPr>
            <p:spPr bwMode="auto">
              <a:xfrm>
                <a:off x="703" y="2659"/>
                <a:ext cx="249" cy="159"/>
              </a:xfrm>
              <a:prstGeom prst="wedgeEllipseCallout">
                <a:avLst>
                  <a:gd name="adj1" fmla="val -35542"/>
                  <a:gd name="adj2" fmla="val 41194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722294" name="Group 374"/>
              <p:cNvGrpSpPr>
                <a:grpSpLocks/>
              </p:cNvGrpSpPr>
              <p:nvPr/>
            </p:nvGrpSpPr>
            <p:grpSpPr bwMode="auto">
              <a:xfrm rot="370463">
                <a:off x="1791" y="2568"/>
                <a:ext cx="771" cy="295"/>
                <a:chOff x="839" y="2659"/>
                <a:chExt cx="771" cy="295"/>
              </a:xfrm>
            </p:grpSpPr>
            <p:sp>
              <p:nvSpPr>
                <p:cNvPr id="722295" name="AutoShape 375"/>
                <p:cNvSpPr>
                  <a:spLocks noChangeArrowheads="1"/>
                </p:cNvSpPr>
                <p:nvPr/>
              </p:nvSpPr>
              <p:spPr bwMode="auto">
                <a:xfrm>
                  <a:off x="1361" y="2659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296" name="AutoShape 376"/>
                <p:cNvSpPr>
                  <a:spLocks noChangeArrowheads="1"/>
                </p:cNvSpPr>
                <p:nvPr/>
              </p:nvSpPr>
              <p:spPr bwMode="auto">
                <a:xfrm>
                  <a:off x="1179" y="2704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297" name="AutoShape 377"/>
                <p:cNvSpPr>
                  <a:spLocks noChangeArrowheads="1"/>
                </p:cNvSpPr>
                <p:nvPr/>
              </p:nvSpPr>
              <p:spPr bwMode="auto">
                <a:xfrm>
                  <a:off x="998" y="2750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298" name="AutoShape 378"/>
                <p:cNvSpPr>
                  <a:spLocks noChangeArrowheads="1"/>
                </p:cNvSpPr>
                <p:nvPr/>
              </p:nvSpPr>
              <p:spPr bwMode="auto">
                <a:xfrm>
                  <a:off x="839" y="2795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2299" name="Group 379"/>
              <p:cNvGrpSpPr>
                <a:grpSpLocks/>
              </p:cNvGrpSpPr>
              <p:nvPr/>
            </p:nvGrpSpPr>
            <p:grpSpPr bwMode="auto">
              <a:xfrm rot="370463">
                <a:off x="2835" y="2523"/>
                <a:ext cx="771" cy="295"/>
                <a:chOff x="839" y="2659"/>
                <a:chExt cx="771" cy="295"/>
              </a:xfrm>
            </p:grpSpPr>
            <p:sp>
              <p:nvSpPr>
                <p:cNvPr id="722300" name="AutoShape 380"/>
                <p:cNvSpPr>
                  <a:spLocks noChangeArrowheads="1"/>
                </p:cNvSpPr>
                <p:nvPr/>
              </p:nvSpPr>
              <p:spPr bwMode="auto">
                <a:xfrm>
                  <a:off x="1361" y="2659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01" name="AutoShape 381"/>
                <p:cNvSpPr>
                  <a:spLocks noChangeArrowheads="1"/>
                </p:cNvSpPr>
                <p:nvPr/>
              </p:nvSpPr>
              <p:spPr bwMode="auto">
                <a:xfrm>
                  <a:off x="1179" y="2704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02" name="AutoShape 382"/>
                <p:cNvSpPr>
                  <a:spLocks noChangeArrowheads="1"/>
                </p:cNvSpPr>
                <p:nvPr/>
              </p:nvSpPr>
              <p:spPr bwMode="auto">
                <a:xfrm>
                  <a:off x="998" y="2750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03" name="AutoShape 383"/>
                <p:cNvSpPr>
                  <a:spLocks noChangeArrowheads="1"/>
                </p:cNvSpPr>
                <p:nvPr/>
              </p:nvSpPr>
              <p:spPr bwMode="auto">
                <a:xfrm>
                  <a:off x="839" y="2795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2304" name="Group 384"/>
              <p:cNvGrpSpPr>
                <a:grpSpLocks/>
              </p:cNvGrpSpPr>
              <p:nvPr/>
            </p:nvGrpSpPr>
            <p:grpSpPr bwMode="auto">
              <a:xfrm rot="370463">
                <a:off x="4422" y="2545"/>
                <a:ext cx="771" cy="295"/>
                <a:chOff x="839" y="2659"/>
                <a:chExt cx="771" cy="295"/>
              </a:xfrm>
            </p:grpSpPr>
            <p:sp>
              <p:nvSpPr>
                <p:cNvPr id="722305" name="AutoShape 385"/>
                <p:cNvSpPr>
                  <a:spLocks noChangeArrowheads="1"/>
                </p:cNvSpPr>
                <p:nvPr/>
              </p:nvSpPr>
              <p:spPr bwMode="auto">
                <a:xfrm>
                  <a:off x="1361" y="2659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06" name="AutoShape 386"/>
                <p:cNvSpPr>
                  <a:spLocks noChangeArrowheads="1"/>
                </p:cNvSpPr>
                <p:nvPr/>
              </p:nvSpPr>
              <p:spPr bwMode="auto">
                <a:xfrm>
                  <a:off x="1179" y="2704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07" name="AutoShape 387"/>
                <p:cNvSpPr>
                  <a:spLocks noChangeArrowheads="1"/>
                </p:cNvSpPr>
                <p:nvPr/>
              </p:nvSpPr>
              <p:spPr bwMode="auto">
                <a:xfrm>
                  <a:off x="998" y="2750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08" name="AutoShape 388"/>
                <p:cNvSpPr>
                  <a:spLocks noChangeArrowheads="1"/>
                </p:cNvSpPr>
                <p:nvPr/>
              </p:nvSpPr>
              <p:spPr bwMode="auto">
                <a:xfrm>
                  <a:off x="839" y="2795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2309" name="Group 389"/>
              <p:cNvGrpSpPr>
                <a:grpSpLocks/>
              </p:cNvGrpSpPr>
              <p:nvPr/>
            </p:nvGrpSpPr>
            <p:grpSpPr bwMode="auto">
              <a:xfrm>
                <a:off x="4377" y="2614"/>
                <a:ext cx="838" cy="226"/>
                <a:chOff x="839" y="2750"/>
                <a:chExt cx="838" cy="226"/>
              </a:xfrm>
            </p:grpSpPr>
            <p:sp>
              <p:nvSpPr>
                <p:cNvPr id="722310" name="AutoShape 390"/>
                <p:cNvSpPr>
                  <a:spLocks noChangeArrowheads="1"/>
                </p:cNvSpPr>
                <p:nvPr/>
              </p:nvSpPr>
              <p:spPr bwMode="auto">
                <a:xfrm rot="1945055">
                  <a:off x="1428" y="2817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11" name="AutoShape 391"/>
                <p:cNvSpPr>
                  <a:spLocks noChangeArrowheads="1"/>
                </p:cNvSpPr>
                <p:nvPr/>
              </p:nvSpPr>
              <p:spPr bwMode="auto">
                <a:xfrm rot="1945055">
                  <a:off x="1225" y="2817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12" name="AutoShape 392"/>
                <p:cNvSpPr>
                  <a:spLocks noChangeArrowheads="1"/>
                </p:cNvSpPr>
                <p:nvPr/>
              </p:nvSpPr>
              <p:spPr bwMode="auto">
                <a:xfrm rot="1945055">
                  <a:off x="1020" y="2795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13" name="AutoShape 393"/>
                <p:cNvSpPr>
                  <a:spLocks noChangeArrowheads="1"/>
                </p:cNvSpPr>
                <p:nvPr/>
              </p:nvSpPr>
              <p:spPr bwMode="auto">
                <a:xfrm rot="1945055">
                  <a:off x="839" y="2750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2314" name="Group 394"/>
              <p:cNvGrpSpPr>
                <a:grpSpLocks/>
              </p:cNvGrpSpPr>
              <p:nvPr/>
            </p:nvGrpSpPr>
            <p:grpSpPr bwMode="auto">
              <a:xfrm rot="370463">
                <a:off x="3606" y="2523"/>
                <a:ext cx="771" cy="295"/>
                <a:chOff x="839" y="2659"/>
                <a:chExt cx="771" cy="295"/>
              </a:xfrm>
            </p:grpSpPr>
            <p:sp>
              <p:nvSpPr>
                <p:cNvPr id="722315" name="AutoShape 395"/>
                <p:cNvSpPr>
                  <a:spLocks noChangeArrowheads="1"/>
                </p:cNvSpPr>
                <p:nvPr/>
              </p:nvSpPr>
              <p:spPr bwMode="auto">
                <a:xfrm>
                  <a:off x="1361" y="2659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16" name="AutoShape 396"/>
                <p:cNvSpPr>
                  <a:spLocks noChangeArrowheads="1"/>
                </p:cNvSpPr>
                <p:nvPr/>
              </p:nvSpPr>
              <p:spPr bwMode="auto">
                <a:xfrm>
                  <a:off x="1179" y="2704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17" name="AutoShape 397"/>
                <p:cNvSpPr>
                  <a:spLocks noChangeArrowheads="1"/>
                </p:cNvSpPr>
                <p:nvPr/>
              </p:nvSpPr>
              <p:spPr bwMode="auto">
                <a:xfrm>
                  <a:off x="998" y="2750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18" name="AutoShape 398"/>
                <p:cNvSpPr>
                  <a:spLocks noChangeArrowheads="1"/>
                </p:cNvSpPr>
                <p:nvPr/>
              </p:nvSpPr>
              <p:spPr bwMode="auto">
                <a:xfrm>
                  <a:off x="839" y="2795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22319" name="AutoShape 399"/>
              <p:cNvSpPr>
                <a:spLocks noChangeArrowheads="1"/>
              </p:cNvSpPr>
              <p:nvPr/>
            </p:nvSpPr>
            <p:spPr bwMode="auto">
              <a:xfrm rot="203331">
                <a:off x="1542" y="2704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20" name="AutoShape 400"/>
              <p:cNvSpPr>
                <a:spLocks noChangeArrowheads="1"/>
              </p:cNvSpPr>
              <p:nvPr/>
            </p:nvSpPr>
            <p:spPr bwMode="auto">
              <a:xfrm rot="1945055">
                <a:off x="1292" y="2681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21" name="AutoShape 401"/>
              <p:cNvSpPr>
                <a:spLocks noChangeArrowheads="1"/>
              </p:cNvSpPr>
              <p:nvPr/>
            </p:nvSpPr>
            <p:spPr bwMode="auto">
              <a:xfrm rot="1945055">
                <a:off x="1089" y="2681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722322" name="Group 402"/>
              <p:cNvGrpSpPr>
                <a:grpSpLocks/>
              </p:cNvGrpSpPr>
              <p:nvPr/>
            </p:nvGrpSpPr>
            <p:grpSpPr bwMode="auto">
              <a:xfrm rot="242067">
                <a:off x="1429" y="2614"/>
                <a:ext cx="838" cy="226"/>
                <a:chOff x="839" y="2750"/>
                <a:chExt cx="838" cy="226"/>
              </a:xfrm>
            </p:grpSpPr>
            <p:sp>
              <p:nvSpPr>
                <p:cNvPr id="722323" name="AutoShape 403"/>
                <p:cNvSpPr>
                  <a:spLocks noChangeArrowheads="1"/>
                </p:cNvSpPr>
                <p:nvPr/>
              </p:nvSpPr>
              <p:spPr bwMode="auto">
                <a:xfrm rot="1945055">
                  <a:off x="1428" y="2817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24" name="AutoShape 404"/>
                <p:cNvSpPr>
                  <a:spLocks noChangeArrowheads="1"/>
                </p:cNvSpPr>
                <p:nvPr/>
              </p:nvSpPr>
              <p:spPr bwMode="auto">
                <a:xfrm rot="1945055">
                  <a:off x="1225" y="2817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25" name="AutoShape 405"/>
                <p:cNvSpPr>
                  <a:spLocks noChangeArrowheads="1"/>
                </p:cNvSpPr>
                <p:nvPr/>
              </p:nvSpPr>
              <p:spPr bwMode="auto">
                <a:xfrm rot="1945055">
                  <a:off x="1020" y="2795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326" name="AutoShape 406"/>
                <p:cNvSpPr>
                  <a:spLocks noChangeArrowheads="1"/>
                </p:cNvSpPr>
                <p:nvPr/>
              </p:nvSpPr>
              <p:spPr bwMode="auto">
                <a:xfrm rot="1945055">
                  <a:off x="839" y="2750"/>
                  <a:ext cx="249" cy="159"/>
                </a:xfrm>
                <a:prstGeom prst="wedgeEllipseCallout">
                  <a:avLst>
                    <a:gd name="adj1" fmla="val -84537"/>
                    <a:gd name="adj2" fmla="val 3616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kumimoji="0" lang="cs-CZ" altLang="cs-CZ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22327" name="AutoShape 407"/>
              <p:cNvSpPr>
                <a:spLocks noChangeArrowheads="1"/>
              </p:cNvSpPr>
              <p:nvPr/>
            </p:nvSpPr>
            <p:spPr bwMode="auto">
              <a:xfrm>
                <a:off x="1225" y="2545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28" name="AutoShape 408"/>
              <p:cNvSpPr>
                <a:spLocks noChangeArrowheads="1"/>
              </p:cNvSpPr>
              <p:nvPr/>
            </p:nvSpPr>
            <p:spPr bwMode="auto">
              <a:xfrm>
                <a:off x="1043" y="2568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29" name="AutoShape 409"/>
              <p:cNvSpPr>
                <a:spLocks noChangeArrowheads="1"/>
              </p:cNvSpPr>
              <p:nvPr/>
            </p:nvSpPr>
            <p:spPr bwMode="auto">
              <a:xfrm rot="1945055">
                <a:off x="884" y="2659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0" name="AutoShape 410"/>
              <p:cNvSpPr>
                <a:spLocks noChangeArrowheads="1"/>
              </p:cNvSpPr>
              <p:nvPr/>
            </p:nvSpPr>
            <p:spPr bwMode="auto">
              <a:xfrm rot="1945055">
                <a:off x="703" y="2614"/>
                <a:ext cx="249" cy="159"/>
              </a:xfrm>
              <a:prstGeom prst="wedgeEllipseCallout">
                <a:avLst>
                  <a:gd name="adj1" fmla="val -48421"/>
                  <a:gd name="adj2" fmla="val 653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1" name="AutoShape 411"/>
              <p:cNvSpPr>
                <a:spLocks noChangeArrowheads="1"/>
              </p:cNvSpPr>
              <p:nvPr/>
            </p:nvSpPr>
            <p:spPr bwMode="auto">
              <a:xfrm rot="850907">
                <a:off x="3447" y="2681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2" name="AutoShape 412"/>
              <p:cNvSpPr>
                <a:spLocks noChangeArrowheads="1"/>
              </p:cNvSpPr>
              <p:nvPr/>
            </p:nvSpPr>
            <p:spPr bwMode="auto">
              <a:xfrm rot="850907">
                <a:off x="3311" y="2704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3" name="AutoShape 413"/>
              <p:cNvSpPr>
                <a:spLocks noChangeArrowheads="1"/>
              </p:cNvSpPr>
              <p:nvPr/>
            </p:nvSpPr>
            <p:spPr bwMode="auto">
              <a:xfrm rot="1945055">
                <a:off x="3106" y="2681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4" name="AutoShape 414"/>
              <p:cNvSpPr>
                <a:spLocks noChangeArrowheads="1"/>
              </p:cNvSpPr>
              <p:nvPr/>
            </p:nvSpPr>
            <p:spPr bwMode="auto">
              <a:xfrm rot="1945055">
                <a:off x="2903" y="2681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5" name="AutoShape 415"/>
              <p:cNvSpPr>
                <a:spLocks noChangeArrowheads="1"/>
              </p:cNvSpPr>
              <p:nvPr/>
            </p:nvSpPr>
            <p:spPr bwMode="auto">
              <a:xfrm rot="1945055">
                <a:off x="2698" y="2659"/>
                <a:ext cx="249" cy="159"/>
              </a:xfrm>
              <a:prstGeom prst="wedgeEllipseCallout">
                <a:avLst>
                  <a:gd name="adj1" fmla="val -37620"/>
                  <a:gd name="adj2" fmla="val 18301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6" name="AutoShape 416"/>
              <p:cNvSpPr>
                <a:spLocks noChangeArrowheads="1"/>
              </p:cNvSpPr>
              <p:nvPr/>
            </p:nvSpPr>
            <p:spPr bwMode="auto">
              <a:xfrm rot="1945055">
                <a:off x="4195" y="2681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7" name="AutoShape 417"/>
              <p:cNvSpPr>
                <a:spLocks noChangeArrowheads="1"/>
              </p:cNvSpPr>
              <p:nvPr/>
            </p:nvSpPr>
            <p:spPr bwMode="auto">
              <a:xfrm rot="1945055">
                <a:off x="3992" y="2681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8" name="AutoShape 418"/>
              <p:cNvSpPr>
                <a:spLocks noChangeArrowheads="1"/>
              </p:cNvSpPr>
              <p:nvPr/>
            </p:nvSpPr>
            <p:spPr bwMode="auto">
              <a:xfrm rot="1945055">
                <a:off x="3787" y="2659"/>
                <a:ext cx="249" cy="159"/>
              </a:xfrm>
              <a:prstGeom prst="wedgeEllipseCallout">
                <a:avLst>
                  <a:gd name="adj1" fmla="val -84537"/>
                  <a:gd name="adj2" fmla="val 3616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339" name="AutoShape 419"/>
              <p:cNvSpPr>
                <a:spLocks noChangeArrowheads="1"/>
              </p:cNvSpPr>
              <p:nvPr/>
            </p:nvSpPr>
            <p:spPr bwMode="auto">
              <a:xfrm rot="1945055">
                <a:off x="3606" y="2614"/>
                <a:ext cx="249" cy="159"/>
              </a:xfrm>
              <a:prstGeom prst="wedgeEllipseCallout">
                <a:avLst>
                  <a:gd name="adj1" fmla="val -51431"/>
                  <a:gd name="adj2" fmla="val -944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kumimoji="0" lang="cs-CZ" altLang="cs-CZ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2380" name="Group 460"/>
            <p:cNvGrpSpPr>
              <a:grpSpLocks/>
            </p:cNvGrpSpPr>
            <p:nvPr/>
          </p:nvGrpSpPr>
          <p:grpSpPr bwMode="auto">
            <a:xfrm>
              <a:off x="3712" y="1480"/>
              <a:ext cx="1236" cy="1595"/>
              <a:chOff x="3923" y="73"/>
              <a:chExt cx="1084" cy="1184"/>
            </a:xfrm>
          </p:grpSpPr>
          <p:sp>
            <p:nvSpPr>
              <p:cNvPr id="722381" name="Freeform 461"/>
              <p:cNvSpPr>
                <a:spLocks noChangeAspect="1"/>
              </p:cNvSpPr>
              <p:nvPr/>
            </p:nvSpPr>
            <p:spPr bwMode="auto">
              <a:xfrm>
                <a:off x="3923" y="73"/>
                <a:ext cx="399" cy="1177"/>
              </a:xfrm>
              <a:custGeom>
                <a:avLst/>
                <a:gdLst>
                  <a:gd name="T0" fmla="*/ 166 w 1330"/>
                  <a:gd name="T1" fmla="*/ 1104 h 3924"/>
                  <a:gd name="T2" fmla="*/ 166 w 1330"/>
                  <a:gd name="T3" fmla="*/ 1013 h 3924"/>
                  <a:gd name="T4" fmla="*/ 166 w 1330"/>
                  <a:gd name="T5" fmla="*/ 197 h 3924"/>
                  <a:gd name="T6" fmla="*/ 257 w 1330"/>
                  <a:gd name="T7" fmla="*/ 197 h 3924"/>
                  <a:gd name="T8" fmla="*/ 257 w 1330"/>
                  <a:gd name="T9" fmla="*/ 1104 h 3924"/>
                  <a:gd name="T10" fmla="*/ 347 w 1330"/>
                  <a:gd name="T11" fmla="*/ 1058 h 3924"/>
                  <a:gd name="T12" fmla="*/ 347 w 1330"/>
                  <a:gd name="T13" fmla="*/ 197 h 3924"/>
                  <a:gd name="T14" fmla="*/ 438 w 1330"/>
                  <a:gd name="T15" fmla="*/ 197 h 3924"/>
                  <a:gd name="T16" fmla="*/ 438 w 1330"/>
                  <a:gd name="T17" fmla="*/ 1104 h 3924"/>
                  <a:gd name="T18" fmla="*/ 529 w 1330"/>
                  <a:gd name="T19" fmla="*/ 1104 h 3924"/>
                  <a:gd name="T20" fmla="*/ 529 w 1330"/>
                  <a:gd name="T21" fmla="*/ 197 h 3924"/>
                  <a:gd name="T22" fmla="*/ 619 w 1330"/>
                  <a:gd name="T23" fmla="*/ 197 h 3924"/>
                  <a:gd name="T24" fmla="*/ 619 w 1330"/>
                  <a:gd name="T25" fmla="*/ 1104 h 3924"/>
                  <a:gd name="T26" fmla="*/ 710 w 1330"/>
                  <a:gd name="T27" fmla="*/ 1104 h 3924"/>
                  <a:gd name="T28" fmla="*/ 710 w 1330"/>
                  <a:gd name="T29" fmla="*/ 151 h 3924"/>
                  <a:gd name="T30" fmla="*/ 801 w 1330"/>
                  <a:gd name="T31" fmla="*/ 197 h 3924"/>
                  <a:gd name="T32" fmla="*/ 801 w 1330"/>
                  <a:gd name="T33" fmla="*/ 1104 h 3924"/>
                  <a:gd name="T34" fmla="*/ 892 w 1330"/>
                  <a:gd name="T35" fmla="*/ 1104 h 3924"/>
                  <a:gd name="T36" fmla="*/ 892 w 1330"/>
                  <a:gd name="T37" fmla="*/ 197 h 3924"/>
                  <a:gd name="T38" fmla="*/ 982 w 1330"/>
                  <a:gd name="T39" fmla="*/ 197 h 3924"/>
                  <a:gd name="T40" fmla="*/ 982 w 1330"/>
                  <a:gd name="T41" fmla="*/ 1104 h 3924"/>
                  <a:gd name="T42" fmla="*/ 1073 w 1330"/>
                  <a:gd name="T43" fmla="*/ 1104 h 3924"/>
                  <a:gd name="T44" fmla="*/ 1073 w 1330"/>
                  <a:gd name="T45" fmla="*/ 197 h 3924"/>
                  <a:gd name="T46" fmla="*/ 1164 w 1330"/>
                  <a:gd name="T47" fmla="*/ 197 h 3924"/>
                  <a:gd name="T48" fmla="*/ 1164 w 1330"/>
                  <a:gd name="T49" fmla="*/ 1104 h 3924"/>
                  <a:gd name="T50" fmla="*/ 1254 w 1330"/>
                  <a:gd name="T51" fmla="*/ 1557 h 3924"/>
                  <a:gd name="T52" fmla="*/ 1164 w 1330"/>
                  <a:gd name="T53" fmla="*/ 1920 h 3924"/>
                  <a:gd name="T54" fmla="*/ 1164 w 1330"/>
                  <a:gd name="T55" fmla="*/ 2918 h 3924"/>
                  <a:gd name="T56" fmla="*/ 1164 w 1330"/>
                  <a:gd name="T57" fmla="*/ 3780 h 3924"/>
                  <a:gd name="T58" fmla="*/ 166 w 1330"/>
                  <a:gd name="T59" fmla="*/ 3780 h 3924"/>
                  <a:gd name="T60" fmla="*/ 166 w 1330"/>
                  <a:gd name="T61" fmla="*/ 2918 h 3924"/>
                  <a:gd name="T62" fmla="*/ 166 w 1330"/>
                  <a:gd name="T63" fmla="*/ 2011 h 3924"/>
                  <a:gd name="T64" fmla="*/ 120 w 1330"/>
                  <a:gd name="T65" fmla="*/ 1512 h 3924"/>
                  <a:gd name="T66" fmla="*/ 166 w 1330"/>
                  <a:gd name="T67" fmla="*/ 1104 h 3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0" h="3924">
                    <a:moveTo>
                      <a:pt x="166" y="1104"/>
                    </a:moveTo>
                    <a:cubicBezTo>
                      <a:pt x="174" y="1021"/>
                      <a:pt x="166" y="1164"/>
                      <a:pt x="166" y="1013"/>
                    </a:cubicBezTo>
                    <a:cubicBezTo>
                      <a:pt x="166" y="862"/>
                      <a:pt x="151" y="333"/>
                      <a:pt x="166" y="197"/>
                    </a:cubicBezTo>
                    <a:cubicBezTo>
                      <a:pt x="181" y="61"/>
                      <a:pt x="242" y="46"/>
                      <a:pt x="257" y="197"/>
                    </a:cubicBezTo>
                    <a:cubicBezTo>
                      <a:pt x="272" y="348"/>
                      <a:pt x="242" y="961"/>
                      <a:pt x="257" y="1104"/>
                    </a:cubicBezTo>
                    <a:cubicBezTo>
                      <a:pt x="272" y="1247"/>
                      <a:pt x="332" y="1209"/>
                      <a:pt x="347" y="1058"/>
                    </a:cubicBezTo>
                    <a:cubicBezTo>
                      <a:pt x="362" y="907"/>
                      <a:pt x="332" y="341"/>
                      <a:pt x="347" y="197"/>
                    </a:cubicBezTo>
                    <a:cubicBezTo>
                      <a:pt x="362" y="53"/>
                      <a:pt x="423" y="46"/>
                      <a:pt x="438" y="197"/>
                    </a:cubicBezTo>
                    <a:cubicBezTo>
                      <a:pt x="453" y="348"/>
                      <a:pt x="423" y="953"/>
                      <a:pt x="438" y="1104"/>
                    </a:cubicBezTo>
                    <a:cubicBezTo>
                      <a:pt x="453" y="1255"/>
                      <a:pt x="514" y="1255"/>
                      <a:pt x="529" y="1104"/>
                    </a:cubicBezTo>
                    <a:cubicBezTo>
                      <a:pt x="544" y="953"/>
                      <a:pt x="514" y="348"/>
                      <a:pt x="529" y="197"/>
                    </a:cubicBezTo>
                    <a:cubicBezTo>
                      <a:pt x="544" y="46"/>
                      <a:pt x="604" y="46"/>
                      <a:pt x="619" y="197"/>
                    </a:cubicBezTo>
                    <a:cubicBezTo>
                      <a:pt x="634" y="348"/>
                      <a:pt x="604" y="953"/>
                      <a:pt x="619" y="1104"/>
                    </a:cubicBezTo>
                    <a:cubicBezTo>
                      <a:pt x="634" y="1255"/>
                      <a:pt x="695" y="1263"/>
                      <a:pt x="710" y="1104"/>
                    </a:cubicBezTo>
                    <a:cubicBezTo>
                      <a:pt x="725" y="945"/>
                      <a:pt x="695" y="302"/>
                      <a:pt x="710" y="151"/>
                    </a:cubicBezTo>
                    <a:cubicBezTo>
                      <a:pt x="725" y="0"/>
                      <a:pt x="786" y="38"/>
                      <a:pt x="801" y="197"/>
                    </a:cubicBezTo>
                    <a:cubicBezTo>
                      <a:pt x="816" y="356"/>
                      <a:pt x="786" y="953"/>
                      <a:pt x="801" y="1104"/>
                    </a:cubicBezTo>
                    <a:cubicBezTo>
                      <a:pt x="816" y="1255"/>
                      <a:pt x="877" y="1255"/>
                      <a:pt x="892" y="1104"/>
                    </a:cubicBezTo>
                    <a:cubicBezTo>
                      <a:pt x="907" y="953"/>
                      <a:pt x="877" y="348"/>
                      <a:pt x="892" y="197"/>
                    </a:cubicBezTo>
                    <a:cubicBezTo>
                      <a:pt x="907" y="46"/>
                      <a:pt x="967" y="46"/>
                      <a:pt x="982" y="197"/>
                    </a:cubicBezTo>
                    <a:cubicBezTo>
                      <a:pt x="997" y="348"/>
                      <a:pt x="967" y="953"/>
                      <a:pt x="982" y="1104"/>
                    </a:cubicBezTo>
                    <a:cubicBezTo>
                      <a:pt x="997" y="1255"/>
                      <a:pt x="1058" y="1255"/>
                      <a:pt x="1073" y="1104"/>
                    </a:cubicBezTo>
                    <a:cubicBezTo>
                      <a:pt x="1088" y="953"/>
                      <a:pt x="1058" y="348"/>
                      <a:pt x="1073" y="197"/>
                    </a:cubicBezTo>
                    <a:cubicBezTo>
                      <a:pt x="1088" y="46"/>
                      <a:pt x="1149" y="46"/>
                      <a:pt x="1164" y="197"/>
                    </a:cubicBezTo>
                    <a:cubicBezTo>
                      <a:pt x="1179" y="348"/>
                      <a:pt x="1149" y="877"/>
                      <a:pt x="1164" y="1104"/>
                    </a:cubicBezTo>
                    <a:cubicBezTo>
                      <a:pt x="1179" y="1331"/>
                      <a:pt x="1254" y="1421"/>
                      <a:pt x="1254" y="1557"/>
                    </a:cubicBezTo>
                    <a:cubicBezTo>
                      <a:pt x="1254" y="1693"/>
                      <a:pt x="1179" y="1693"/>
                      <a:pt x="1164" y="1920"/>
                    </a:cubicBezTo>
                    <a:cubicBezTo>
                      <a:pt x="1149" y="2147"/>
                      <a:pt x="1164" y="2608"/>
                      <a:pt x="1164" y="2918"/>
                    </a:cubicBezTo>
                    <a:cubicBezTo>
                      <a:pt x="1164" y="3228"/>
                      <a:pt x="1330" y="3636"/>
                      <a:pt x="1164" y="3780"/>
                    </a:cubicBezTo>
                    <a:cubicBezTo>
                      <a:pt x="998" y="3924"/>
                      <a:pt x="332" y="3924"/>
                      <a:pt x="166" y="3780"/>
                    </a:cubicBezTo>
                    <a:cubicBezTo>
                      <a:pt x="0" y="3636"/>
                      <a:pt x="166" y="3213"/>
                      <a:pt x="166" y="2918"/>
                    </a:cubicBezTo>
                    <a:cubicBezTo>
                      <a:pt x="166" y="2623"/>
                      <a:pt x="174" y="2245"/>
                      <a:pt x="166" y="2011"/>
                    </a:cubicBezTo>
                    <a:cubicBezTo>
                      <a:pt x="158" y="1777"/>
                      <a:pt x="120" y="1663"/>
                      <a:pt x="120" y="1512"/>
                    </a:cubicBezTo>
                    <a:cubicBezTo>
                      <a:pt x="120" y="1361"/>
                      <a:pt x="158" y="1187"/>
                      <a:pt x="166" y="11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0C1">
                      <a:gamma/>
                      <a:tint val="0"/>
                      <a:invGamma/>
                    </a:srgbClr>
                  </a:gs>
                  <a:gs pos="100000">
                    <a:srgbClr val="FFE0C1"/>
                  </a:gs>
                </a:gsLst>
                <a:lin ang="5400000" scaled="1"/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82" name="Oval 462"/>
              <p:cNvSpPr>
                <a:spLocks noChangeAspect="1" noChangeArrowheads="1"/>
              </p:cNvSpPr>
              <p:nvPr/>
            </p:nvSpPr>
            <p:spPr bwMode="auto">
              <a:xfrm>
                <a:off x="4046" y="821"/>
                <a:ext cx="146" cy="29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383" name="Line 463"/>
              <p:cNvSpPr>
                <a:spLocks noChangeAspect="1" noChangeShapeType="1"/>
              </p:cNvSpPr>
              <p:nvPr/>
            </p:nvSpPr>
            <p:spPr bwMode="auto">
              <a:xfrm>
                <a:off x="3991" y="100"/>
                <a:ext cx="0" cy="335"/>
              </a:xfrm>
              <a:prstGeom prst="line">
                <a:avLst/>
              </a:pr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84" name="Freeform 464"/>
              <p:cNvSpPr>
                <a:spLocks noChangeAspect="1"/>
              </p:cNvSpPr>
              <p:nvPr/>
            </p:nvSpPr>
            <p:spPr bwMode="auto">
              <a:xfrm>
                <a:off x="3943" y="100"/>
                <a:ext cx="341" cy="1125"/>
              </a:xfrm>
              <a:custGeom>
                <a:avLst/>
                <a:gdLst>
                  <a:gd name="T0" fmla="*/ 159 w 1135"/>
                  <a:gd name="T1" fmla="*/ 0 h 3749"/>
                  <a:gd name="T2" fmla="*/ 114 w 1135"/>
                  <a:gd name="T3" fmla="*/ 1134 h 3749"/>
                  <a:gd name="T4" fmla="*/ 159 w 1135"/>
                  <a:gd name="T5" fmla="*/ 1769 h 3749"/>
                  <a:gd name="T6" fmla="*/ 159 w 1135"/>
                  <a:gd name="T7" fmla="*/ 2268 h 3749"/>
                  <a:gd name="T8" fmla="*/ 114 w 1135"/>
                  <a:gd name="T9" fmla="*/ 3084 h 3749"/>
                  <a:gd name="T10" fmla="*/ 68 w 1135"/>
                  <a:gd name="T11" fmla="*/ 3492 h 3749"/>
                  <a:gd name="T12" fmla="*/ 522 w 1135"/>
                  <a:gd name="T13" fmla="*/ 3719 h 3749"/>
                  <a:gd name="T14" fmla="*/ 976 w 1135"/>
                  <a:gd name="T15" fmla="*/ 3674 h 3749"/>
                  <a:gd name="T16" fmla="*/ 1112 w 1135"/>
                  <a:gd name="T17" fmla="*/ 3538 h 3749"/>
                  <a:gd name="T18" fmla="*/ 1112 w 1135"/>
                  <a:gd name="T19" fmla="*/ 3175 h 3749"/>
                  <a:gd name="T20" fmla="*/ 1021 w 1135"/>
                  <a:gd name="T21" fmla="*/ 2767 h 3749"/>
                  <a:gd name="T22" fmla="*/ 1021 w 1135"/>
                  <a:gd name="T23" fmla="*/ 2086 h 3749"/>
                  <a:gd name="T24" fmla="*/ 1066 w 1135"/>
                  <a:gd name="T25" fmla="*/ 1587 h 3749"/>
                  <a:gd name="T26" fmla="*/ 1112 w 1135"/>
                  <a:gd name="T27" fmla="*/ 1224 h 3749"/>
                  <a:gd name="T28" fmla="*/ 1021 w 1135"/>
                  <a:gd name="T29" fmla="*/ 907 h 3749"/>
                  <a:gd name="T30" fmla="*/ 1021 w 1135"/>
                  <a:gd name="T31" fmla="*/ 0 h 3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5" h="3749">
                    <a:moveTo>
                      <a:pt x="159" y="0"/>
                    </a:moveTo>
                    <a:cubicBezTo>
                      <a:pt x="136" y="419"/>
                      <a:pt x="114" y="839"/>
                      <a:pt x="114" y="1134"/>
                    </a:cubicBezTo>
                    <a:cubicBezTo>
                      <a:pt x="114" y="1429"/>
                      <a:pt x="152" y="1580"/>
                      <a:pt x="159" y="1769"/>
                    </a:cubicBezTo>
                    <a:cubicBezTo>
                      <a:pt x="166" y="1958"/>
                      <a:pt x="166" y="2049"/>
                      <a:pt x="159" y="2268"/>
                    </a:cubicBezTo>
                    <a:cubicBezTo>
                      <a:pt x="152" y="2487"/>
                      <a:pt x="129" y="2880"/>
                      <a:pt x="114" y="3084"/>
                    </a:cubicBezTo>
                    <a:cubicBezTo>
                      <a:pt x="99" y="3288"/>
                      <a:pt x="0" y="3386"/>
                      <a:pt x="68" y="3492"/>
                    </a:cubicBezTo>
                    <a:cubicBezTo>
                      <a:pt x="136" y="3598"/>
                      <a:pt x="371" y="3689"/>
                      <a:pt x="522" y="3719"/>
                    </a:cubicBezTo>
                    <a:cubicBezTo>
                      <a:pt x="673" y="3749"/>
                      <a:pt x="878" y="3704"/>
                      <a:pt x="976" y="3674"/>
                    </a:cubicBezTo>
                    <a:cubicBezTo>
                      <a:pt x="1074" y="3644"/>
                      <a:pt x="1089" y="3621"/>
                      <a:pt x="1112" y="3538"/>
                    </a:cubicBezTo>
                    <a:cubicBezTo>
                      <a:pt x="1135" y="3455"/>
                      <a:pt x="1127" y="3303"/>
                      <a:pt x="1112" y="3175"/>
                    </a:cubicBezTo>
                    <a:cubicBezTo>
                      <a:pt x="1097" y="3047"/>
                      <a:pt x="1036" y="2949"/>
                      <a:pt x="1021" y="2767"/>
                    </a:cubicBezTo>
                    <a:cubicBezTo>
                      <a:pt x="1006" y="2585"/>
                      <a:pt x="1014" y="2283"/>
                      <a:pt x="1021" y="2086"/>
                    </a:cubicBezTo>
                    <a:cubicBezTo>
                      <a:pt x="1028" y="1889"/>
                      <a:pt x="1051" y="1731"/>
                      <a:pt x="1066" y="1587"/>
                    </a:cubicBezTo>
                    <a:cubicBezTo>
                      <a:pt x="1081" y="1443"/>
                      <a:pt x="1119" y="1337"/>
                      <a:pt x="1112" y="1224"/>
                    </a:cubicBezTo>
                    <a:cubicBezTo>
                      <a:pt x="1105" y="1111"/>
                      <a:pt x="1036" y="1111"/>
                      <a:pt x="1021" y="907"/>
                    </a:cubicBezTo>
                    <a:cubicBezTo>
                      <a:pt x="1006" y="703"/>
                      <a:pt x="1013" y="351"/>
                      <a:pt x="1021" y="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85" name="Freeform 465"/>
              <p:cNvSpPr>
                <a:spLocks noChangeAspect="1"/>
              </p:cNvSpPr>
              <p:nvPr/>
            </p:nvSpPr>
            <p:spPr bwMode="auto">
              <a:xfrm>
                <a:off x="3937" y="98"/>
                <a:ext cx="367" cy="1122"/>
              </a:xfrm>
              <a:custGeom>
                <a:avLst/>
                <a:gdLst>
                  <a:gd name="T0" fmla="*/ 181 w 1224"/>
                  <a:gd name="T1" fmla="*/ 8 h 3742"/>
                  <a:gd name="T2" fmla="*/ 136 w 1224"/>
                  <a:gd name="T3" fmla="*/ 53 h 3742"/>
                  <a:gd name="T4" fmla="*/ 136 w 1224"/>
                  <a:gd name="T5" fmla="*/ 325 h 3742"/>
                  <a:gd name="T6" fmla="*/ 181 w 1224"/>
                  <a:gd name="T7" fmla="*/ 1232 h 3742"/>
                  <a:gd name="T8" fmla="*/ 226 w 1224"/>
                  <a:gd name="T9" fmla="*/ 1913 h 3742"/>
                  <a:gd name="T10" fmla="*/ 181 w 1224"/>
                  <a:gd name="T11" fmla="*/ 3228 h 3742"/>
                  <a:gd name="T12" fmla="*/ 136 w 1224"/>
                  <a:gd name="T13" fmla="*/ 3591 h 3742"/>
                  <a:gd name="T14" fmla="*/ 998 w 1224"/>
                  <a:gd name="T15" fmla="*/ 3727 h 3742"/>
                  <a:gd name="T16" fmla="*/ 272 w 1224"/>
                  <a:gd name="T17" fmla="*/ 3682 h 3742"/>
                  <a:gd name="T18" fmla="*/ 226 w 1224"/>
                  <a:gd name="T19" fmla="*/ 3591 h 3742"/>
                  <a:gd name="T20" fmla="*/ 1088 w 1224"/>
                  <a:gd name="T21" fmla="*/ 3637 h 3742"/>
                  <a:gd name="T22" fmla="*/ 1043 w 1224"/>
                  <a:gd name="T23" fmla="*/ 3138 h 3742"/>
                  <a:gd name="T24" fmla="*/ 1088 w 1224"/>
                  <a:gd name="T25" fmla="*/ 2457 h 3742"/>
                  <a:gd name="T26" fmla="*/ 998 w 1224"/>
                  <a:gd name="T27" fmla="*/ 1822 h 3742"/>
                  <a:gd name="T28" fmla="*/ 1088 w 1224"/>
                  <a:gd name="T29" fmla="*/ 1369 h 3742"/>
                  <a:gd name="T30" fmla="*/ 1043 w 1224"/>
                  <a:gd name="T31" fmla="*/ 507 h 3742"/>
                  <a:gd name="T32" fmla="*/ 1088 w 1224"/>
                  <a:gd name="T33" fmla="*/ 8 h 3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4" h="3742">
                    <a:moveTo>
                      <a:pt x="181" y="8"/>
                    </a:moveTo>
                    <a:cubicBezTo>
                      <a:pt x="162" y="4"/>
                      <a:pt x="143" y="0"/>
                      <a:pt x="136" y="53"/>
                    </a:cubicBezTo>
                    <a:cubicBezTo>
                      <a:pt x="129" y="106"/>
                      <a:pt x="128" y="129"/>
                      <a:pt x="136" y="325"/>
                    </a:cubicBezTo>
                    <a:cubicBezTo>
                      <a:pt x="144" y="521"/>
                      <a:pt x="166" y="967"/>
                      <a:pt x="181" y="1232"/>
                    </a:cubicBezTo>
                    <a:cubicBezTo>
                      <a:pt x="196" y="1497"/>
                      <a:pt x="226" y="1580"/>
                      <a:pt x="226" y="1913"/>
                    </a:cubicBezTo>
                    <a:cubicBezTo>
                      <a:pt x="226" y="2246"/>
                      <a:pt x="196" y="2948"/>
                      <a:pt x="181" y="3228"/>
                    </a:cubicBezTo>
                    <a:cubicBezTo>
                      <a:pt x="166" y="3508"/>
                      <a:pt x="0" y="3508"/>
                      <a:pt x="136" y="3591"/>
                    </a:cubicBezTo>
                    <a:cubicBezTo>
                      <a:pt x="272" y="3674"/>
                      <a:pt x="975" y="3712"/>
                      <a:pt x="998" y="3727"/>
                    </a:cubicBezTo>
                    <a:cubicBezTo>
                      <a:pt x="1021" y="3742"/>
                      <a:pt x="401" y="3705"/>
                      <a:pt x="272" y="3682"/>
                    </a:cubicBezTo>
                    <a:cubicBezTo>
                      <a:pt x="143" y="3659"/>
                      <a:pt x="90" y="3598"/>
                      <a:pt x="226" y="3591"/>
                    </a:cubicBezTo>
                    <a:cubicBezTo>
                      <a:pt x="362" y="3584"/>
                      <a:pt x="952" y="3712"/>
                      <a:pt x="1088" y="3637"/>
                    </a:cubicBezTo>
                    <a:cubicBezTo>
                      <a:pt x="1224" y="3562"/>
                      <a:pt x="1043" y="3335"/>
                      <a:pt x="1043" y="3138"/>
                    </a:cubicBezTo>
                    <a:cubicBezTo>
                      <a:pt x="1043" y="2941"/>
                      <a:pt x="1096" y="2676"/>
                      <a:pt x="1088" y="2457"/>
                    </a:cubicBezTo>
                    <a:cubicBezTo>
                      <a:pt x="1080" y="2238"/>
                      <a:pt x="998" y="2003"/>
                      <a:pt x="998" y="1822"/>
                    </a:cubicBezTo>
                    <a:cubicBezTo>
                      <a:pt x="998" y="1641"/>
                      <a:pt x="1080" y="1588"/>
                      <a:pt x="1088" y="1369"/>
                    </a:cubicBezTo>
                    <a:cubicBezTo>
                      <a:pt x="1096" y="1150"/>
                      <a:pt x="1043" y="734"/>
                      <a:pt x="1043" y="507"/>
                    </a:cubicBezTo>
                    <a:cubicBezTo>
                      <a:pt x="1043" y="280"/>
                      <a:pt x="1065" y="144"/>
                      <a:pt x="1088" y="8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86" name="Freeform 466"/>
              <p:cNvSpPr>
                <a:spLocks noChangeAspect="1"/>
              </p:cNvSpPr>
              <p:nvPr/>
            </p:nvSpPr>
            <p:spPr bwMode="auto">
              <a:xfrm>
                <a:off x="4032" y="100"/>
                <a:ext cx="14" cy="370"/>
              </a:xfrm>
              <a:custGeom>
                <a:avLst/>
                <a:gdLst>
                  <a:gd name="T0" fmla="*/ 46 w 46"/>
                  <a:gd name="T1" fmla="*/ 0 h 1231"/>
                  <a:gd name="T2" fmla="*/ 0 w 46"/>
                  <a:gd name="T3" fmla="*/ 1224 h 1231"/>
                  <a:gd name="T4" fmla="*/ 46 w 46"/>
                  <a:gd name="T5" fmla="*/ 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231">
                    <a:moveTo>
                      <a:pt x="46" y="0"/>
                    </a:moveTo>
                    <a:cubicBezTo>
                      <a:pt x="46" y="0"/>
                      <a:pt x="0" y="1217"/>
                      <a:pt x="0" y="1224"/>
                    </a:cubicBezTo>
                    <a:cubicBezTo>
                      <a:pt x="0" y="1231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87" name="Freeform 467"/>
              <p:cNvSpPr>
                <a:spLocks noChangeAspect="1"/>
              </p:cNvSpPr>
              <p:nvPr/>
            </p:nvSpPr>
            <p:spPr bwMode="auto">
              <a:xfrm>
                <a:off x="4100" y="100"/>
                <a:ext cx="0" cy="381"/>
              </a:xfrm>
              <a:custGeom>
                <a:avLst/>
                <a:gdLst>
                  <a:gd name="T0" fmla="*/ 0 w 1"/>
                  <a:gd name="T1" fmla="*/ 0 h 1270"/>
                  <a:gd name="T2" fmla="*/ 0 w 1"/>
                  <a:gd name="T3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70">
                    <a:moveTo>
                      <a:pt x="0" y="0"/>
                    </a:moveTo>
                    <a:cubicBezTo>
                      <a:pt x="0" y="529"/>
                      <a:pt x="0" y="1058"/>
                      <a:pt x="0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88" name="Freeform 468"/>
              <p:cNvSpPr>
                <a:spLocks noChangeAspect="1"/>
              </p:cNvSpPr>
              <p:nvPr/>
            </p:nvSpPr>
            <p:spPr bwMode="auto">
              <a:xfrm>
                <a:off x="4087" y="100"/>
                <a:ext cx="13" cy="409"/>
              </a:xfrm>
              <a:custGeom>
                <a:avLst/>
                <a:gdLst>
                  <a:gd name="T0" fmla="*/ 52 w 52"/>
                  <a:gd name="T1" fmla="*/ 0 h 1134"/>
                  <a:gd name="T2" fmla="*/ 7 w 52"/>
                  <a:gd name="T3" fmla="*/ 363 h 1134"/>
                  <a:gd name="T4" fmla="*/ 7 w 52"/>
                  <a:gd name="T5" fmla="*/ 1134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134">
                    <a:moveTo>
                      <a:pt x="52" y="0"/>
                    </a:moveTo>
                    <a:cubicBezTo>
                      <a:pt x="33" y="87"/>
                      <a:pt x="14" y="174"/>
                      <a:pt x="7" y="363"/>
                    </a:cubicBezTo>
                    <a:cubicBezTo>
                      <a:pt x="0" y="552"/>
                      <a:pt x="7" y="998"/>
                      <a:pt x="7" y="113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89" name="Freeform 469"/>
              <p:cNvSpPr>
                <a:spLocks noChangeAspect="1"/>
              </p:cNvSpPr>
              <p:nvPr/>
            </p:nvSpPr>
            <p:spPr bwMode="auto">
              <a:xfrm>
                <a:off x="4141" y="100"/>
                <a:ext cx="27" cy="381"/>
              </a:xfrm>
              <a:custGeom>
                <a:avLst/>
                <a:gdLst>
                  <a:gd name="T0" fmla="*/ 0 w 91"/>
                  <a:gd name="T1" fmla="*/ 0 h 1270"/>
                  <a:gd name="T2" fmla="*/ 45 w 91"/>
                  <a:gd name="T3" fmla="*/ 816 h 1270"/>
                  <a:gd name="T4" fmla="*/ 91 w 91"/>
                  <a:gd name="T5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270">
                    <a:moveTo>
                      <a:pt x="0" y="0"/>
                    </a:moveTo>
                    <a:cubicBezTo>
                      <a:pt x="15" y="302"/>
                      <a:pt x="30" y="604"/>
                      <a:pt x="45" y="816"/>
                    </a:cubicBezTo>
                    <a:cubicBezTo>
                      <a:pt x="60" y="1028"/>
                      <a:pt x="75" y="1149"/>
                      <a:pt x="91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0" name="Freeform 470"/>
              <p:cNvSpPr>
                <a:spLocks noChangeAspect="1"/>
              </p:cNvSpPr>
              <p:nvPr/>
            </p:nvSpPr>
            <p:spPr bwMode="auto">
              <a:xfrm>
                <a:off x="4141" y="100"/>
                <a:ext cx="13" cy="367"/>
              </a:xfrm>
              <a:custGeom>
                <a:avLst/>
                <a:gdLst>
                  <a:gd name="T0" fmla="*/ 0 w 45"/>
                  <a:gd name="T1" fmla="*/ 0 h 1224"/>
                  <a:gd name="T2" fmla="*/ 45 w 45"/>
                  <a:gd name="T3" fmla="*/ 272 h 1224"/>
                  <a:gd name="T4" fmla="*/ 0 w 45"/>
                  <a:gd name="T5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1224">
                    <a:moveTo>
                      <a:pt x="0" y="0"/>
                    </a:moveTo>
                    <a:cubicBezTo>
                      <a:pt x="22" y="34"/>
                      <a:pt x="45" y="68"/>
                      <a:pt x="45" y="272"/>
                    </a:cubicBezTo>
                    <a:cubicBezTo>
                      <a:pt x="45" y="476"/>
                      <a:pt x="22" y="850"/>
                      <a:pt x="0" y="122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1" name="Freeform 471"/>
              <p:cNvSpPr>
                <a:spLocks noChangeAspect="1"/>
              </p:cNvSpPr>
              <p:nvPr/>
            </p:nvSpPr>
            <p:spPr bwMode="auto">
              <a:xfrm>
                <a:off x="4195" y="100"/>
                <a:ext cx="14" cy="367"/>
              </a:xfrm>
              <a:custGeom>
                <a:avLst/>
                <a:gdLst>
                  <a:gd name="T0" fmla="*/ 0 w 1"/>
                  <a:gd name="T1" fmla="*/ 0 h 1224"/>
                  <a:gd name="T2" fmla="*/ 0 w 1"/>
                  <a:gd name="T3" fmla="*/ 544 h 1224"/>
                  <a:gd name="T4" fmla="*/ 0 w 1"/>
                  <a:gd name="T5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24">
                    <a:moveTo>
                      <a:pt x="0" y="0"/>
                    </a:moveTo>
                    <a:cubicBezTo>
                      <a:pt x="0" y="170"/>
                      <a:pt x="0" y="340"/>
                      <a:pt x="0" y="544"/>
                    </a:cubicBezTo>
                    <a:cubicBezTo>
                      <a:pt x="0" y="748"/>
                      <a:pt x="0" y="986"/>
                      <a:pt x="0" y="122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2" name="Freeform 472"/>
              <p:cNvSpPr>
                <a:spLocks noChangeAspect="1"/>
              </p:cNvSpPr>
              <p:nvPr/>
            </p:nvSpPr>
            <p:spPr bwMode="auto">
              <a:xfrm flipH="1">
                <a:off x="4196" y="100"/>
                <a:ext cx="13" cy="409"/>
              </a:xfrm>
              <a:custGeom>
                <a:avLst/>
                <a:gdLst>
                  <a:gd name="T0" fmla="*/ 0 w 1"/>
                  <a:gd name="T1" fmla="*/ 0 h 1179"/>
                  <a:gd name="T2" fmla="*/ 0 w 1"/>
                  <a:gd name="T3" fmla="*/ 272 h 1179"/>
                  <a:gd name="T4" fmla="*/ 0 w 1"/>
                  <a:gd name="T5" fmla="*/ 907 h 1179"/>
                  <a:gd name="T6" fmla="*/ 0 w 1"/>
                  <a:gd name="T7" fmla="*/ 117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179">
                    <a:moveTo>
                      <a:pt x="0" y="0"/>
                    </a:moveTo>
                    <a:cubicBezTo>
                      <a:pt x="0" y="60"/>
                      <a:pt x="0" y="121"/>
                      <a:pt x="0" y="272"/>
                    </a:cubicBezTo>
                    <a:cubicBezTo>
                      <a:pt x="0" y="423"/>
                      <a:pt x="0" y="756"/>
                      <a:pt x="0" y="907"/>
                    </a:cubicBezTo>
                    <a:cubicBezTo>
                      <a:pt x="0" y="1058"/>
                      <a:pt x="0" y="1118"/>
                      <a:pt x="0" y="1179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3" name="Freeform 473"/>
              <p:cNvSpPr>
                <a:spLocks noChangeAspect="1"/>
              </p:cNvSpPr>
              <p:nvPr/>
            </p:nvSpPr>
            <p:spPr bwMode="auto">
              <a:xfrm>
                <a:off x="4193" y="100"/>
                <a:ext cx="30" cy="381"/>
              </a:xfrm>
              <a:custGeom>
                <a:avLst/>
                <a:gdLst>
                  <a:gd name="T0" fmla="*/ 53 w 98"/>
                  <a:gd name="T1" fmla="*/ 0 h 1270"/>
                  <a:gd name="T2" fmla="*/ 7 w 98"/>
                  <a:gd name="T3" fmla="*/ 499 h 1270"/>
                  <a:gd name="T4" fmla="*/ 98 w 98"/>
                  <a:gd name="T5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1270">
                    <a:moveTo>
                      <a:pt x="53" y="0"/>
                    </a:moveTo>
                    <a:cubicBezTo>
                      <a:pt x="26" y="143"/>
                      <a:pt x="0" y="287"/>
                      <a:pt x="7" y="499"/>
                    </a:cubicBezTo>
                    <a:cubicBezTo>
                      <a:pt x="14" y="711"/>
                      <a:pt x="56" y="990"/>
                      <a:pt x="98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4" name="Freeform 474"/>
              <p:cNvSpPr>
                <a:spLocks noChangeAspect="1"/>
              </p:cNvSpPr>
              <p:nvPr/>
            </p:nvSpPr>
            <p:spPr bwMode="auto">
              <a:xfrm>
                <a:off x="3964" y="463"/>
                <a:ext cx="363" cy="109"/>
              </a:xfrm>
              <a:custGeom>
                <a:avLst/>
                <a:gdLst>
                  <a:gd name="T0" fmla="*/ 998 w 1210"/>
                  <a:gd name="T1" fmla="*/ 152 h 363"/>
                  <a:gd name="T2" fmla="*/ 46 w 1210"/>
                  <a:gd name="T3" fmla="*/ 15 h 363"/>
                  <a:gd name="T4" fmla="*/ 998 w 1210"/>
                  <a:gd name="T5" fmla="*/ 61 h 363"/>
                  <a:gd name="T6" fmla="*/ 136 w 1210"/>
                  <a:gd name="T7" fmla="*/ 197 h 363"/>
                  <a:gd name="T8" fmla="*/ 1044 w 1210"/>
                  <a:gd name="T9" fmla="*/ 197 h 363"/>
                  <a:gd name="T10" fmla="*/ 46 w 1210"/>
                  <a:gd name="T11" fmla="*/ 106 h 363"/>
                  <a:gd name="T12" fmla="*/ 1044 w 1210"/>
                  <a:gd name="T13" fmla="*/ 106 h 363"/>
                  <a:gd name="T14" fmla="*/ 908 w 1210"/>
                  <a:gd name="T15" fmla="*/ 333 h 363"/>
                  <a:gd name="T16" fmla="*/ 46 w 1210"/>
                  <a:gd name="T17" fmla="*/ 288 h 363"/>
                  <a:gd name="T18" fmla="*/ 1089 w 1210"/>
                  <a:gd name="T19" fmla="*/ 288 h 363"/>
                  <a:gd name="T20" fmla="*/ 771 w 1210"/>
                  <a:gd name="T21" fmla="*/ 242 h 363"/>
                  <a:gd name="T22" fmla="*/ 0 w 1210"/>
                  <a:gd name="T23" fmla="*/ 19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0" h="363">
                    <a:moveTo>
                      <a:pt x="998" y="152"/>
                    </a:moveTo>
                    <a:cubicBezTo>
                      <a:pt x="522" y="91"/>
                      <a:pt x="46" y="30"/>
                      <a:pt x="46" y="15"/>
                    </a:cubicBezTo>
                    <a:cubicBezTo>
                      <a:pt x="46" y="0"/>
                      <a:pt x="983" y="31"/>
                      <a:pt x="998" y="61"/>
                    </a:cubicBezTo>
                    <a:cubicBezTo>
                      <a:pt x="1013" y="91"/>
                      <a:pt x="128" y="174"/>
                      <a:pt x="136" y="197"/>
                    </a:cubicBezTo>
                    <a:cubicBezTo>
                      <a:pt x="144" y="220"/>
                      <a:pt x="1059" y="212"/>
                      <a:pt x="1044" y="197"/>
                    </a:cubicBezTo>
                    <a:cubicBezTo>
                      <a:pt x="1029" y="182"/>
                      <a:pt x="46" y="121"/>
                      <a:pt x="46" y="106"/>
                    </a:cubicBezTo>
                    <a:cubicBezTo>
                      <a:pt x="46" y="91"/>
                      <a:pt x="900" y="68"/>
                      <a:pt x="1044" y="106"/>
                    </a:cubicBezTo>
                    <a:cubicBezTo>
                      <a:pt x="1188" y="144"/>
                      <a:pt x="1074" y="303"/>
                      <a:pt x="908" y="333"/>
                    </a:cubicBezTo>
                    <a:cubicBezTo>
                      <a:pt x="742" y="363"/>
                      <a:pt x="16" y="295"/>
                      <a:pt x="46" y="288"/>
                    </a:cubicBezTo>
                    <a:cubicBezTo>
                      <a:pt x="76" y="281"/>
                      <a:pt x="968" y="296"/>
                      <a:pt x="1089" y="288"/>
                    </a:cubicBezTo>
                    <a:cubicBezTo>
                      <a:pt x="1210" y="280"/>
                      <a:pt x="952" y="257"/>
                      <a:pt x="771" y="242"/>
                    </a:cubicBezTo>
                    <a:cubicBezTo>
                      <a:pt x="590" y="227"/>
                      <a:pt x="295" y="212"/>
                      <a:pt x="0" y="197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5" name="Freeform 475"/>
              <p:cNvSpPr>
                <a:spLocks noChangeAspect="1"/>
              </p:cNvSpPr>
              <p:nvPr/>
            </p:nvSpPr>
            <p:spPr bwMode="auto">
              <a:xfrm>
                <a:off x="4032" y="100"/>
                <a:ext cx="27" cy="409"/>
              </a:xfrm>
              <a:custGeom>
                <a:avLst/>
                <a:gdLst>
                  <a:gd name="T0" fmla="*/ 0 w 91"/>
                  <a:gd name="T1" fmla="*/ 0 h 1361"/>
                  <a:gd name="T2" fmla="*/ 46 w 91"/>
                  <a:gd name="T3" fmla="*/ 680 h 1361"/>
                  <a:gd name="T4" fmla="*/ 91 w 91"/>
                  <a:gd name="T5" fmla="*/ 1361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361">
                    <a:moveTo>
                      <a:pt x="0" y="0"/>
                    </a:moveTo>
                    <a:cubicBezTo>
                      <a:pt x="15" y="226"/>
                      <a:pt x="31" y="453"/>
                      <a:pt x="46" y="680"/>
                    </a:cubicBezTo>
                    <a:cubicBezTo>
                      <a:pt x="61" y="907"/>
                      <a:pt x="76" y="1134"/>
                      <a:pt x="91" y="1361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6" name="Freeform 476"/>
              <p:cNvSpPr>
                <a:spLocks noChangeAspect="1"/>
              </p:cNvSpPr>
              <p:nvPr/>
            </p:nvSpPr>
            <p:spPr bwMode="auto">
              <a:xfrm>
                <a:off x="4032" y="100"/>
                <a:ext cx="14" cy="411"/>
              </a:xfrm>
              <a:custGeom>
                <a:avLst/>
                <a:gdLst>
                  <a:gd name="T0" fmla="*/ 46 w 46"/>
                  <a:gd name="T1" fmla="*/ 0 h 1368"/>
                  <a:gd name="T2" fmla="*/ 0 w 46"/>
                  <a:gd name="T3" fmla="*/ 1361 h 1368"/>
                  <a:gd name="T4" fmla="*/ 46 w 46"/>
                  <a:gd name="T5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368">
                    <a:moveTo>
                      <a:pt x="46" y="0"/>
                    </a:moveTo>
                    <a:cubicBezTo>
                      <a:pt x="46" y="0"/>
                      <a:pt x="0" y="1354"/>
                      <a:pt x="0" y="1361"/>
                    </a:cubicBezTo>
                    <a:cubicBezTo>
                      <a:pt x="0" y="1368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7" name="Freeform 477"/>
              <p:cNvSpPr>
                <a:spLocks noChangeAspect="1"/>
              </p:cNvSpPr>
              <p:nvPr/>
            </p:nvSpPr>
            <p:spPr bwMode="auto">
              <a:xfrm>
                <a:off x="3937" y="100"/>
                <a:ext cx="358" cy="1132"/>
              </a:xfrm>
              <a:custGeom>
                <a:avLst/>
                <a:gdLst>
                  <a:gd name="T0" fmla="*/ 137 w 1195"/>
                  <a:gd name="T1" fmla="*/ 0 h 3772"/>
                  <a:gd name="T2" fmla="*/ 227 w 1195"/>
                  <a:gd name="T3" fmla="*/ 1361 h 3772"/>
                  <a:gd name="T4" fmla="*/ 227 w 1195"/>
                  <a:gd name="T5" fmla="*/ 2222 h 3772"/>
                  <a:gd name="T6" fmla="*/ 137 w 1195"/>
                  <a:gd name="T7" fmla="*/ 3130 h 3772"/>
                  <a:gd name="T8" fmla="*/ 91 w 1195"/>
                  <a:gd name="T9" fmla="*/ 3538 h 3772"/>
                  <a:gd name="T10" fmla="*/ 681 w 1195"/>
                  <a:gd name="T11" fmla="*/ 3765 h 3772"/>
                  <a:gd name="T12" fmla="*/ 1135 w 1195"/>
                  <a:gd name="T13" fmla="*/ 3583 h 3772"/>
                  <a:gd name="T14" fmla="*/ 1044 w 1195"/>
                  <a:gd name="T15" fmla="*/ 3130 h 3772"/>
                  <a:gd name="T16" fmla="*/ 1044 w 1195"/>
                  <a:gd name="T17" fmla="*/ 2495 h 3772"/>
                  <a:gd name="T18" fmla="*/ 1135 w 1195"/>
                  <a:gd name="T19" fmla="*/ 1587 h 3772"/>
                  <a:gd name="T20" fmla="*/ 1089 w 1195"/>
                  <a:gd name="T21" fmla="*/ 1270 h 3772"/>
                  <a:gd name="T22" fmla="*/ 1044 w 1195"/>
                  <a:gd name="T23" fmla="*/ 771 h 3772"/>
                  <a:gd name="T24" fmla="*/ 1089 w 1195"/>
                  <a:gd name="T25" fmla="*/ 453 h 3772"/>
                  <a:gd name="T26" fmla="*/ 1089 w 1195"/>
                  <a:gd name="T27" fmla="*/ 0 h 3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5" h="3772">
                    <a:moveTo>
                      <a:pt x="137" y="0"/>
                    </a:moveTo>
                    <a:cubicBezTo>
                      <a:pt x="174" y="495"/>
                      <a:pt x="212" y="991"/>
                      <a:pt x="227" y="1361"/>
                    </a:cubicBezTo>
                    <a:cubicBezTo>
                      <a:pt x="242" y="1731"/>
                      <a:pt x="242" y="1927"/>
                      <a:pt x="227" y="2222"/>
                    </a:cubicBezTo>
                    <a:cubicBezTo>
                      <a:pt x="212" y="2517"/>
                      <a:pt x="160" y="2911"/>
                      <a:pt x="137" y="3130"/>
                    </a:cubicBezTo>
                    <a:cubicBezTo>
                      <a:pt x="114" y="3349"/>
                      <a:pt x="0" y="3432"/>
                      <a:pt x="91" y="3538"/>
                    </a:cubicBezTo>
                    <a:cubicBezTo>
                      <a:pt x="182" y="3644"/>
                      <a:pt x="507" y="3758"/>
                      <a:pt x="681" y="3765"/>
                    </a:cubicBezTo>
                    <a:cubicBezTo>
                      <a:pt x="855" y="3772"/>
                      <a:pt x="1075" y="3689"/>
                      <a:pt x="1135" y="3583"/>
                    </a:cubicBezTo>
                    <a:cubicBezTo>
                      <a:pt x="1195" y="3477"/>
                      <a:pt x="1059" y="3311"/>
                      <a:pt x="1044" y="3130"/>
                    </a:cubicBezTo>
                    <a:cubicBezTo>
                      <a:pt x="1029" y="2949"/>
                      <a:pt x="1029" y="2752"/>
                      <a:pt x="1044" y="2495"/>
                    </a:cubicBezTo>
                    <a:cubicBezTo>
                      <a:pt x="1059" y="2238"/>
                      <a:pt x="1127" y="1791"/>
                      <a:pt x="1135" y="1587"/>
                    </a:cubicBezTo>
                    <a:cubicBezTo>
                      <a:pt x="1143" y="1383"/>
                      <a:pt x="1104" y="1406"/>
                      <a:pt x="1089" y="1270"/>
                    </a:cubicBezTo>
                    <a:cubicBezTo>
                      <a:pt x="1074" y="1134"/>
                      <a:pt x="1044" y="907"/>
                      <a:pt x="1044" y="771"/>
                    </a:cubicBezTo>
                    <a:cubicBezTo>
                      <a:pt x="1044" y="635"/>
                      <a:pt x="1082" y="581"/>
                      <a:pt x="1089" y="453"/>
                    </a:cubicBezTo>
                    <a:cubicBezTo>
                      <a:pt x="1096" y="325"/>
                      <a:pt x="1092" y="162"/>
                      <a:pt x="1089" y="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8" name="Freeform 478"/>
              <p:cNvSpPr>
                <a:spLocks noChangeAspect="1"/>
              </p:cNvSpPr>
              <p:nvPr/>
            </p:nvSpPr>
            <p:spPr bwMode="auto">
              <a:xfrm>
                <a:off x="3950" y="100"/>
                <a:ext cx="327" cy="1125"/>
              </a:xfrm>
              <a:custGeom>
                <a:avLst/>
                <a:gdLst>
                  <a:gd name="T0" fmla="*/ 1043 w 1089"/>
                  <a:gd name="T1" fmla="*/ 0 h 3749"/>
                  <a:gd name="T2" fmla="*/ 998 w 1089"/>
                  <a:gd name="T3" fmla="*/ 726 h 3749"/>
                  <a:gd name="T4" fmla="*/ 953 w 1089"/>
                  <a:gd name="T5" fmla="*/ 1361 h 3749"/>
                  <a:gd name="T6" fmla="*/ 998 w 1089"/>
                  <a:gd name="T7" fmla="*/ 1950 h 3749"/>
                  <a:gd name="T8" fmla="*/ 953 w 1089"/>
                  <a:gd name="T9" fmla="*/ 2721 h 3749"/>
                  <a:gd name="T10" fmla="*/ 998 w 1089"/>
                  <a:gd name="T11" fmla="*/ 3583 h 3749"/>
                  <a:gd name="T12" fmla="*/ 408 w 1089"/>
                  <a:gd name="T13" fmla="*/ 3719 h 3749"/>
                  <a:gd name="T14" fmla="*/ 45 w 1089"/>
                  <a:gd name="T15" fmla="*/ 3402 h 3749"/>
                  <a:gd name="T16" fmla="*/ 136 w 1089"/>
                  <a:gd name="T17" fmla="*/ 2857 h 3749"/>
                  <a:gd name="T18" fmla="*/ 181 w 1089"/>
                  <a:gd name="T19" fmla="*/ 2086 h 3749"/>
                  <a:gd name="T20" fmla="*/ 91 w 1089"/>
                  <a:gd name="T21" fmla="*/ 1497 h 3749"/>
                  <a:gd name="T22" fmla="*/ 91 w 1089"/>
                  <a:gd name="T23" fmla="*/ 1134 h 3749"/>
                  <a:gd name="T24" fmla="*/ 91 w 1089"/>
                  <a:gd name="T25" fmla="*/ 363 h 3749"/>
                  <a:gd name="T26" fmla="*/ 91 w 1089"/>
                  <a:gd name="T27" fmla="*/ 45 h 3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9" h="3749">
                    <a:moveTo>
                      <a:pt x="1043" y="0"/>
                    </a:moveTo>
                    <a:cubicBezTo>
                      <a:pt x="1028" y="249"/>
                      <a:pt x="1013" y="499"/>
                      <a:pt x="998" y="726"/>
                    </a:cubicBezTo>
                    <a:cubicBezTo>
                      <a:pt x="983" y="953"/>
                      <a:pt x="953" y="1157"/>
                      <a:pt x="953" y="1361"/>
                    </a:cubicBezTo>
                    <a:cubicBezTo>
                      <a:pt x="953" y="1565"/>
                      <a:pt x="998" y="1723"/>
                      <a:pt x="998" y="1950"/>
                    </a:cubicBezTo>
                    <a:cubicBezTo>
                      <a:pt x="998" y="2177"/>
                      <a:pt x="953" y="2449"/>
                      <a:pt x="953" y="2721"/>
                    </a:cubicBezTo>
                    <a:cubicBezTo>
                      <a:pt x="953" y="2993"/>
                      <a:pt x="1089" y="3417"/>
                      <a:pt x="998" y="3583"/>
                    </a:cubicBezTo>
                    <a:cubicBezTo>
                      <a:pt x="907" y="3749"/>
                      <a:pt x="567" y="3749"/>
                      <a:pt x="408" y="3719"/>
                    </a:cubicBezTo>
                    <a:cubicBezTo>
                      <a:pt x="249" y="3689"/>
                      <a:pt x="90" y="3546"/>
                      <a:pt x="45" y="3402"/>
                    </a:cubicBezTo>
                    <a:cubicBezTo>
                      <a:pt x="0" y="3258"/>
                      <a:pt x="113" y="3076"/>
                      <a:pt x="136" y="2857"/>
                    </a:cubicBezTo>
                    <a:cubicBezTo>
                      <a:pt x="159" y="2638"/>
                      <a:pt x="189" y="2313"/>
                      <a:pt x="181" y="2086"/>
                    </a:cubicBezTo>
                    <a:cubicBezTo>
                      <a:pt x="173" y="1859"/>
                      <a:pt x="106" y="1656"/>
                      <a:pt x="91" y="1497"/>
                    </a:cubicBezTo>
                    <a:cubicBezTo>
                      <a:pt x="76" y="1338"/>
                      <a:pt x="91" y="1323"/>
                      <a:pt x="91" y="1134"/>
                    </a:cubicBezTo>
                    <a:cubicBezTo>
                      <a:pt x="91" y="945"/>
                      <a:pt x="91" y="544"/>
                      <a:pt x="91" y="363"/>
                    </a:cubicBezTo>
                    <a:cubicBezTo>
                      <a:pt x="91" y="182"/>
                      <a:pt x="91" y="113"/>
                      <a:pt x="91" y="45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399" name="Freeform 479"/>
              <p:cNvSpPr>
                <a:spLocks noChangeAspect="1"/>
              </p:cNvSpPr>
              <p:nvPr/>
            </p:nvSpPr>
            <p:spPr bwMode="auto">
              <a:xfrm>
                <a:off x="4263" y="73"/>
                <a:ext cx="399" cy="1177"/>
              </a:xfrm>
              <a:custGeom>
                <a:avLst/>
                <a:gdLst>
                  <a:gd name="T0" fmla="*/ 166 w 1330"/>
                  <a:gd name="T1" fmla="*/ 1104 h 3924"/>
                  <a:gd name="T2" fmla="*/ 166 w 1330"/>
                  <a:gd name="T3" fmla="*/ 1013 h 3924"/>
                  <a:gd name="T4" fmla="*/ 166 w 1330"/>
                  <a:gd name="T5" fmla="*/ 197 h 3924"/>
                  <a:gd name="T6" fmla="*/ 257 w 1330"/>
                  <a:gd name="T7" fmla="*/ 197 h 3924"/>
                  <a:gd name="T8" fmla="*/ 257 w 1330"/>
                  <a:gd name="T9" fmla="*/ 1104 h 3924"/>
                  <a:gd name="T10" fmla="*/ 347 w 1330"/>
                  <a:gd name="T11" fmla="*/ 1058 h 3924"/>
                  <a:gd name="T12" fmla="*/ 347 w 1330"/>
                  <a:gd name="T13" fmla="*/ 197 h 3924"/>
                  <a:gd name="T14" fmla="*/ 438 w 1330"/>
                  <a:gd name="T15" fmla="*/ 197 h 3924"/>
                  <a:gd name="T16" fmla="*/ 438 w 1330"/>
                  <a:gd name="T17" fmla="*/ 1104 h 3924"/>
                  <a:gd name="T18" fmla="*/ 529 w 1330"/>
                  <a:gd name="T19" fmla="*/ 1104 h 3924"/>
                  <a:gd name="T20" fmla="*/ 529 w 1330"/>
                  <a:gd name="T21" fmla="*/ 197 h 3924"/>
                  <a:gd name="T22" fmla="*/ 619 w 1330"/>
                  <a:gd name="T23" fmla="*/ 197 h 3924"/>
                  <a:gd name="T24" fmla="*/ 619 w 1330"/>
                  <a:gd name="T25" fmla="*/ 1104 h 3924"/>
                  <a:gd name="T26" fmla="*/ 710 w 1330"/>
                  <a:gd name="T27" fmla="*/ 1104 h 3924"/>
                  <a:gd name="T28" fmla="*/ 710 w 1330"/>
                  <a:gd name="T29" fmla="*/ 151 h 3924"/>
                  <a:gd name="T30" fmla="*/ 801 w 1330"/>
                  <a:gd name="T31" fmla="*/ 197 h 3924"/>
                  <a:gd name="T32" fmla="*/ 801 w 1330"/>
                  <a:gd name="T33" fmla="*/ 1104 h 3924"/>
                  <a:gd name="T34" fmla="*/ 892 w 1330"/>
                  <a:gd name="T35" fmla="*/ 1104 h 3924"/>
                  <a:gd name="T36" fmla="*/ 892 w 1330"/>
                  <a:gd name="T37" fmla="*/ 197 h 3924"/>
                  <a:gd name="T38" fmla="*/ 982 w 1330"/>
                  <a:gd name="T39" fmla="*/ 197 h 3924"/>
                  <a:gd name="T40" fmla="*/ 982 w 1330"/>
                  <a:gd name="T41" fmla="*/ 1104 h 3924"/>
                  <a:gd name="T42" fmla="*/ 1073 w 1330"/>
                  <a:gd name="T43" fmla="*/ 1104 h 3924"/>
                  <a:gd name="T44" fmla="*/ 1073 w 1330"/>
                  <a:gd name="T45" fmla="*/ 197 h 3924"/>
                  <a:gd name="T46" fmla="*/ 1164 w 1330"/>
                  <a:gd name="T47" fmla="*/ 197 h 3924"/>
                  <a:gd name="T48" fmla="*/ 1164 w 1330"/>
                  <a:gd name="T49" fmla="*/ 1104 h 3924"/>
                  <a:gd name="T50" fmla="*/ 1254 w 1330"/>
                  <a:gd name="T51" fmla="*/ 1557 h 3924"/>
                  <a:gd name="T52" fmla="*/ 1164 w 1330"/>
                  <a:gd name="T53" fmla="*/ 1920 h 3924"/>
                  <a:gd name="T54" fmla="*/ 1164 w 1330"/>
                  <a:gd name="T55" fmla="*/ 2918 h 3924"/>
                  <a:gd name="T56" fmla="*/ 1164 w 1330"/>
                  <a:gd name="T57" fmla="*/ 3780 h 3924"/>
                  <a:gd name="T58" fmla="*/ 166 w 1330"/>
                  <a:gd name="T59" fmla="*/ 3780 h 3924"/>
                  <a:gd name="T60" fmla="*/ 166 w 1330"/>
                  <a:gd name="T61" fmla="*/ 2918 h 3924"/>
                  <a:gd name="T62" fmla="*/ 166 w 1330"/>
                  <a:gd name="T63" fmla="*/ 2011 h 3924"/>
                  <a:gd name="T64" fmla="*/ 120 w 1330"/>
                  <a:gd name="T65" fmla="*/ 1512 h 3924"/>
                  <a:gd name="T66" fmla="*/ 166 w 1330"/>
                  <a:gd name="T67" fmla="*/ 1104 h 3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0" h="3924">
                    <a:moveTo>
                      <a:pt x="166" y="1104"/>
                    </a:moveTo>
                    <a:cubicBezTo>
                      <a:pt x="174" y="1021"/>
                      <a:pt x="166" y="1164"/>
                      <a:pt x="166" y="1013"/>
                    </a:cubicBezTo>
                    <a:cubicBezTo>
                      <a:pt x="166" y="862"/>
                      <a:pt x="151" y="333"/>
                      <a:pt x="166" y="197"/>
                    </a:cubicBezTo>
                    <a:cubicBezTo>
                      <a:pt x="181" y="61"/>
                      <a:pt x="242" y="46"/>
                      <a:pt x="257" y="197"/>
                    </a:cubicBezTo>
                    <a:cubicBezTo>
                      <a:pt x="272" y="348"/>
                      <a:pt x="242" y="961"/>
                      <a:pt x="257" y="1104"/>
                    </a:cubicBezTo>
                    <a:cubicBezTo>
                      <a:pt x="272" y="1247"/>
                      <a:pt x="332" y="1209"/>
                      <a:pt x="347" y="1058"/>
                    </a:cubicBezTo>
                    <a:cubicBezTo>
                      <a:pt x="362" y="907"/>
                      <a:pt x="332" y="341"/>
                      <a:pt x="347" y="197"/>
                    </a:cubicBezTo>
                    <a:cubicBezTo>
                      <a:pt x="362" y="53"/>
                      <a:pt x="423" y="46"/>
                      <a:pt x="438" y="197"/>
                    </a:cubicBezTo>
                    <a:cubicBezTo>
                      <a:pt x="453" y="348"/>
                      <a:pt x="423" y="953"/>
                      <a:pt x="438" y="1104"/>
                    </a:cubicBezTo>
                    <a:cubicBezTo>
                      <a:pt x="453" y="1255"/>
                      <a:pt x="514" y="1255"/>
                      <a:pt x="529" y="1104"/>
                    </a:cubicBezTo>
                    <a:cubicBezTo>
                      <a:pt x="544" y="953"/>
                      <a:pt x="514" y="348"/>
                      <a:pt x="529" y="197"/>
                    </a:cubicBezTo>
                    <a:cubicBezTo>
                      <a:pt x="544" y="46"/>
                      <a:pt x="604" y="46"/>
                      <a:pt x="619" y="197"/>
                    </a:cubicBezTo>
                    <a:cubicBezTo>
                      <a:pt x="634" y="348"/>
                      <a:pt x="604" y="953"/>
                      <a:pt x="619" y="1104"/>
                    </a:cubicBezTo>
                    <a:cubicBezTo>
                      <a:pt x="634" y="1255"/>
                      <a:pt x="695" y="1263"/>
                      <a:pt x="710" y="1104"/>
                    </a:cubicBezTo>
                    <a:cubicBezTo>
                      <a:pt x="725" y="945"/>
                      <a:pt x="695" y="302"/>
                      <a:pt x="710" y="151"/>
                    </a:cubicBezTo>
                    <a:cubicBezTo>
                      <a:pt x="725" y="0"/>
                      <a:pt x="786" y="38"/>
                      <a:pt x="801" y="197"/>
                    </a:cubicBezTo>
                    <a:cubicBezTo>
                      <a:pt x="816" y="356"/>
                      <a:pt x="786" y="953"/>
                      <a:pt x="801" y="1104"/>
                    </a:cubicBezTo>
                    <a:cubicBezTo>
                      <a:pt x="816" y="1255"/>
                      <a:pt x="877" y="1255"/>
                      <a:pt x="892" y="1104"/>
                    </a:cubicBezTo>
                    <a:cubicBezTo>
                      <a:pt x="907" y="953"/>
                      <a:pt x="877" y="348"/>
                      <a:pt x="892" y="197"/>
                    </a:cubicBezTo>
                    <a:cubicBezTo>
                      <a:pt x="907" y="46"/>
                      <a:pt x="967" y="46"/>
                      <a:pt x="982" y="197"/>
                    </a:cubicBezTo>
                    <a:cubicBezTo>
                      <a:pt x="997" y="348"/>
                      <a:pt x="967" y="953"/>
                      <a:pt x="982" y="1104"/>
                    </a:cubicBezTo>
                    <a:cubicBezTo>
                      <a:pt x="997" y="1255"/>
                      <a:pt x="1058" y="1255"/>
                      <a:pt x="1073" y="1104"/>
                    </a:cubicBezTo>
                    <a:cubicBezTo>
                      <a:pt x="1088" y="953"/>
                      <a:pt x="1058" y="348"/>
                      <a:pt x="1073" y="197"/>
                    </a:cubicBezTo>
                    <a:cubicBezTo>
                      <a:pt x="1088" y="46"/>
                      <a:pt x="1149" y="46"/>
                      <a:pt x="1164" y="197"/>
                    </a:cubicBezTo>
                    <a:cubicBezTo>
                      <a:pt x="1179" y="348"/>
                      <a:pt x="1149" y="877"/>
                      <a:pt x="1164" y="1104"/>
                    </a:cubicBezTo>
                    <a:cubicBezTo>
                      <a:pt x="1179" y="1331"/>
                      <a:pt x="1254" y="1421"/>
                      <a:pt x="1254" y="1557"/>
                    </a:cubicBezTo>
                    <a:cubicBezTo>
                      <a:pt x="1254" y="1693"/>
                      <a:pt x="1179" y="1693"/>
                      <a:pt x="1164" y="1920"/>
                    </a:cubicBezTo>
                    <a:cubicBezTo>
                      <a:pt x="1149" y="2147"/>
                      <a:pt x="1164" y="2608"/>
                      <a:pt x="1164" y="2918"/>
                    </a:cubicBezTo>
                    <a:cubicBezTo>
                      <a:pt x="1164" y="3228"/>
                      <a:pt x="1330" y="3636"/>
                      <a:pt x="1164" y="3780"/>
                    </a:cubicBezTo>
                    <a:cubicBezTo>
                      <a:pt x="998" y="3924"/>
                      <a:pt x="332" y="3924"/>
                      <a:pt x="166" y="3780"/>
                    </a:cubicBezTo>
                    <a:cubicBezTo>
                      <a:pt x="0" y="3636"/>
                      <a:pt x="166" y="3213"/>
                      <a:pt x="166" y="2918"/>
                    </a:cubicBezTo>
                    <a:cubicBezTo>
                      <a:pt x="166" y="2623"/>
                      <a:pt x="174" y="2245"/>
                      <a:pt x="166" y="2011"/>
                    </a:cubicBezTo>
                    <a:cubicBezTo>
                      <a:pt x="158" y="1777"/>
                      <a:pt x="120" y="1663"/>
                      <a:pt x="120" y="1512"/>
                    </a:cubicBezTo>
                    <a:cubicBezTo>
                      <a:pt x="120" y="1361"/>
                      <a:pt x="158" y="1187"/>
                      <a:pt x="166" y="11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0C1">
                      <a:gamma/>
                      <a:tint val="0"/>
                      <a:invGamma/>
                    </a:srgbClr>
                  </a:gs>
                  <a:gs pos="100000">
                    <a:srgbClr val="FFE0C1"/>
                  </a:gs>
                </a:gsLst>
                <a:lin ang="5400000" scaled="1"/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0" name="Oval 480"/>
              <p:cNvSpPr>
                <a:spLocks noChangeAspect="1" noChangeArrowheads="1"/>
              </p:cNvSpPr>
              <p:nvPr/>
            </p:nvSpPr>
            <p:spPr bwMode="auto">
              <a:xfrm>
                <a:off x="4386" y="821"/>
                <a:ext cx="146" cy="29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401" name="Line 481"/>
              <p:cNvSpPr>
                <a:spLocks noChangeAspect="1" noChangeShapeType="1"/>
              </p:cNvSpPr>
              <p:nvPr/>
            </p:nvSpPr>
            <p:spPr bwMode="auto">
              <a:xfrm>
                <a:off x="4331" y="100"/>
                <a:ext cx="0" cy="335"/>
              </a:xfrm>
              <a:prstGeom prst="line">
                <a:avLst/>
              </a:pr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2" name="Freeform 482"/>
              <p:cNvSpPr>
                <a:spLocks noChangeAspect="1"/>
              </p:cNvSpPr>
              <p:nvPr/>
            </p:nvSpPr>
            <p:spPr bwMode="auto">
              <a:xfrm>
                <a:off x="4283" y="100"/>
                <a:ext cx="341" cy="1125"/>
              </a:xfrm>
              <a:custGeom>
                <a:avLst/>
                <a:gdLst>
                  <a:gd name="T0" fmla="*/ 159 w 1135"/>
                  <a:gd name="T1" fmla="*/ 0 h 3749"/>
                  <a:gd name="T2" fmla="*/ 114 w 1135"/>
                  <a:gd name="T3" fmla="*/ 1134 h 3749"/>
                  <a:gd name="T4" fmla="*/ 159 w 1135"/>
                  <a:gd name="T5" fmla="*/ 1769 h 3749"/>
                  <a:gd name="T6" fmla="*/ 159 w 1135"/>
                  <a:gd name="T7" fmla="*/ 2268 h 3749"/>
                  <a:gd name="T8" fmla="*/ 114 w 1135"/>
                  <a:gd name="T9" fmla="*/ 3084 h 3749"/>
                  <a:gd name="T10" fmla="*/ 68 w 1135"/>
                  <a:gd name="T11" fmla="*/ 3492 h 3749"/>
                  <a:gd name="T12" fmla="*/ 522 w 1135"/>
                  <a:gd name="T13" fmla="*/ 3719 h 3749"/>
                  <a:gd name="T14" fmla="*/ 976 w 1135"/>
                  <a:gd name="T15" fmla="*/ 3674 h 3749"/>
                  <a:gd name="T16" fmla="*/ 1112 w 1135"/>
                  <a:gd name="T17" fmla="*/ 3538 h 3749"/>
                  <a:gd name="T18" fmla="*/ 1112 w 1135"/>
                  <a:gd name="T19" fmla="*/ 3175 h 3749"/>
                  <a:gd name="T20" fmla="*/ 1021 w 1135"/>
                  <a:gd name="T21" fmla="*/ 2767 h 3749"/>
                  <a:gd name="T22" fmla="*/ 1021 w 1135"/>
                  <a:gd name="T23" fmla="*/ 2086 h 3749"/>
                  <a:gd name="T24" fmla="*/ 1066 w 1135"/>
                  <a:gd name="T25" fmla="*/ 1587 h 3749"/>
                  <a:gd name="T26" fmla="*/ 1112 w 1135"/>
                  <a:gd name="T27" fmla="*/ 1224 h 3749"/>
                  <a:gd name="T28" fmla="*/ 1021 w 1135"/>
                  <a:gd name="T29" fmla="*/ 907 h 3749"/>
                  <a:gd name="T30" fmla="*/ 1021 w 1135"/>
                  <a:gd name="T31" fmla="*/ 0 h 3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5" h="3749">
                    <a:moveTo>
                      <a:pt x="159" y="0"/>
                    </a:moveTo>
                    <a:cubicBezTo>
                      <a:pt x="136" y="419"/>
                      <a:pt x="114" y="839"/>
                      <a:pt x="114" y="1134"/>
                    </a:cubicBezTo>
                    <a:cubicBezTo>
                      <a:pt x="114" y="1429"/>
                      <a:pt x="152" y="1580"/>
                      <a:pt x="159" y="1769"/>
                    </a:cubicBezTo>
                    <a:cubicBezTo>
                      <a:pt x="166" y="1958"/>
                      <a:pt x="166" y="2049"/>
                      <a:pt x="159" y="2268"/>
                    </a:cubicBezTo>
                    <a:cubicBezTo>
                      <a:pt x="152" y="2487"/>
                      <a:pt x="129" y="2880"/>
                      <a:pt x="114" y="3084"/>
                    </a:cubicBezTo>
                    <a:cubicBezTo>
                      <a:pt x="99" y="3288"/>
                      <a:pt x="0" y="3386"/>
                      <a:pt x="68" y="3492"/>
                    </a:cubicBezTo>
                    <a:cubicBezTo>
                      <a:pt x="136" y="3598"/>
                      <a:pt x="371" y="3689"/>
                      <a:pt x="522" y="3719"/>
                    </a:cubicBezTo>
                    <a:cubicBezTo>
                      <a:pt x="673" y="3749"/>
                      <a:pt x="878" y="3704"/>
                      <a:pt x="976" y="3674"/>
                    </a:cubicBezTo>
                    <a:cubicBezTo>
                      <a:pt x="1074" y="3644"/>
                      <a:pt x="1089" y="3621"/>
                      <a:pt x="1112" y="3538"/>
                    </a:cubicBezTo>
                    <a:cubicBezTo>
                      <a:pt x="1135" y="3455"/>
                      <a:pt x="1127" y="3303"/>
                      <a:pt x="1112" y="3175"/>
                    </a:cubicBezTo>
                    <a:cubicBezTo>
                      <a:pt x="1097" y="3047"/>
                      <a:pt x="1036" y="2949"/>
                      <a:pt x="1021" y="2767"/>
                    </a:cubicBezTo>
                    <a:cubicBezTo>
                      <a:pt x="1006" y="2585"/>
                      <a:pt x="1014" y="2283"/>
                      <a:pt x="1021" y="2086"/>
                    </a:cubicBezTo>
                    <a:cubicBezTo>
                      <a:pt x="1028" y="1889"/>
                      <a:pt x="1051" y="1731"/>
                      <a:pt x="1066" y="1587"/>
                    </a:cubicBezTo>
                    <a:cubicBezTo>
                      <a:pt x="1081" y="1443"/>
                      <a:pt x="1119" y="1337"/>
                      <a:pt x="1112" y="1224"/>
                    </a:cubicBezTo>
                    <a:cubicBezTo>
                      <a:pt x="1105" y="1111"/>
                      <a:pt x="1036" y="1111"/>
                      <a:pt x="1021" y="907"/>
                    </a:cubicBezTo>
                    <a:cubicBezTo>
                      <a:pt x="1006" y="703"/>
                      <a:pt x="1013" y="351"/>
                      <a:pt x="1021" y="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3" name="Freeform 483"/>
              <p:cNvSpPr>
                <a:spLocks noChangeAspect="1"/>
              </p:cNvSpPr>
              <p:nvPr/>
            </p:nvSpPr>
            <p:spPr bwMode="auto">
              <a:xfrm>
                <a:off x="4277" y="98"/>
                <a:ext cx="367" cy="1122"/>
              </a:xfrm>
              <a:custGeom>
                <a:avLst/>
                <a:gdLst>
                  <a:gd name="T0" fmla="*/ 181 w 1224"/>
                  <a:gd name="T1" fmla="*/ 8 h 3742"/>
                  <a:gd name="T2" fmla="*/ 136 w 1224"/>
                  <a:gd name="T3" fmla="*/ 53 h 3742"/>
                  <a:gd name="T4" fmla="*/ 136 w 1224"/>
                  <a:gd name="T5" fmla="*/ 325 h 3742"/>
                  <a:gd name="T6" fmla="*/ 181 w 1224"/>
                  <a:gd name="T7" fmla="*/ 1232 h 3742"/>
                  <a:gd name="T8" fmla="*/ 226 w 1224"/>
                  <a:gd name="T9" fmla="*/ 1913 h 3742"/>
                  <a:gd name="T10" fmla="*/ 181 w 1224"/>
                  <a:gd name="T11" fmla="*/ 3228 h 3742"/>
                  <a:gd name="T12" fmla="*/ 136 w 1224"/>
                  <a:gd name="T13" fmla="*/ 3591 h 3742"/>
                  <a:gd name="T14" fmla="*/ 998 w 1224"/>
                  <a:gd name="T15" fmla="*/ 3727 h 3742"/>
                  <a:gd name="T16" fmla="*/ 272 w 1224"/>
                  <a:gd name="T17" fmla="*/ 3682 h 3742"/>
                  <a:gd name="T18" fmla="*/ 226 w 1224"/>
                  <a:gd name="T19" fmla="*/ 3591 h 3742"/>
                  <a:gd name="T20" fmla="*/ 1088 w 1224"/>
                  <a:gd name="T21" fmla="*/ 3637 h 3742"/>
                  <a:gd name="T22" fmla="*/ 1043 w 1224"/>
                  <a:gd name="T23" fmla="*/ 3138 h 3742"/>
                  <a:gd name="T24" fmla="*/ 1088 w 1224"/>
                  <a:gd name="T25" fmla="*/ 2457 h 3742"/>
                  <a:gd name="T26" fmla="*/ 998 w 1224"/>
                  <a:gd name="T27" fmla="*/ 1822 h 3742"/>
                  <a:gd name="T28" fmla="*/ 1088 w 1224"/>
                  <a:gd name="T29" fmla="*/ 1369 h 3742"/>
                  <a:gd name="T30" fmla="*/ 1043 w 1224"/>
                  <a:gd name="T31" fmla="*/ 507 h 3742"/>
                  <a:gd name="T32" fmla="*/ 1088 w 1224"/>
                  <a:gd name="T33" fmla="*/ 8 h 3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4" h="3742">
                    <a:moveTo>
                      <a:pt x="181" y="8"/>
                    </a:moveTo>
                    <a:cubicBezTo>
                      <a:pt x="162" y="4"/>
                      <a:pt x="143" y="0"/>
                      <a:pt x="136" y="53"/>
                    </a:cubicBezTo>
                    <a:cubicBezTo>
                      <a:pt x="129" y="106"/>
                      <a:pt x="128" y="129"/>
                      <a:pt x="136" y="325"/>
                    </a:cubicBezTo>
                    <a:cubicBezTo>
                      <a:pt x="144" y="521"/>
                      <a:pt x="166" y="967"/>
                      <a:pt x="181" y="1232"/>
                    </a:cubicBezTo>
                    <a:cubicBezTo>
                      <a:pt x="196" y="1497"/>
                      <a:pt x="226" y="1580"/>
                      <a:pt x="226" y="1913"/>
                    </a:cubicBezTo>
                    <a:cubicBezTo>
                      <a:pt x="226" y="2246"/>
                      <a:pt x="196" y="2948"/>
                      <a:pt x="181" y="3228"/>
                    </a:cubicBezTo>
                    <a:cubicBezTo>
                      <a:pt x="166" y="3508"/>
                      <a:pt x="0" y="3508"/>
                      <a:pt x="136" y="3591"/>
                    </a:cubicBezTo>
                    <a:cubicBezTo>
                      <a:pt x="272" y="3674"/>
                      <a:pt x="975" y="3712"/>
                      <a:pt x="998" y="3727"/>
                    </a:cubicBezTo>
                    <a:cubicBezTo>
                      <a:pt x="1021" y="3742"/>
                      <a:pt x="401" y="3705"/>
                      <a:pt x="272" y="3682"/>
                    </a:cubicBezTo>
                    <a:cubicBezTo>
                      <a:pt x="143" y="3659"/>
                      <a:pt x="90" y="3598"/>
                      <a:pt x="226" y="3591"/>
                    </a:cubicBezTo>
                    <a:cubicBezTo>
                      <a:pt x="362" y="3584"/>
                      <a:pt x="952" y="3712"/>
                      <a:pt x="1088" y="3637"/>
                    </a:cubicBezTo>
                    <a:cubicBezTo>
                      <a:pt x="1224" y="3562"/>
                      <a:pt x="1043" y="3335"/>
                      <a:pt x="1043" y="3138"/>
                    </a:cubicBezTo>
                    <a:cubicBezTo>
                      <a:pt x="1043" y="2941"/>
                      <a:pt x="1096" y="2676"/>
                      <a:pt x="1088" y="2457"/>
                    </a:cubicBezTo>
                    <a:cubicBezTo>
                      <a:pt x="1080" y="2238"/>
                      <a:pt x="998" y="2003"/>
                      <a:pt x="998" y="1822"/>
                    </a:cubicBezTo>
                    <a:cubicBezTo>
                      <a:pt x="998" y="1641"/>
                      <a:pt x="1080" y="1588"/>
                      <a:pt x="1088" y="1369"/>
                    </a:cubicBezTo>
                    <a:cubicBezTo>
                      <a:pt x="1096" y="1150"/>
                      <a:pt x="1043" y="734"/>
                      <a:pt x="1043" y="507"/>
                    </a:cubicBezTo>
                    <a:cubicBezTo>
                      <a:pt x="1043" y="280"/>
                      <a:pt x="1065" y="144"/>
                      <a:pt x="1088" y="8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4" name="Freeform 484"/>
              <p:cNvSpPr>
                <a:spLocks noChangeAspect="1"/>
              </p:cNvSpPr>
              <p:nvPr/>
            </p:nvSpPr>
            <p:spPr bwMode="auto">
              <a:xfrm>
                <a:off x="4372" y="100"/>
                <a:ext cx="14" cy="370"/>
              </a:xfrm>
              <a:custGeom>
                <a:avLst/>
                <a:gdLst>
                  <a:gd name="T0" fmla="*/ 46 w 46"/>
                  <a:gd name="T1" fmla="*/ 0 h 1231"/>
                  <a:gd name="T2" fmla="*/ 0 w 46"/>
                  <a:gd name="T3" fmla="*/ 1224 h 1231"/>
                  <a:gd name="T4" fmla="*/ 46 w 46"/>
                  <a:gd name="T5" fmla="*/ 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231">
                    <a:moveTo>
                      <a:pt x="46" y="0"/>
                    </a:moveTo>
                    <a:cubicBezTo>
                      <a:pt x="46" y="0"/>
                      <a:pt x="0" y="1217"/>
                      <a:pt x="0" y="1224"/>
                    </a:cubicBezTo>
                    <a:cubicBezTo>
                      <a:pt x="0" y="1231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5" name="Freeform 485"/>
              <p:cNvSpPr>
                <a:spLocks noChangeAspect="1"/>
              </p:cNvSpPr>
              <p:nvPr/>
            </p:nvSpPr>
            <p:spPr bwMode="auto">
              <a:xfrm>
                <a:off x="4440" y="100"/>
                <a:ext cx="0" cy="381"/>
              </a:xfrm>
              <a:custGeom>
                <a:avLst/>
                <a:gdLst>
                  <a:gd name="T0" fmla="*/ 0 w 1"/>
                  <a:gd name="T1" fmla="*/ 0 h 1270"/>
                  <a:gd name="T2" fmla="*/ 0 w 1"/>
                  <a:gd name="T3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70">
                    <a:moveTo>
                      <a:pt x="0" y="0"/>
                    </a:moveTo>
                    <a:cubicBezTo>
                      <a:pt x="0" y="529"/>
                      <a:pt x="0" y="1058"/>
                      <a:pt x="0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6" name="Freeform 486"/>
              <p:cNvSpPr>
                <a:spLocks noChangeAspect="1"/>
              </p:cNvSpPr>
              <p:nvPr/>
            </p:nvSpPr>
            <p:spPr bwMode="auto">
              <a:xfrm>
                <a:off x="4427" y="100"/>
                <a:ext cx="13" cy="409"/>
              </a:xfrm>
              <a:custGeom>
                <a:avLst/>
                <a:gdLst>
                  <a:gd name="T0" fmla="*/ 52 w 52"/>
                  <a:gd name="T1" fmla="*/ 0 h 1134"/>
                  <a:gd name="T2" fmla="*/ 7 w 52"/>
                  <a:gd name="T3" fmla="*/ 363 h 1134"/>
                  <a:gd name="T4" fmla="*/ 7 w 52"/>
                  <a:gd name="T5" fmla="*/ 1134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134">
                    <a:moveTo>
                      <a:pt x="52" y="0"/>
                    </a:moveTo>
                    <a:cubicBezTo>
                      <a:pt x="33" y="87"/>
                      <a:pt x="14" y="174"/>
                      <a:pt x="7" y="363"/>
                    </a:cubicBezTo>
                    <a:cubicBezTo>
                      <a:pt x="0" y="552"/>
                      <a:pt x="7" y="998"/>
                      <a:pt x="7" y="113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7" name="Freeform 487"/>
              <p:cNvSpPr>
                <a:spLocks noChangeAspect="1"/>
              </p:cNvSpPr>
              <p:nvPr/>
            </p:nvSpPr>
            <p:spPr bwMode="auto">
              <a:xfrm>
                <a:off x="4481" y="100"/>
                <a:ext cx="27" cy="381"/>
              </a:xfrm>
              <a:custGeom>
                <a:avLst/>
                <a:gdLst>
                  <a:gd name="T0" fmla="*/ 0 w 91"/>
                  <a:gd name="T1" fmla="*/ 0 h 1270"/>
                  <a:gd name="T2" fmla="*/ 45 w 91"/>
                  <a:gd name="T3" fmla="*/ 816 h 1270"/>
                  <a:gd name="T4" fmla="*/ 91 w 91"/>
                  <a:gd name="T5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270">
                    <a:moveTo>
                      <a:pt x="0" y="0"/>
                    </a:moveTo>
                    <a:cubicBezTo>
                      <a:pt x="15" y="302"/>
                      <a:pt x="30" y="604"/>
                      <a:pt x="45" y="816"/>
                    </a:cubicBezTo>
                    <a:cubicBezTo>
                      <a:pt x="60" y="1028"/>
                      <a:pt x="75" y="1149"/>
                      <a:pt x="91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8" name="Freeform 488"/>
              <p:cNvSpPr>
                <a:spLocks noChangeAspect="1"/>
              </p:cNvSpPr>
              <p:nvPr/>
            </p:nvSpPr>
            <p:spPr bwMode="auto">
              <a:xfrm>
                <a:off x="4481" y="100"/>
                <a:ext cx="13" cy="367"/>
              </a:xfrm>
              <a:custGeom>
                <a:avLst/>
                <a:gdLst>
                  <a:gd name="T0" fmla="*/ 0 w 45"/>
                  <a:gd name="T1" fmla="*/ 0 h 1224"/>
                  <a:gd name="T2" fmla="*/ 45 w 45"/>
                  <a:gd name="T3" fmla="*/ 272 h 1224"/>
                  <a:gd name="T4" fmla="*/ 0 w 45"/>
                  <a:gd name="T5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1224">
                    <a:moveTo>
                      <a:pt x="0" y="0"/>
                    </a:moveTo>
                    <a:cubicBezTo>
                      <a:pt x="22" y="34"/>
                      <a:pt x="45" y="68"/>
                      <a:pt x="45" y="272"/>
                    </a:cubicBezTo>
                    <a:cubicBezTo>
                      <a:pt x="45" y="476"/>
                      <a:pt x="22" y="850"/>
                      <a:pt x="0" y="122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09" name="Freeform 489"/>
              <p:cNvSpPr>
                <a:spLocks noChangeAspect="1"/>
              </p:cNvSpPr>
              <p:nvPr/>
            </p:nvSpPr>
            <p:spPr bwMode="auto">
              <a:xfrm>
                <a:off x="4535" y="100"/>
                <a:ext cx="14" cy="367"/>
              </a:xfrm>
              <a:custGeom>
                <a:avLst/>
                <a:gdLst>
                  <a:gd name="T0" fmla="*/ 0 w 1"/>
                  <a:gd name="T1" fmla="*/ 0 h 1224"/>
                  <a:gd name="T2" fmla="*/ 0 w 1"/>
                  <a:gd name="T3" fmla="*/ 544 h 1224"/>
                  <a:gd name="T4" fmla="*/ 0 w 1"/>
                  <a:gd name="T5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24">
                    <a:moveTo>
                      <a:pt x="0" y="0"/>
                    </a:moveTo>
                    <a:cubicBezTo>
                      <a:pt x="0" y="170"/>
                      <a:pt x="0" y="340"/>
                      <a:pt x="0" y="544"/>
                    </a:cubicBezTo>
                    <a:cubicBezTo>
                      <a:pt x="0" y="748"/>
                      <a:pt x="0" y="986"/>
                      <a:pt x="0" y="122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0" name="Freeform 490"/>
              <p:cNvSpPr>
                <a:spLocks noChangeAspect="1"/>
              </p:cNvSpPr>
              <p:nvPr/>
            </p:nvSpPr>
            <p:spPr bwMode="auto">
              <a:xfrm flipH="1">
                <a:off x="4536" y="100"/>
                <a:ext cx="13" cy="409"/>
              </a:xfrm>
              <a:custGeom>
                <a:avLst/>
                <a:gdLst>
                  <a:gd name="T0" fmla="*/ 0 w 1"/>
                  <a:gd name="T1" fmla="*/ 0 h 1179"/>
                  <a:gd name="T2" fmla="*/ 0 w 1"/>
                  <a:gd name="T3" fmla="*/ 272 h 1179"/>
                  <a:gd name="T4" fmla="*/ 0 w 1"/>
                  <a:gd name="T5" fmla="*/ 907 h 1179"/>
                  <a:gd name="T6" fmla="*/ 0 w 1"/>
                  <a:gd name="T7" fmla="*/ 117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179">
                    <a:moveTo>
                      <a:pt x="0" y="0"/>
                    </a:moveTo>
                    <a:cubicBezTo>
                      <a:pt x="0" y="60"/>
                      <a:pt x="0" y="121"/>
                      <a:pt x="0" y="272"/>
                    </a:cubicBezTo>
                    <a:cubicBezTo>
                      <a:pt x="0" y="423"/>
                      <a:pt x="0" y="756"/>
                      <a:pt x="0" y="907"/>
                    </a:cubicBezTo>
                    <a:cubicBezTo>
                      <a:pt x="0" y="1058"/>
                      <a:pt x="0" y="1118"/>
                      <a:pt x="0" y="1179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1" name="Freeform 491"/>
              <p:cNvSpPr>
                <a:spLocks noChangeAspect="1"/>
              </p:cNvSpPr>
              <p:nvPr/>
            </p:nvSpPr>
            <p:spPr bwMode="auto">
              <a:xfrm>
                <a:off x="4533" y="100"/>
                <a:ext cx="30" cy="381"/>
              </a:xfrm>
              <a:custGeom>
                <a:avLst/>
                <a:gdLst>
                  <a:gd name="T0" fmla="*/ 53 w 98"/>
                  <a:gd name="T1" fmla="*/ 0 h 1270"/>
                  <a:gd name="T2" fmla="*/ 7 w 98"/>
                  <a:gd name="T3" fmla="*/ 499 h 1270"/>
                  <a:gd name="T4" fmla="*/ 98 w 98"/>
                  <a:gd name="T5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1270">
                    <a:moveTo>
                      <a:pt x="53" y="0"/>
                    </a:moveTo>
                    <a:cubicBezTo>
                      <a:pt x="26" y="143"/>
                      <a:pt x="0" y="287"/>
                      <a:pt x="7" y="499"/>
                    </a:cubicBezTo>
                    <a:cubicBezTo>
                      <a:pt x="14" y="711"/>
                      <a:pt x="56" y="990"/>
                      <a:pt x="98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2" name="Freeform 492"/>
              <p:cNvSpPr>
                <a:spLocks noChangeAspect="1"/>
              </p:cNvSpPr>
              <p:nvPr/>
            </p:nvSpPr>
            <p:spPr bwMode="auto">
              <a:xfrm>
                <a:off x="4304" y="463"/>
                <a:ext cx="363" cy="109"/>
              </a:xfrm>
              <a:custGeom>
                <a:avLst/>
                <a:gdLst>
                  <a:gd name="T0" fmla="*/ 998 w 1210"/>
                  <a:gd name="T1" fmla="*/ 152 h 363"/>
                  <a:gd name="T2" fmla="*/ 46 w 1210"/>
                  <a:gd name="T3" fmla="*/ 15 h 363"/>
                  <a:gd name="T4" fmla="*/ 998 w 1210"/>
                  <a:gd name="T5" fmla="*/ 61 h 363"/>
                  <a:gd name="T6" fmla="*/ 136 w 1210"/>
                  <a:gd name="T7" fmla="*/ 197 h 363"/>
                  <a:gd name="T8" fmla="*/ 1044 w 1210"/>
                  <a:gd name="T9" fmla="*/ 197 h 363"/>
                  <a:gd name="T10" fmla="*/ 46 w 1210"/>
                  <a:gd name="T11" fmla="*/ 106 h 363"/>
                  <a:gd name="T12" fmla="*/ 1044 w 1210"/>
                  <a:gd name="T13" fmla="*/ 106 h 363"/>
                  <a:gd name="T14" fmla="*/ 908 w 1210"/>
                  <a:gd name="T15" fmla="*/ 333 h 363"/>
                  <a:gd name="T16" fmla="*/ 46 w 1210"/>
                  <a:gd name="T17" fmla="*/ 288 h 363"/>
                  <a:gd name="T18" fmla="*/ 1089 w 1210"/>
                  <a:gd name="T19" fmla="*/ 288 h 363"/>
                  <a:gd name="T20" fmla="*/ 771 w 1210"/>
                  <a:gd name="T21" fmla="*/ 242 h 363"/>
                  <a:gd name="T22" fmla="*/ 0 w 1210"/>
                  <a:gd name="T23" fmla="*/ 19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0" h="363">
                    <a:moveTo>
                      <a:pt x="998" y="152"/>
                    </a:moveTo>
                    <a:cubicBezTo>
                      <a:pt x="522" y="91"/>
                      <a:pt x="46" y="30"/>
                      <a:pt x="46" y="15"/>
                    </a:cubicBezTo>
                    <a:cubicBezTo>
                      <a:pt x="46" y="0"/>
                      <a:pt x="983" y="31"/>
                      <a:pt x="998" y="61"/>
                    </a:cubicBezTo>
                    <a:cubicBezTo>
                      <a:pt x="1013" y="91"/>
                      <a:pt x="128" y="174"/>
                      <a:pt x="136" y="197"/>
                    </a:cubicBezTo>
                    <a:cubicBezTo>
                      <a:pt x="144" y="220"/>
                      <a:pt x="1059" y="212"/>
                      <a:pt x="1044" y="197"/>
                    </a:cubicBezTo>
                    <a:cubicBezTo>
                      <a:pt x="1029" y="182"/>
                      <a:pt x="46" y="121"/>
                      <a:pt x="46" y="106"/>
                    </a:cubicBezTo>
                    <a:cubicBezTo>
                      <a:pt x="46" y="91"/>
                      <a:pt x="900" y="68"/>
                      <a:pt x="1044" y="106"/>
                    </a:cubicBezTo>
                    <a:cubicBezTo>
                      <a:pt x="1188" y="144"/>
                      <a:pt x="1074" y="303"/>
                      <a:pt x="908" y="333"/>
                    </a:cubicBezTo>
                    <a:cubicBezTo>
                      <a:pt x="742" y="363"/>
                      <a:pt x="16" y="295"/>
                      <a:pt x="46" y="288"/>
                    </a:cubicBezTo>
                    <a:cubicBezTo>
                      <a:pt x="76" y="281"/>
                      <a:pt x="968" y="296"/>
                      <a:pt x="1089" y="288"/>
                    </a:cubicBezTo>
                    <a:cubicBezTo>
                      <a:pt x="1210" y="280"/>
                      <a:pt x="952" y="257"/>
                      <a:pt x="771" y="242"/>
                    </a:cubicBezTo>
                    <a:cubicBezTo>
                      <a:pt x="590" y="227"/>
                      <a:pt x="295" y="212"/>
                      <a:pt x="0" y="197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3" name="Freeform 493"/>
              <p:cNvSpPr>
                <a:spLocks noChangeAspect="1"/>
              </p:cNvSpPr>
              <p:nvPr/>
            </p:nvSpPr>
            <p:spPr bwMode="auto">
              <a:xfrm>
                <a:off x="4372" y="100"/>
                <a:ext cx="27" cy="409"/>
              </a:xfrm>
              <a:custGeom>
                <a:avLst/>
                <a:gdLst>
                  <a:gd name="T0" fmla="*/ 0 w 91"/>
                  <a:gd name="T1" fmla="*/ 0 h 1361"/>
                  <a:gd name="T2" fmla="*/ 46 w 91"/>
                  <a:gd name="T3" fmla="*/ 680 h 1361"/>
                  <a:gd name="T4" fmla="*/ 91 w 91"/>
                  <a:gd name="T5" fmla="*/ 1361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361">
                    <a:moveTo>
                      <a:pt x="0" y="0"/>
                    </a:moveTo>
                    <a:cubicBezTo>
                      <a:pt x="15" y="226"/>
                      <a:pt x="31" y="453"/>
                      <a:pt x="46" y="680"/>
                    </a:cubicBezTo>
                    <a:cubicBezTo>
                      <a:pt x="61" y="907"/>
                      <a:pt x="76" y="1134"/>
                      <a:pt x="91" y="1361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4" name="Freeform 494"/>
              <p:cNvSpPr>
                <a:spLocks noChangeAspect="1"/>
              </p:cNvSpPr>
              <p:nvPr/>
            </p:nvSpPr>
            <p:spPr bwMode="auto">
              <a:xfrm>
                <a:off x="4372" y="100"/>
                <a:ext cx="14" cy="411"/>
              </a:xfrm>
              <a:custGeom>
                <a:avLst/>
                <a:gdLst>
                  <a:gd name="T0" fmla="*/ 46 w 46"/>
                  <a:gd name="T1" fmla="*/ 0 h 1368"/>
                  <a:gd name="T2" fmla="*/ 0 w 46"/>
                  <a:gd name="T3" fmla="*/ 1361 h 1368"/>
                  <a:gd name="T4" fmla="*/ 46 w 46"/>
                  <a:gd name="T5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368">
                    <a:moveTo>
                      <a:pt x="46" y="0"/>
                    </a:moveTo>
                    <a:cubicBezTo>
                      <a:pt x="46" y="0"/>
                      <a:pt x="0" y="1354"/>
                      <a:pt x="0" y="1361"/>
                    </a:cubicBezTo>
                    <a:cubicBezTo>
                      <a:pt x="0" y="1368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5" name="Freeform 495"/>
              <p:cNvSpPr>
                <a:spLocks noChangeAspect="1"/>
              </p:cNvSpPr>
              <p:nvPr/>
            </p:nvSpPr>
            <p:spPr bwMode="auto">
              <a:xfrm>
                <a:off x="4277" y="100"/>
                <a:ext cx="358" cy="1132"/>
              </a:xfrm>
              <a:custGeom>
                <a:avLst/>
                <a:gdLst>
                  <a:gd name="T0" fmla="*/ 137 w 1195"/>
                  <a:gd name="T1" fmla="*/ 0 h 3772"/>
                  <a:gd name="T2" fmla="*/ 227 w 1195"/>
                  <a:gd name="T3" fmla="*/ 1361 h 3772"/>
                  <a:gd name="T4" fmla="*/ 227 w 1195"/>
                  <a:gd name="T5" fmla="*/ 2222 h 3772"/>
                  <a:gd name="T6" fmla="*/ 137 w 1195"/>
                  <a:gd name="T7" fmla="*/ 3130 h 3772"/>
                  <a:gd name="T8" fmla="*/ 91 w 1195"/>
                  <a:gd name="T9" fmla="*/ 3538 h 3772"/>
                  <a:gd name="T10" fmla="*/ 681 w 1195"/>
                  <a:gd name="T11" fmla="*/ 3765 h 3772"/>
                  <a:gd name="T12" fmla="*/ 1135 w 1195"/>
                  <a:gd name="T13" fmla="*/ 3583 h 3772"/>
                  <a:gd name="T14" fmla="*/ 1044 w 1195"/>
                  <a:gd name="T15" fmla="*/ 3130 h 3772"/>
                  <a:gd name="T16" fmla="*/ 1044 w 1195"/>
                  <a:gd name="T17" fmla="*/ 2495 h 3772"/>
                  <a:gd name="T18" fmla="*/ 1135 w 1195"/>
                  <a:gd name="T19" fmla="*/ 1587 h 3772"/>
                  <a:gd name="T20" fmla="*/ 1089 w 1195"/>
                  <a:gd name="T21" fmla="*/ 1270 h 3772"/>
                  <a:gd name="T22" fmla="*/ 1044 w 1195"/>
                  <a:gd name="T23" fmla="*/ 771 h 3772"/>
                  <a:gd name="T24" fmla="*/ 1089 w 1195"/>
                  <a:gd name="T25" fmla="*/ 453 h 3772"/>
                  <a:gd name="T26" fmla="*/ 1089 w 1195"/>
                  <a:gd name="T27" fmla="*/ 0 h 3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5" h="3772">
                    <a:moveTo>
                      <a:pt x="137" y="0"/>
                    </a:moveTo>
                    <a:cubicBezTo>
                      <a:pt x="174" y="495"/>
                      <a:pt x="212" y="991"/>
                      <a:pt x="227" y="1361"/>
                    </a:cubicBezTo>
                    <a:cubicBezTo>
                      <a:pt x="242" y="1731"/>
                      <a:pt x="242" y="1927"/>
                      <a:pt x="227" y="2222"/>
                    </a:cubicBezTo>
                    <a:cubicBezTo>
                      <a:pt x="212" y="2517"/>
                      <a:pt x="160" y="2911"/>
                      <a:pt x="137" y="3130"/>
                    </a:cubicBezTo>
                    <a:cubicBezTo>
                      <a:pt x="114" y="3349"/>
                      <a:pt x="0" y="3432"/>
                      <a:pt x="91" y="3538"/>
                    </a:cubicBezTo>
                    <a:cubicBezTo>
                      <a:pt x="182" y="3644"/>
                      <a:pt x="507" y="3758"/>
                      <a:pt x="681" y="3765"/>
                    </a:cubicBezTo>
                    <a:cubicBezTo>
                      <a:pt x="855" y="3772"/>
                      <a:pt x="1075" y="3689"/>
                      <a:pt x="1135" y="3583"/>
                    </a:cubicBezTo>
                    <a:cubicBezTo>
                      <a:pt x="1195" y="3477"/>
                      <a:pt x="1059" y="3311"/>
                      <a:pt x="1044" y="3130"/>
                    </a:cubicBezTo>
                    <a:cubicBezTo>
                      <a:pt x="1029" y="2949"/>
                      <a:pt x="1029" y="2752"/>
                      <a:pt x="1044" y="2495"/>
                    </a:cubicBezTo>
                    <a:cubicBezTo>
                      <a:pt x="1059" y="2238"/>
                      <a:pt x="1127" y="1791"/>
                      <a:pt x="1135" y="1587"/>
                    </a:cubicBezTo>
                    <a:cubicBezTo>
                      <a:pt x="1143" y="1383"/>
                      <a:pt x="1104" y="1406"/>
                      <a:pt x="1089" y="1270"/>
                    </a:cubicBezTo>
                    <a:cubicBezTo>
                      <a:pt x="1074" y="1134"/>
                      <a:pt x="1044" y="907"/>
                      <a:pt x="1044" y="771"/>
                    </a:cubicBezTo>
                    <a:cubicBezTo>
                      <a:pt x="1044" y="635"/>
                      <a:pt x="1082" y="581"/>
                      <a:pt x="1089" y="453"/>
                    </a:cubicBezTo>
                    <a:cubicBezTo>
                      <a:pt x="1096" y="325"/>
                      <a:pt x="1092" y="162"/>
                      <a:pt x="1089" y="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6" name="Freeform 496"/>
              <p:cNvSpPr>
                <a:spLocks noChangeAspect="1"/>
              </p:cNvSpPr>
              <p:nvPr/>
            </p:nvSpPr>
            <p:spPr bwMode="auto">
              <a:xfrm>
                <a:off x="4290" y="100"/>
                <a:ext cx="327" cy="1125"/>
              </a:xfrm>
              <a:custGeom>
                <a:avLst/>
                <a:gdLst>
                  <a:gd name="T0" fmla="*/ 1043 w 1089"/>
                  <a:gd name="T1" fmla="*/ 0 h 3749"/>
                  <a:gd name="T2" fmla="*/ 998 w 1089"/>
                  <a:gd name="T3" fmla="*/ 726 h 3749"/>
                  <a:gd name="T4" fmla="*/ 953 w 1089"/>
                  <a:gd name="T5" fmla="*/ 1361 h 3749"/>
                  <a:gd name="T6" fmla="*/ 998 w 1089"/>
                  <a:gd name="T7" fmla="*/ 1950 h 3749"/>
                  <a:gd name="T8" fmla="*/ 953 w 1089"/>
                  <a:gd name="T9" fmla="*/ 2721 h 3749"/>
                  <a:gd name="T10" fmla="*/ 998 w 1089"/>
                  <a:gd name="T11" fmla="*/ 3583 h 3749"/>
                  <a:gd name="T12" fmla="*/ 408 w 1089"/>
                  <a:gd name="T13" fmla="*/ 3719 h 3749"/>
                  <a:gd name="T14" fmla="*/ 45 w 1089"/>
                  <a:gd name="T15" fmla="*/ 3402 h 3749"/>
                  <a:gd name="T16" fmla="*/ 136 w 1089"/>
                  <a:gd name="T17" fmla="*/ 2857 h 3749"/>
                  <a:gd name="T18" fmla="*/ 181 w 1089"/>
                  <a:gd name="T19" fmla="*/ 2086 h 3749"/>
                  <a:gd name="T20" fmla="*/ 91 w 1089"/>
                  <a:gd name="T21" fmla="*/ 1497 h 3749"/>
                  <a:gd name="T22" fmla="*/ 91 w 1089"/>
                  <a:gd name="T23" fmla="*/ 1134 h 3749"/>
                  <a:gd name="T24" fmla="*/ 91 w 1089"/>
                  <a:gd name="T25" fmla="*/ 363 h 3749"/>
                  <a:gd name="T26" fmla="*/ 91 w 1089"/>
                  <a:gd name="T27" fmla="*/ 45 h 3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9" h="3749">
                    <a:moveTo>
                      <a:pt x="1043" y="0"/>
                    </a:moveTo>
                    <a:cubicBezTo>
                      <a:pt x="1028" y="249"/>
                      <a:pt x="1013" y="499"/>
                      <a:pt x="998" y="726"/>
                    </a:cubicBezTo>
                    <a:cubicBezTo>
                      <a:pt x="983" y="953"/>
                      <a:pt x="953" y="1157"/>
                      <a:pt x="953" y="1361"/>
                    </a:cubicBezTo>
                    <a:cubicBezTo>
                      <a:pt x="953" y="1565"/>
                      <a:pt x="998" y="1723"/>
                      <a:pt x="998" y="1950"/>
                    </a:cubicBezTo>
                    <a:cubicBezTo>
                      <a:pt x="998" y="2177"/>
                      <a:pt x="953" y="2449"/>
                      <a:pt x="953" y="2721"/>
                    </a:cubicBezTo>
                    <a:cubicBezTo>
                      <a:pt x="953" y="2993"/>
                      <a:pt x="1089" y="3417"/>
                      <a:pt x="998" y="3583"/>
                    </a:cubicBezTo>
                    <a:cubicBezTo>
                      <a:pt x="907" y="3749"/>
                      <a:pt x="567" y="3749"/>
                      <a:pt x="408" y="3719"/>
                    </a:cubicBezTo>
                    <a:cubicBezTo>
                      <a:pt x="249" y="3689"/>
                      <a:pt x="90" y="3546"/>
                      <a:pt x="45" y="3402"/>
                    </a:cubicBezTo>
                    <a:cubicBezTo>
                      <a:pt x="0" y="3258"/>
                      <a:pt x="113" y="3076"/>
                      <a:pt x="136" y="2857"/>
                    </a:cubicBezTo>
                    <a:cubicBezTo>
                      <a:pt x="159" y="2638"/>
                      <a:pt x="189" y="2313"/>
                      <a:pt x="181" y="2086"/>
                    </a:cubicBezTo>
                    <a:cubicBezTo>
                      <a:pt x="173" y="1859"/>
                      <a:pt x="106" y="1656"/>
                      <a:pt x="91" y="1497"/>
                    </a:cubicBezTo>
                    <a:cubicBezTo>
                      <a:pt x="76" y="1338"/>
                      <a:pt x="91" y="1323"/>
                      <a:pt x="91" y="1134"/>
                    </a:cubicBezTo>
                    <a:cubicBezTo>
                      <a:pt x="91" y="945"/>
                      <a:pt x="91" y="544"/>
                      <a:pt x="91" y="363"/>
                    </a:cubicBezTo>
                    <a:cubicBezTo>
                      <a:pt x="91" y="182"/>
                      <a:pt x="91" y="113"/>
                      <a:pt x="91" y="45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7" name="Freeform 497"/>
              <p:cNvSpPr>
                <a:spLocks noChangeAspect="1"/>
              </p:cNvSpPr>
              <p:nvPr/>
            </p:nvSpPr>
            <p:spPr bwMode="auto">
              <a:xfrm>
                <a:off x="4603" y="80"/>
                <a:ext cx="399" cy="1177"/>
              </a:xfrm>
              <a:custGeom>
                <a:avLst/>
                <a:gdLst>
                  <a:gd name="T0" fmla="*/ 166 w 1330"/>
                  <a:gd name="T1" fmla="*/ 1104 h 3924"/>
                  <a:gd name="T2" fmla="*/ 166 w 1330"/>
                  <a:gd name="T3" fmla="*/ 1013 h 3924"/>
                  <a:gd name="T4" fmla="*/ 166 w 1330"/>
                  <a:gd name="T5" fmla="*/ 197 h 3924"/>
                  <a:gd name="T6" fmla="*/ 257 w 1330"/>
                  <a:gd name="T7" fmla="*/ 197 h 3924"/>
                  <a:gd name="T8" fmla="*/ 257 w 1330"/>
                  <a:gd name="T9" fmla="*/ 1104 h 3924"/>
                  <a:gd name="T10" fmla="*/ 347 w 1330"/>
                  <a:gd name="T11" fmla="*/ 1058 h 3924"/>
                  <a:gd name="T12" fmla="*/ 347 w 1330"/>
                  <a:gd name="T13" fmla="*/ 197 h 3924"/>
                  <a:gd name="T14" fmla="*/ 438 w 1330"/>
                  <a:gd name="T15" fmla="*/ 197 h 3924"/>
                  <a:gd name="T16" fmla="*/ 438 w 1330"/>
                  <a:gd name="T17" fmla="*/ 1104 h 3924"/>
                  <a:gd name="T18" fmla="*/ 529 w 1330"/>
                  <a:gd name="T19" fmla="*/ 1104 h 3924"/>
                  <a:gd name="T20" fmla="*/ 529 w 1330"/>
                  <a:gd name="T21" fmla="*/ 197 h 3924"/>
                  <a:gd name="T22" fmla="*/ 619 w 1330"/>
                  <a:gd name="T23" fmla="*/ 197 h 3924"/>
                  <a:gd name="T24" fmla="*/ 619 w 1330"/>
                  <a:gd name="T25" fmla="*/ 1104 h 3924"/>
                  <a:gd name="T26" fmla="*/ 710 w 1330"/>
                  <a:gd name="T27" fmla="*/ 1104 h 3924"/>
                  <a:gd name="T28" fmla="*/ 710 w 1330"/>
                  <a:gd name="T29" fmla="*/ 151 h 3924"/>
                  <a:gd name="T30" fmla="*/ 801 w 1330"/>
                  <a:gd name="T31" fmla="*/ 197 h 3924"/>
                  <a:gd name="T32" fmla="*/ 801 w 1330"/>
                  <a:gd name="T33" fmla="*/ 1104 h 3924"/>
                  <a:gd name="T34" fmla="*/ 892 w 1330"/>
                  <a:gd name="T35" fmla="*/ 1104 h 3924"/>
                  <a:gd name="T36" fmla="*/ 892 w 1330"/>
                  <a:gd name="T37" fmla="*/ 197 h 3924"/>
                  <a:gd name="T38" fmla="*/ 982 w 1330"/>
                  <a:gd name="T39" fmla="*/ 197 h 3924"/>
                  <a:gd name="T40" fmla="*/ 982 w 1330"/>
                  <a:gd name="T41" fmla="*/ 1104 h 3924"/>
                  <a:gd name="T42" fmla="*/ 1073 w 1330"/>
                  <a:gd name="T43" fmla="*/ 1104 h 3924"/>
                  <a:gd name="T44" fmla="*/ 1073 w 1330"/>
                  <a:gd name="T45" fmla="*/ 197 h 3924"/>
                  <a:gd name="T46" fmla="*/ 1164 w 1330"/>
                  <a:gd name="T47" fmla="*/ 197 h 3924"/>
                  <a:gd name="T48" fmla="*/ 1164 w 1330"/>
                  <a:gd name="T49" fmla="*/ 1104 h 3924"/>
                  <a:gd name="T50" fmla="*/ 1254 w 1330"/>
                  <a:gd name="T51" fmla="*/ 1557 h 3924"/>
                  <a:gd name="T52" fmla="*/ 1164 w 1330"/>
                  <a:gd name="T53" fmla="*/ 1920 h 3924"/>
                  <a:gd name="T54" fmla="*/ 1164 w 1330"/>
                  <a:gd name="T55" fmla="*/ 2918 h 3924"/>
                  <a:gd name="T56" fmla="*/ 1164 w 1330"/>
                  <a:gd name="T57" fmla="*/ 3780 h 3924"/>
                  <a:gd name="T58" fmla="*/ 166 w 1330"/>
                  <a:gd name="T59" fmla="*/ 3780 h 3924"/>
                  <a:gd name="T60" fmla="*/ 166 w 1330"/>
                  <a:gd name="T61" fmla="*/ 2918 h 3924"/>
                  <a:gd name="T62" fmla="*/ 166 w 1330"/>
                  <a:gd name="T63" fmla="*/ 2011 h 3924"/>
                  <a:gd name="T64" fmla="*/ 120 w 1330"/>
                  <a:gd name="T65" fmla="*/ 1512 h 3924"/>
                  <a:gd name="T66" fmla="*/ 166 w 1330"/>
                  <a:gd name="T67" fmla="*/ 1104 h 3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0" h="3924">
                    <a:moveTo>
                      <a:pt x="166" y="1104"/>
                    </a:moveTo>
                    <a:cubicBezTo>
                      <a:pt x="174" y="1021"/>
                      <a:pt x="166" y="1164"/>
                      <a:pt x="166" y="1013"/>
                    </a:cubicBezTo>
                    <a:cubicBezTo>
                      <a:pt x="166" y="862"/>
                      <a:pt x="151" y="333"/>
                      <a:pt x="166" y="197"/>
                    </a:cubicBezTo>
                    <a:cubicBezTo>
                      <a:pt x="181" y="61"/>
                      <a:pt x="242" y="46"/>
                      <a:pt x="257" y="197"/>
                    </a:cubicBezTo>
                    <a:cubicBezTo>
                      <a:pt x="272" y="348"/>
                      <a:pt x="242" y="961"/>
                      <a:pt x="257" y="1104"/>
                    </a:cubicBezTo>
                    <a:cubicBezTo>
                      <a:pt x="272" y="1247"/>
                      <a:pt x="332" y="1209"/>
                      <a:pt x="347" y="1058"/>
                    </a:cubicBezTo>
                    <a:cubicBezTo>
                      <a:pt x="362" y="907"/>
                      <a:pt x="332" y="341"/>
                      <a:pt x="347" y="197"/>
                    </a:cubicBezTo>
                    <a:cubicBezTo>
                      <a:pt x="362" y="53"/>
                      <a:pt x="423" y="46"/>
                      <a:pt x="438" y="197"/>
                    </a:cubicBezTo>
                    <a:cubicBezTo>
                      <a:pt x="453" y="348"/>
                      <a:pt x="423" y="953"/>
                      <a:pt x="438" y="1104"/>
                    </a:cubicBezTo>
                    <a:cubicBezTo>
                      <a:pt x="453" y="1255"/>
                      <a:pt x="514" y="1255"/>
                      <a:pt x="529" y="1104"/>
                    </a:cubicBezTo>
                    <a:cubicBezTo>
                      <a:pt x="544" y="953"/>
                      <a:pt x="514" y="348"/>
                      <a:pt x="529" y="197"/>
                    </a:cubicBezTo>
                    <a:cubicBezTo>
                      <a:pt x="544" y="46"/>
                      <a:pt x="604" y="46"/>
                      <a:pt x="619" y="197"/>
                    </a:cubicBezTo>
                    <a:cubicBezTo>
                      <a:pt x="634" y="348"/>
                      <a:pt x="604" y="953"/>
                      <a:pt x="619" y="1104"/>
                    </a:cubicBezTo>
                    <a:cubicBezTo>
                      <a:pt x="634" y="1255"/>
                      <a:pt x="695" y="1263"/>
                      <a:pt x="710" y="1104"/>
                    </a:cubicBezTo>
                    <a:cubicBezTo>
                      <a:pt x="725" y="945"/>
                      <a:pt x="695" y="302"/>
                      <a:pt x="710" y="151"/>
                    </a:cubicBezTo>
                    <a:cubicBezTo>
                      <a:pt x="725" y="0"/>
                      <a:pt x="786" y="38"/>
                      <a:pt x="801" y="197"/>
                    </a:cubicBezTo>
                    <a:cubicBezTo>
                      <a:pt x="816" y="356"/>
                      <a:pt x="786" y="953"/>
                      <a:pt x="801" y="1104"/>
                    </a:cubicBezTo>
                    <a:cubicBezTo>
                      <a:pt x="816" y="1255"/>
                      <a:pt x="877" y="1255"/>
                      <a:pt x="892" y="1104"/>
                    </a:cubicBezTo>
                    <a:cubicBezTo>
                      <a:pt x="907" y="953"/>
                      <a:pt x="877" y="348"/>
                      <a:pt x="892" y="197"/>
                    </a:cubicBezTo>
                    <a:cubicBezTo>
                      <a:pt x="907" y="46"/>
                      <a:pt x="967" y="46"/>
                      <a:pt x="982" y="197"/>
                    </a:cubicBezTo>
                    <a:cubicBezTo>
                      <a:pt x="997" y="348"/>
                      <a:pt x="967" y="953"/>
                      <a:pt x="982" y="1104"/>
                    </a:cubicBezTo>
                    <a:cubicBezTo>
                      <a:pt x="997" y="1255"/>
                      <a:pt x="1058" y="1255"/>
                      <a:pt x="1073" y="1104"/>
                    </a:cubicBezTo>
                    <a:cubicBezTo>
                      <a:pt x="1088" y="953"/>
                      <a:pt x="1058" y="348"/>
                      <a:pt x="1073" y="197"/>
                    </a:cubicBezTo>
                    <a:cubicBezTo>
                      <a:pt x="1088" y="46"/>
                      <a:pt x="1149" y="46"/>
                      <a:pt x="1164" y="197"/>
                    </a:cubicBezTo>
                    <a:cubicBezTo>
                      <a:pt x="1179" y="348"/>
                      <a:pt x="1149" y="877"/>
                      <a:pt x="1164" y="1104"/>
                    </a:cubicBezTo>
                    <a:cubicBezTo>
                      <a:pt x="1179" y="1331"/>
                      <a:pt x="1254" y="1421"/>
                      <a:pt x="1254" y="1557"/>
                    </a:cubicBezTo>
                    <a:cubicBezTo>
                      <a:pt x="1254" y="1693"/>
                      <a:pt x="1179" y="1693"/>
                      <a:pt x="1164" y="1920"/>
                    </a:cubicBezTo>
                    <a:cubicBezTo>
                      <a:pt x="1149" y="2147"/>
                      <a:pt x="1164" y="2608"/>
                      <a:pt x="1164" y="2918"/>
                    </a:cubicBezTo>
                    <a:cubicBezTo>
                      <a:pt x="1164" y="3228"/>
                      <a:pt x="1330" y="3636"/>
                      <a:pt x="1164" y="3780"/>
                    </a:cubicBezTo>
                    <a:cubicBezTo>
                      <a:pt x="998" y="3924"/>
                      <a:pt x="332" y="3924"/>
                      <a:pt x="166" y="3780"/>
                    </a:cubicBezTo>
                    <a:cubicBezTo>
                      <a:pt x="0" y="3636"/>
                      <a:pt x="166" y="3213"/>
                      <a:pt x="166" y="2918"/>
                    </a:cubicBezTo>
                    <a:cubicBezTo>
                      <a:pt x="166" y="2623"/>
                      <a:pt x="174" y="2245"/>
                      <a:pt x="166" y="2011"/>
                    </a:cubicBezTo>
                    <a:cubicBezTo>
                      <a:pt x="158" y="1777"/>
                      <a:pt x="120" y="1663"/>
                      <a:pt x="120" y="1512"/>
                    </a:cubicBezTo>
                    <a:cubicBezTo>
                      <a:pt x="120" y="1361"/>
                      <a:pt x="158" y="1187"/>
                      <a:pt x="166" y="11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0C1">
                      <a:gamma/>
                      <a:tint val="0"/>
                      <a:invGamma/>
                    </a:srgbClr>
                  </a:gs>
                  <a:gs pos="100000">
                    <a:srgbClr val="FFE0C1"/>
                  </a:gs>
                </a:gsLst>
                <a:lin ang="5400000" scaled="1"/>
              </a:gradFill>
              <a:ln w="12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18" name="Oval 498"/>
              <p:cNvSpPr>
                <a:spLocks noChangeAspect="1" noChangeArrowheads="1"/>
              </p:cNvSpPr>
              <p:nvPr/>
            </p:nvSpPr>
            <p:spPr bwMode="auto">
              <a:xfrm>
                <a:off x="4726" y="828"/>
                <a:ext cx="146" cy="29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419" name="Line 499"/>
              <p:cNvSpPr>
                <a:spLocks noChangeAspect="1" noChangeShapeType="1"/>
              </p:cNvSpPr>
              <p:nvPr/>
            </p:nvSpPr>
            <p:spPr bwMode="auto">
              <a:xfrm>
                <a:off x="4671" y="107"/>
                <a:ext cx="0" cy="335"/>
              </a:xfrm>
              <a:prstGeom prst="line">
                <a:avLst/>
              </a:pr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0" name="Freeform 500"/>
              <p:cNvSpPr>
                <a:spLocks noChangeAspect="1"/>
              </p:cNvSpPr>
              <p:nvPr/>
            </p:nvSpPr>
            <p:spPr bwMode="auto">
              <a:xfrm>
                <a:off x="4623" y="107"/>
                <a:ext cx="341" cy="1125"/>
              </a:xfrm>
              <a:custGeom>
                <a:avLst/>
                <a:gdLst>
                  <a:gd name="T0" fmla="*/ 159 w 1135"/>
                  <a:gd name="T1" fmla="*/ 0 h 3749"/>
                  <a:gd name="T2" fmla="*/ 114 w 1135"/>
                  <a:gd name="T3" fmla="*/ 1134 h 3749"/>
                  <a:gd name="T4" fmla="*/ 159 w 1135"/>
                  <a:gd name="T5" fmla="*/ 1769 h 3749"/>
                  <a:gd name="T6" fmla="*/ 159 w 1135"/>
                  <a:gd name="T7" fmla="*/ 2268 h 3749"/>
                  <a:gd name="T8" fmla="*/ 114 w 1135"/>
                  <a:gd name="T9" fmla="*/ 3084 h 3749"/>
                  <a:gd name="T10" fmla="*/ 68 w 1135"/>
                  <a:gd name="T11" fmla="*/ 3492 h 3749"/>
                  <a:gd name="T12" fmla="*/ 522 w 1135"/>
                  <a:gd name="T13" fmla="*/ 3719 h 3749"/>
                  <a:gd name="T14" fmla="*/ 976 w 1135"/>
                  <a:gd name="T15" fmla="*/ 3674 h 3749"/>
                  <a:gd name="T16" fmla="*/ 1112 w 1135"/>
                  <a:gd name="T17" fmla="*/ 3538 h 3749"/>
                  <a:gd name="T18" fmla="*/ 1112 w 1135"/>
                  <a:gd name="T19" fmla="*/ 3175 h 3749"/>
                  <a:gd name="T20" fmla="*/ 1021 w 1135"/>
                  <a:gd name="T21" fmla="*/ 2767 h 3749"/>
                  <a:gd name="T22" fmla="*/ 1021 w 1135"/>
                  <a:gd name="T23" fmla="*/ 2086 h 3749"/>
                  <a:gd name="T24" fmla="*/ 1066 w 1135"/>
                  <a:gd name="T25" fmla="*/ 1587 h 3749"/>
                  <a:gd name="T26" fmla="*/ 1112 w 1135"/>
                  <a:gd name="T27" fmla="*/ 1224 h 3749"/>
                  <a:gd name="T28" fmla="*/ 1021 w 1135"/>
                  <a:gd name="T29" fmla="*/ 907 h 3749"/>
                  <a:gd name="T30" fmla="*/ 1021 w 1135"/>
                  <a:gd name="T31" fmla="*/ 0 h 3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5" h="3749">
                    <a:moveTo>
                      <a:pt x="159" y="0"/>
                    </a:moveTo>
                    <a:cubicBezTo>
                      <a:pt x="136" y="419"/>
                      <a:pt x="114" y="839"/>
                      <a:pt x="114" y="1134"/>
                    </a:cubicBezTo>
                    <a:cubicBezTo>
                      <a:pt x="114" y="1429"/>
                      <a:pt x="152" y="1580"/>
                      <a:pt x="159" y="1769"/>
                    </a:cubicBezTo>
                    <a:cubicBezTo>
                      <a:pt x="166" y="1958"/>
                      <a:pt x="166" y="2049"/>
                      <a:pt x="159" y="2268"/>
                    </a:cubicBezTo>
                    <a:cubicBezTo>
                      <a:pt x="152" y="2487"/>
                      <a:pt x="129" y="2880"/>
                      <a:pt x="114" y="3084"/>
                    </a:cubicBezTo>
                    <a:cubicBezTo>
                      <a:pt x="99" y="3288"/>
                      <a:pt x="0" y="3386"/>
                      <a:pt x="68" y="3492"/>
                    </a:cubicBezTo>
                    <a:cubicBezTo>
                      <a:pt x="136" y="3598"/>
                      <a:pt x="371" y="3689"/>
                      <a:pt x="522" y="3719"/>
                    </a:cubicBezTo>
                    <a:cubicBezTo>
                      <a:pt x="673" y="3749"/>
                      <a:pt x="878" y="3704"/>
                      <a:pt x="976" y="3674"/>
                    </a:cubicBezTo>
                    <a:cubicBezTo>
                      <a:pt x="1074" y="3644"/>
                      <a:pt x="1089" y="3621"/>
                      <a:pt x="1112" y="3538"/>
                    </a:cubicBezTo>
                    <a:cubicBezTo>
                      <a:pt x="1135" y="3455"/>
                      <a:pt x="1127" y="3303"/>
                      <a:pt x="1112" y="3175"/>
                    </a:cubicBezTo>
                    <a:cubicBezTo>
                      <a:pt x="1097" y="3047"/>
                      <a:pt x="1036" y="2949"/>
                      <a:pt x="1021" y="2767"/>
                    </a:cubicBezTo>
                    <a:cubicBezTo>
                      <a:pt x="1006" y="2585"/>
                      <a:pt x="1014" y="2283"/>
                      <a:pt x="1021" y="2086"/>
                    </a:cubicBezTo>
                    <a:cubicBezTo>
                      <a:pt x="1028" y="1889"/>
                      <a:pt x="1051" y="1731"/>
                      <a:pt x="1066" y="1587"/>
                    </a:cubicBezTo>
                    <a:cubicBezTo>
                      <a:pt x="1081" y="1443"/>
                      <a:pt x="1119" y="1337"/>
                      <a:pt x="1112" y="1224"/>
                    </a:cubicBezTo>
                    <a:cubicBezTo>
                      <a:pt x="1105" y="1111"/>
                      <a:pt x="1036" y="1111"/>
                      <a:pt x="1021" y="907"/>
                    </a:cubicBezTo>
                    <a:cubicBezTo>
                      <a:pt x="1006" y="703"/>
                      <a:pt x="1013" y="351"/>
                      <a:pt x="1021" y="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1" name="Freeform 501"/>
              <p:cNvSpPr>
                <a:spLocks noChangeAspect="1"/>
              </p:cNvSpPr>
              <p:nvPr/>
            </p:nvSpPr>
            <p:spPr bwMode="auto">
              <a:xfrm>
                <a:off x="4617" y="105"/>
                <a:ext cx="367" cy="1122"/>
              </a:xfrm>
              <a:custGeom>
                <a:avLst/>
                <a:gdLst>
                  <a:gd name="T0" fmla="*/ 181 w 1224"/>
                  <a:gd name="T1" fmla="*/ 8 h 3742"/>
                  <a:gd name="T2" fmla="*/ 136 w 1224"/>
                  <a:gd name="T3" fmla="*/ 53 h 3742"/>
                  <a:gd name="T4" fmla="*/ 136 w 1224"/>
                  <a:gd name="T5" fmla="*/ 325 h 3742"/>
                  <a:gd name="T6" fmla="*/ 181 w 1224"/>
                  <a:gd name="T7" fmla="*/ 1232 h 3742"/>
                  <a:gd name="T8" fmla="*/ 226 w 1224"/>
                  <a:gd name="T9" fmla="*/ 1913 h 3742"/>
                  <a:gd name="T10" fmla="*/ 181 w 1224"/>
                  <a:gd name="T11" fmla="*/ 3228 h 3742"/>
                  <a:gd name="T12" fmla="*/ 136 w 1224"/>
                  <a:gd name="T13" fmla="*/ 3591 h 3742"/>
                  <a:gd name="T14" fmla="*/ 998 w 1224"/>
                  <a:gd name="T15" fmla="*/ 3727 h 3742"/>
                  <a:gd name="T16" fmla="*/ 272 w 1224"/>
                  <a:gd name="T17" fmla="*/ 3682 h 3742"/>
                  <a:gd name="T18" fmla="*/ 226 w 1224"/>
                  <a:gd name="T19" fmla="*/ 3591 h 3742"/>
                  <a:gd name="T20" fmla="*/ 1088 w 1224"/>
                  <a:gd name="T21" fmla="*/ 3637 h 3742"/>
                  <a:gd name="T22" fmla="*/ 1043 w 1224"/>
                  <a:gd name="T23" fmla="*/ 3138 h 3742"/>
                  <a:gd name="T24" fmla="*/ 1088 w 1224"/>
                  <a:gd name="T25" fmla="*/ 2457 h 3742"/>
                  <a:gd name="T26" fmla="*/ 998 w 1224"/>
                  <a:gd name="T27" fmla="*/ 1822 h 3742"/>
                  <a:gd name="T28" fmla="*/ 1088 w 1224"/>
                  <a:gd name="T29" fmla="*/ 1369 h 3742"/>
                  <a:gd name="T30" fmla="*/ 1043 w 1224"/>
                  <a:gd name="T31" fmla="*/ 507 h 3742"/>
                  <a:gd name="T32" fmla="*/ 1088 w 1224"/>
                  <a:gd name="T33" fmla="*/ 8 h 3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4" h="3742">
                    <a:moveTo>
                      <a:pt x="181" y="8"/>
                    </a:moveTo>
                    <a:cubicBezTo>
                      <a:pt x="162" y="4"/>
                      <a:pt x="143" y="0"/>
                      <a:pt x="136" y="53"/>
                    </a:cubicBezTo>
                    <a:cubicBezTo>
                      <a:pt x="129" y="106"/>
                      <a:pt x="128" y="129"/>
                      <a:pt x="136" y="325"/>
                    </a:cubicBezTo>
                    <a:cubicBezTo>
                      <a:pt x="144" y="521"/>
                      <a:pt x="166" y="967"/>
                      <a:pt x="181" y="1232"/>
                    </a:cubicBezTo>
                    <a:cubicBezTo>
                      <a:pt x="196" y="1497"/>
                      <a:pt x="226" y="1580"/>
                      <a:pt x="226" y="1913"/>
                    </a:cubicBezTo>
                    <a:cubicBezTo>
                      <a:pt x="226" y="2246"/>
                      <a:pt x="196" y="2948"/>
                      <a:pt x="181" y="3228"/>
                    </a:cubicBezTo>
                    <a:cubicBezTo>
                      <a:pt x="166" y="3508"/>
                      <a:pt x="0" y="3508"/>
                      <a:pt x="136" y="3591"/>
                    </a:cubicBezTo>
                    <a:cubicBezTo>
                      <a:pt x="272" y="3674"/>
                      <a:pt x="975" y="3712"/>
                      <a:pt x="998" y="3727"/>
                    </a:cubicBezTo>
                    <a:cubicBezTo>
                      <a:pt x="1021" y="3742"/>
                      <a:pt x="401" y="3705"/>
                      <a:pt x="272" y="3682"/>
                    </a:cubicBezTo>
                    <a:cubicBezTo>
                      <a:pt x="143" y="3659"/>
                      <a:pt x="90" y="3598"/>
                      <a:pt x="226" y="3591"/>
                    </a:cubicBezTo>
                    <a:cubicBezTo>
                      <a:pt x="362" y="3584"/>
                      <a:pt x="952" y="3712"/>
                      <a:pt x="1088" y="3637"/>
                    </a:cubicBezTo>
                    <a:cubicBezTo>
                      <a:pt x="1224" y="3562"/>
                      <a:pt x="1043" y="3335"/>
                      <a:pt x="1043" y="3138"/>
                    </a:cubicBezTo>
                    <a:cubicBezTo>
                      <a:pt x="1043" y="2941"/>
                      <a:pt x="1096" y="2676"/>
                      <a:pt x="1088" y="2457"/>
                    </a:cubicBezTo>
                    <a:cubicBezTo>
                      <a:pt x="1080" y="2238"/>
                      <a:pt x="998" y="2003"/>
                      <a:pt x="998" y="1822"/>
                    </a:cubicBezTo>
                    <a:cubicBezTo>
                      <a:pt x="998" y="1641"/>
                      <a:pt x="1080" y="1588"/>
                      <a:pt x="1088" y="1369"/>
                    </a:cubicBezTo>
                    <a:cubicBezTo>
                      <a:pt x="1096" y="1150"/>
                      <a:pt x="1043" y="734"/>
                      <a:pt x="1043" y="507"/>
                    </a:cubicBezTo>
                    <a:cubicBezTo>
                      <a:pt x="1043" y="280"/>
                      <a:pt x="1065" y="144"/>
                      <a:pt x="1088" y="8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2" name="Freeform 502"/>
              <p:cNvSpPr>
                <a:spLocks noChangeAspect="1"/>
              </p:cNvSpPr>
              <p:nvPr/>
            </p:nvSpPr>
            <p:spPr bwMode="auto">
              <a:xfrm>
                <a:off x="4712" y="107"/>
                <a:ext cx="14" cy="370"/>
              </a:xfrm>
              <a:custGeom>
                <a:avLst/>
                <a:gdLst>
                  <a:gd name="T0" fmla="*/ 46 w 46"/>
                  <a:gd name="T1" fmla="*/ 0 h 1231"/>
                  <a:gd name="T2" fmla="*/ 0 w 46"/>
                  <a:gd name="T3" fmla="*/ 1224 h 1231"/>
                  <a:gd name="T4" fmla="*/ 46 w 46"/>
                  <a:gd name="T5" fmla="*/ 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231">
                    <a:moveTo>
                      <a:pt x="46" y="0"/>
                    </a:moveTo>
                    <a:cubicBezTo>
                      <a:pt x="46" y="0"/>
                      <a:pt x="0" y="1217"/>
                      <a:pt x="0" y="1224"/>
                    </a:cubicBezTo>
                    <a:cubicBezTo>
                      <a:pt x="0" y="1231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3" name="Freeform 503"/>
              <p:cNvSpPr>
                <a:spLocks noChangeAspect="1"/>
              </p:cNvSpPr>
              <p:nvPr/>
            </p:nvSpPr>
            <p:spPr bwMode="auto">
              <a:xfrm>
                <a:off x="4780" y="107"/>
                <a:ext cx="0" cy="381"/>
              </a:xfrm>
              <a:custGeom>
                <a:avLst/>
                <a:gdLst>
                  <a:gd name="T0" fmla="*/ 0 w 1"/>
                  <a:gd name="T1" fmla="*/ 0 h 1270"/>
                  <a:gd name="T2" fmla="*/ 0 w 1"/>
                  <a:gd name="T3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70">
                    <a:moveTo>
                      <a:pt x="0" y="0"/>
                    </a:moveTo>
                    <a:cubicBezTo>
                      <a:pt x="0" y="529"/>
                      <a:pt x="0" y="1058"/>
                      <a:pt x="0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4" name="Freeform 504"/>
              <p:cNvSpPr>
                <a:spLocks noChangeAspect="1"/>
              </p:cNvSpPr>
              <p:nvPr/>
            </p:nvSpPr>
            <p:spPr bwMode="auto">
              <a:xfrm>
                <a:off x="4767" y="107"/>
                <a:ext cx="13" cy="409"/>
              </a:xfrm>
              <a:custGeom>
                <a:avLst/>
                <a:gdLst>
                  <a:gd name="T0" fmla="*/ 52 w 52"/>
                  <a:gd name="T1" fmla="*/ 0 h 1134"/>
                  <a:gd name="T2" fmla="*/ 7 w 52"/>
                  <a:gd name="T3" fmla="*/ 363 h 1134"/>
                  <a:gd name="T4" fmla="*/ 7 w 52"/>
                  <a:gd name="T5" fmla="*/ 1134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134">
                    <a:moveTo>
                      <a:pt x="52" y="0"/>
                    </a:moveTo>
                    <a:cubicBezTo>
                      <a:pt x="33" y="87"/>
                      <a:pt x="14" y="174"/>
                      <a:pt x="7" y="363"/>
                    </a:cubicBezTo>
                    <a:cubicBezTo>
                      <a:pt x="0" y="552"/>
                      <a:pt x="7" y="998"/>
                      <a:pt x="7" y="113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5" name="Freeform 505"/>
              <p:cNvSpPr>
                <a:spLocks noChangeAspect="1"/>
              </p:cNvSpPr>
              <p:nvPr/>
            </p:nvSpPr>
            <p:spPr bwMode="auto">
              <a:xfrm>
                <a:off x="4821" y="107"/>
                <a:ext cx="27" cy="381"/>
              </a:xfrm>
              <a:custGeom>
                <a:avLst/>
                <a:gdLst>
                  <a:gd name="T0" fmla="*/ 0 w 91"/>
                  <a:gd name="T1" fmla="*/ 0 h 1270"/>
                  <a:gd name="T2" fmla="*/ 45 w 91"/>
                  <a:gd name="T3" fmla="*/ 816 h 1270"/>
                  <a:gd name="T4" fmla="*/ 91 w 91"/>
                  <a:gd name="T5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270">
                    <a:moveTo>
                      <a:pt x="0" y="0"/>
                    </a:moveTo>
                    <a:cubicBezTo>
                      <a:pt x="15" y="302"/>
                      <a:pt x="30" y="604"/>
                      <a:pt x="45" y="816"/>
                    </a:cubicBezTo>
                    <a:cubicBezTo>
                      <a:pt x="60" y="1028"/>
                      <a:pt x="75" y="1149"/>
                      <a:pt x="91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6" name="Freeform 506"/>
              <p:cNvSpPr>
                <a:spLocks noChangeAspect="1"/>
              </p:cNvSpPr>
              <p:nvPr/>
            </p:nvSpPr>
            <p:spPr bwMode="auto">
              <a:xfrm>
                <a:off x="4821" y="107"/>
                <a:ext cx="13" cy="367"/>
              </a:xfrm>
              <a:custGeom>
                <a:avLst/>
                <a:gdLst>
                  <a:gd name="T0" fmla="*/ 0 w 45"/>
                  <a:gd name="T1" fmla="*/ 0 h 1224"/>
                  <a:gd name="T2" fmla="*/ 45 w 45"/>
                  <a:gd name="T3" fmla="*/ 272 h 1224"/>
                  <a:gd name="T4" fmla="*/ 0 w 45"/>
                  <a:gd name="T5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1224">
                    <a:moveTo>
                      <a:pt x="0" y="0"/>
                    </a:moveTo>
                    <a:cubicBezTo>
                      <a:pt x="22" y="34"/>
                      <a:pt x="45" y="68"/>
                      <a:pt x="45" y="272"/>
                    </a:cubicBezTo>
                    <a:cubicBezTo>
                      <a:pt x="45" y="476"/>
                      <a:pt x="22" y="850"/>
                      <a:pt x="0" y="122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7" name="Freeform 507"/>
              <p:cNvSpPr>
                <a:spLocks noChangeAspect="1"/>
              </p:cNvSpPr>
              <p:nvPr/>
            </p:nvSpPr>
            <p:spPr bwMode="auto">
              <a:xfrm>
                <a:off x="4875" y="107"/>
                <a:ext cx="14" cy="367"/>
              </a:xfrm>
              <a:custGeom>
                <a:avLst/>
                <a:gdLst>
                  <a:gd name="T0" fmla="*/ 0 w 1"/>
                  <a:gd name="T1" fmla="*/ 0 h 1224"/>
                  <a:gd name="T2" fmla="*/ 0 w 1"/>
                  <a:gd name="T3" fmla="*/ 544 h 1224"/>
                  <a:gd name="T4" fmla="*/ 0 w 1"/>
                  <a:gd name="T5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24">
                    <a:moveTo>
                      <a:pt x="0" y="0"/>
                    </a:moveTo>
                    <a:cubicBezTo>
                      <a:pt x="0" y="170"/>
                      <a:pt x="0" y="340"/>
                      <a:pt x="0" y="544"/>
                    </a:cubicBezTo>
                    <a:cubicBezTo>
                      <a:pt x="0" y="748"/>
                      <a:pt x="0" y="986"/>
                      <a:pt x="0" y="1224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8" name="Freeform 508"/>
              <p:cNvSpPr>
                <a:spLocks noChangeAspect="1"/>
              </p:cNvSpPr>
              <p:nvPr/>
            </p:nvSpPr>
            <p:spPr bwMode="auto">
              <a:xfrm flipH="1">
                <a:off x="4876" y="107"/>
                <a:ext cx="13" cy="409"/>
              </a:xfrm>
              <a:custGeom>
                <a:avLst/>
                <a:gdLst>
                  <a:gd name="T0" fmla="*/ 0 w 1"/>
                  <a:gd name="T1" fmla="*/ 0 h 1179"/>
                  <a:gd name="T2" fmla="*/ 0 w 1"/>
                  <a:gd name="T3" fmla="*/ 272 h 1179"/>
                  <a:gd name="T4" fmla="*/ 0 w 1"/>
                  <a:gd name="T5" fmla="*/ 907 h 1179"/>
                  <a:gd name="T6" fmla="*/ 0 w 1"/>
                  <a:gd name="T7" fmla="*/ 117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179">
                    <a:moveTo>
                      <a:pt x="0" y="0"/>
                    </a:moveTo>
                    <a:cubicBezTo>
                      <a:pt x="0" y="60"/>
                      <a:pt x="0" y="121"/>
                      <a:pt x="0" y="272"/>
                    </a:cubicBezTo>
                    <a:cubicBezTo>
                      <a:pt x="0" y="423"/>
                      <a:pt x="0" y="756"/>
                      <a:pt x="0" y="907"/>
                    </a:cubicBezTo>
                    <a:cubicBezTo>
                      <a:pt x="0" y="1058"/>
                      <a:pt x="0" y="1118"/>
                      <a:pt x="0" y="1179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29" name="Freeform 509"/>
              <p:cNvSpPr>
                <a:spLocks noChangeAspect="1"/>
              </p:cNvSpPr>
              <p:nvPr/>
            </p:nvSpPr>
            <p:spPr bwMode="auto">
              <a:xfrm>
                <a:off x="4873" y="107"/>
                <a:ext cx="30" cy="381"/>
              </a:xfrm>
              <a:custGeom>
                <a:avLst/>
                <a:gdLst>
                  <a:gd name="T0" fmla="*/ 53 w 98"/>
                  <a:gd name="T1" fmla="*/ 0 h 1270"/>
                  <a:gd name="T2" fmla="*/ 7 w 98"/>
                  <a:gd name="T3" fmla="*/ 499 h 1270"/>
                  <a:gd name="T4" fmla="*/ 98 w 98"/>
                  <a:gd name="T5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1270">
                    <a:moveTo>
                      <a:pt x="53" y="0"/>
                    </a:moveTo>
                    <a:cubicBezTo>
                      <a:pt x="26" y="143"/>
                      <a:pt x="0" y="287"/>
                      <a:pt x="7" y="499"/>
                    </a:cubicBezTo>
                    <a:cubicBezTo>
                      <a:pt x="14" y="711"/>
                      <a:pt x="56" y="990"/>
                      <a:pt x="98" y="127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30" name="Freeform 510"/>
              <p:cNvSpPr>
                <a:spLocks noChangeAspect="1"/>
              </p:cNvSpPr>
              <p:nvPr/>
            </p:nvSpPr>
            <p:spPr bwMode="auto">
              <a:xfrm>
                <a:off x="4644" y="470"/>
                <a:ext cx="363" cy="109"/>
              </a:xfrm>
              <a:custGeom>
                <a:avLst/>
                <a:gdLst>
                  <a:gd name="T0" fmla="*/ 998 w 1210"/>
                  <a:gd name="T1" fmla="*/ 152 h 363"/>
                  <a:gd name="T2" fmla="*/ 46 w 1210"/>
                  <a:gd name="T3" fmla="*/ 15 h 363"/>
                  <a:gd name="T4" fmla="*/ 998 w 1210"/>
                  <a:gd name="T5" fmla="*/ 61 h 363"/>
                  <a:gd name="T6" fmla="*/ 136 w 1210"/>
                  <a:gd name="T7" fmla="*/ 197 h 363"/>
                  <a:gd name="T8" fmla="*/ 1044 w 1210"/>
                  <a:gd name="T9" fmla="*/ 197 h 363"/>
                  <a:gd name="T10" fmla="*/ 46 w 1210"/>
                  <a:gd name="T11" fmla="*/ 106 h 363"/>
                  <a:gd name="T12" fmla="*/ 1044 w 1210"/>
                  <a:gd name="T13" fmla="*/ 106 h 363"/>
                  <a:gd name="T14" fmla="*/ 908 w 1210"/>
                  <a:gd name="T15" fmla="*/ 333 h 363"/>
                  <a:gd name="T16" fmla="*/ 46 w 1210"/>
                  <a:gd name="T17" fmla="*/ 288 h 363"/>
                  <a:gd name="T18" fmla="*/ 1089 w 1210"/>
                  <a:gd name="T19" fmla="*/ 288 h 363"/>
                  <a:gd name="T20" fmla="*/ 771 w 1210"/>
                  <a:gd name="T21" fmla="*/ 242 h 363"/>
                  <a:gd name="T22" fmla="*/ 0 w 1210"/>
                  <a:gd name="T23" fmla="*/ 19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0" h="363">
                    <a:moveTo>
                      <a:pt x="998" y="152"/>
                    </a:moveTo>
                    <a:cubicBezTo>
                      <a:pt x="522" y="91"/>
                      <a:pt x="46" y="30"/>
                      <a:pt x="46" y="15"/>
                    </a:cubicBezTo>
                    <a:cubicBezTo>
                      <a:pt x="46" y="0"/>
                      <a:pt x="983" y="31"/>
                      <a:pt x="998" y="61"/>
                    </a:cubicBezTo>
                    <a:cubicBezTo>
                      <a:pt x="1013" y="91"/>
                      <a:pt x="128" y="174"/>
                      <a:pt x="136" y="197"/>
                    </a:cubicBezTo>
                    <a:cubicBezTo>
                      <a:pt x="144" y="220"/>
                      <a:pt x="1059" y="212"/>
                      <a:pt x="1044" y="197"/>
                    </a:cubicBezTo>
                    <a:cubicBezTo>
                      <a:pt x="1029" y="182"/>
                      <a:pt x="46" y="121"/>
                      <a:pt x="46" y="106"/>
                    </a:cubicBezTo>
                    <a:cubicBezTo>
                      <a:pt x="46" y="91"/>
                      <a:pt x="900" y="68"/>
                      <a:pt x="1044" y="106"/>
                    </a:cubicBezTo>
                    <a:cubicBezTo>
                      <a:pt x="1188" y="144"/>
                      <a:pt x="1074" y="303"/>
                      <a:pt x="908" y="333"/>
                    </a:cubicBezTo>
                    <a:cubicBezTo>
                      <a:pt x="742" y="363"/>
                      <a:pt x="16" y="295"/>
                      <a:pt x="46" y="288"/>
                    </a:cubicBezTo>
                    <a:cubicBezTo>
                      <a:pt x="76" y="281"/>
                      <a:pt x="968" y="296"/>
                      <a:pt x="1089" y="288"/>
                    </a:cubicBezTo>
                    <a:cubicBezTo>
                      <a:pt x="1210" y="280"/>
                      <a:pt x="952" y="257"/>
                      <a:pt x="771" y="242"/>
                    </a:cubicBezTo>
                    <a:cubicBezTo>
                      <a:pt x="590" y="227"/>
                      <a:pt x="295" y="212"/>
                      <a:pt x="0" y="197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31" name="Freeform 511"/>
              <p:cNvSpPr>
                <a:spLocks noChangeAspect="1"/>
              </p:cNvSpPr>
              <p:nvPr/>
            </p:nvSpPr>
            <p:spPr bwMode="auto">
              <a:xfrm>
                <a:off x="4712" y="107"/>
                <a:ext cx="27" cy="409"/>
              </a:xfrm>
              <a:custGeom>
                <a:avLst/>
                <a:gdLst>
                  <a:gd name="T0" fmla="*/ 0 w 91"/>
                  <a:gd name="T1" fmla="*/ 0 h 1361"/>
                  <a:gd name="T2" fmla="*/ 46 w 91"/>
                  <a:gd name="T3" fmla="*/ 680 h 1361"/>
                  <a:gd name="T4" fmla="*/ 91 w 91"/>
                  <a:gd name="T5" fmla="*/ 1361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361">
                    <a:moveTo>
                      <a:pt x="0" y="0"/>
                    </a:moveTo>
                    <a:cubicBezTo>
                      <a:pt x="15" y="226"/>
                      <a:pt x="31" y="453"/>
                      <a:pt x="46" y="680"/>
                    </a:cubicBezTo>
                    <a:cubicBezTo>
                      <a:pt x="61" y="907"/>
                      <a:pt x="76" y="1134"/>
                      <a:pt x="91" y="1361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32" name="Freeform 512"/>
              <p:cNvSpPr>
                <a:spLocks noChangeAspect="1"/>
              </p:cNvSpPr>
              <p:nvPr/>
            </p:nvSpPr>
            <p:spPr bwMode="auto">
              <a:xfrm>
                <a:off x="4712" y="107"/>
                <a:ext cx="14" cy="411"/>
              </a:xfrm>
              <a:custGeom>
                <a:avLst/>
                <a:gdLst>
                  <a:gd name="T0" fmla="*/ 46 w 46"/>
                  <a:gd name="T1" fmla="*/ 0 h 1368"/>
                  <a:gd name="T2" fmla="*/ 0 w 46"/>
                  <a:gd name="T3" fmla="*/ 1361 h 1368"/>
                  <a:gd name="T4" fmla="*/ 46 w 46"/>
                  <a:gd name="T5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368">
                    <a:moveTo>
                      <a:pt x="46" y="0"/>
                    </a:moveTo>
                    <a:cubicBezTo>
                      <a:pt x="46" y="0"/>
                      <a:pt x="0" y="1354"/>
                      <a:pt x="0" y="1361"/>
                    </a:cubicBezTo>
                    <a:cubicBezTo>
                      <a:pt x="0" y="1368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33" name="Freeform 513"/>
              <p:cNvSpPr>
                <a:spLocks noChangeAspect="1"/>
              </p:cNvSpPr>
              <p:nvPr/>
            </p:nvSpPr>
            <p:spPr bwMode="auto">
              <a:xfrm>
                <a:off x="4617" y="107"/>
                <a:ext cx="358" cy="1132"/>
              </a:xfrm>
              <a:custGeom>
                <a:avLst/>
                <a:gdLst>
                  <a:gd name="T0" fmla="*/ 137 w 1195"/>
                  <a:gd name="T1" fmla="*/ 0 h 3772"/>
                  <a:gd name="T2" fmla="*/ 227 w 1195"/>
                  <a:gd name="T3" fmla="*/ 1361 h 3772"/>
                  <a:gd name="T4" fmla="*/ 227 w 1195"/>
                  <a:gd name="T5" fmla="*/ 2222 h 3772"/>
                  <a:gd name="T6" fmla="*/ 137 w 1195"/>
                  <a:gd name="T7" fmla="*/ 3130 h 3772"/>
                  <a:gd name="T8" fmla="*/ 91 w 1195"/>
                  <a:gd name="T9" fmla="*/ 3538 h 3772"/>
                  <a:gd name="T10" fmla="*/ 681 w 1195"/>
                  <a:gd name="T11" fmla="*/ 3765 h 3772"/>
                  <a:gd name="T12" fmla="*/ 1135 w 1195"/>
                  <a:gd name="T13" fmla="*/ 3583 h 3772"/>
                  <a:gd name="T14" fmla="*/ 1044 w 1195"/>
                  <a:gd name="T15" fmla="*/ 3130 h 3772"/>
                  <a:gd name="T16" fmla="*/ 1044 w 1195"/>
                  <a:gd name="T17" fmla="*/ 2495 h 3772"/>
                  <a:gd name="T18" fmla="*/ 1135 w 1195"/>
                  <a:gd name="T19" fmla="*/ 1587 h 3772"/>
                  <a:gd name="T20" fmla="*/ 1089 w 1195"/>
                  <a:gd name="T21" fmla="*/ 1270 h 3772"/>
                  <a:gd name="T22" fmla="*/ 1044 w 1195"/>
                  <a:gd name="T23" fmla="*/ 771 h 3772"/>
                  <a:gd name="T24" fmla="*/ 1089 w 1195"/>
                  <a:gd name="T25" fmla="*/ 453 h 3772"/>
                  <a:gd name="T26" fmla="*/ 1089 w 1195"/>
                  <a:gd name="T27" fmla="*/ 0 h 3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5" h="3772">
                    <a:moveTo>
                      <a:pt x="137" y="0"/>
                    </a:moveTo>
                    <a:cubicBezTo>
                      <a:pt x="174" y="495"/>
                      <a:pt x="212" y="991"/>
                      <a:pt x="227" y="1361"/>
                    </a:cubicBezTo>
                    <a:cubicBezTo>
                      <a:pt x="242" y="1731"/>
                      <a:pt x="242" y="1927"/>
                      <a:pt x="227" y="2222"/>
                    </a:cubicBezTo>
                    <a:cubicBezTo>
                      <a:pt x="212" y="2517"/>
                      <a:pt x="160" y="2911"/>
                      <a:pt x="137" y="3130"/>
                    </a:cubicBezTo>
                    <a:cubicBezTo>
                      <a:pt x="114" y="3349"/>
                      <a:pt x="0" y="3432"/>
                      <a:pt x="91" y="3538"/>
                    </a:cubicBezTo>
                    <a:cubicBezTo>
                      <a:pt x="182" y="3644"/>
                      <a:pt x="507" y="3758"/>
                      <a:pt x="681" y="3765"/>
                    </a:cubicBezTo>
                    <a:cubicBezTo>
                      <a:pt x="855" y="3772"/>
                      <a:pt x="1075" y="3689"/>
                      <a:pt x="1135" y="3583"/>
                    </a:cubicBezTo>
                    <a:cubicBezTo>
                      <a:pt x="1195" y="3477"/>
                      <a:pt x="1059" y="3311"/>
                      <a:pt x="1044" y="3130"/>
                    </a:cubicBezTo>
                    <a:cubicBezTo>
                      <a:pt x="1029" y="2949"/>
                      <a:pt x="1029" y="2752"/>
                      <a:pt x="1044" y="2495"/>
                    </a:cubicBezTo>
                    <a:cubicBezTo>
                      <a:pt x="1059" y="2238"/>
                      <a:pt x="1127" y="1791"/>
                      <a:pt x="1135" y="1587"/>
                    </a:cubicBezTo>
                    <a:cubicBezTo>
                      <a:pt x="1143" y="1383"/>
                      <a:pt x="1104" y="1406"/>
                      <a:pt x="1089" y="1270"/>
                    </a:cubicBezTo>
                    <a:cubicBezTo>
                      <a:pt x="1074" y="1134"/>
                      <a:pt x="1044" y="907"/>
                      <a:pt x="1044" y="771"/>
                    </a:cubicBezTo>
                    <a:cubicBezTo>
                      <a:pt x="1044" y="635"/>
                      <a:pt x="1082" y="581"/>
                      <a:pt x="1089" y="453"/>
                    </a:cubicBezTo>
                    <a:cubicBezTo>
                      <a:pt x="1096" y="325"/>
                      <a:pt x="1092" y="162"/>
                      <a:pt x="1089" y="0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434" name="Freeform 514"/>
              <p:cNvSpPr>
                <a:spLocks noChangeAspect="1"/>
              </p:cNvSpPr>
              <p:nvPr/>
            </p:nvSpPr>
            <p:spPr bwMode="auto">
              <a:xfrm>
                <a:off x="4630" y="107"/>
                <a:ext cx="327" cy="1125"/>
              </a:xfrm>
              <a:custGeom>
                <a:avLst/>
                <a:gdLst>
                  <a:gd name="T0" fmla="*/ 1043 w 1089"/>
                  <a:gd name="T1" fmla="*/ 0 h 3749"/>
                  <a:gd name="T2" fmla="*/ 998 w 1089"/>
                  <a:gd name="T3" fmla="*/ 726 h 3749"/>
                  <a:gd name="T4" fmla="*/ 953 w 1089"/>
                  <a:gd name="T5" fmla="*/ 1361 h 3749"/>
                  <a:gd name="T6" fmla="*/ 998 w 1089"/>
                  <a:gd name="T7" fmla="*/ 1950 h 3749"/>
                  <a:gd name="T8" fmla="*/ 953 w 1089"/>
                  <a:gd name="T9" fmla="*/ 2721 h 3749"/>
                  <a:gd name="T10" fmla="*/ 998 w 1089"/>
                  <a:gd name="T11" fmla="*/ 3583 h 3749"/>
                  <a:gd name="T12" fmla="*/ 408 w 1089"/>
                  <a:gd name="T13" fmla="*/ 3719 h 3749"/>
                  <a:gd name="T14" fmla="*/ 45 w 1089"/>
                  <a:gd name="T15" fmla="*/ 3402 h 3749"/>
                  <a:gd name="T16" fmla="*/ 136 w 1089"/>
                  <a:gd name="T17" fmla="*/ 2857 h 3749"/>
                  <a:gd name="T18" fmla="*/ 181 w 1089"/>
                  <a:gd name="T19" fmla="*/ 2086 h 3749"/>
                  <a:gd name="T20" fmla="*/ 91 w 1089"/>
                  <a:gd name="T21" fmla="*/ 1497 h 3749"/>
                  <a:gd name="T22" fmla="*/ 91 w 1089"/>
                  <a:gd name="T23" fmla="*/ 1134 h 3749"/>
                  <a:gd name="T24" fmla="*/ 91 w 1089"/>
                  <a:gd name="T25" fmla="*/ 363 h 3749"/>
                  <a:gd name="T26" fmla="*/ 91 w 1089"/>
                  <a:gd name="T27" fmla="*/ 45 h 3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9" h="3749">
                    <a:moveTo>
                      <a:pt x="1043" y="0"/>
                    </a:moveTo>
                    <a:cubicBezTo>
                      <a:pt x="1028" y="249"/>
                      <a:pt x="1013" y="499"/>
                      <a:pt x="998" y="726"/>
                    </a:cubicBezTo>
                    <a:cubicBezTo>
                      <a:pt x="983" y="953"/>
                      <a:pt x="953" y="1157"/>
                      <a:pt x="953" y="1361"/>
                    </a:cubicBezTo>
                    <a:cubicBezTo>
                      <a:pt x="953" y="1565"/>
                      <a:pt x="998" y="1723"/>
                      <a:pt x="998" y="1950"/>
                    </a:cubicBezTo>
                    <a:cubicBezTo>
                      <a:pt x="998" y="2177"/>
                      <a:pt x="953" y="2449"/>
                      <a:pt x="953" y="2721"/>
                    </a:cubicBezTo>
                    <a:cubicBezTo>
                      <a:pt x="953" y="2993"/>
                      <a:pt x="1089" y="3417"/>
                      <a:pt x="998" y="3583"/>
                    </a:cubicBezTo>
                    <a:cubicBezTo>
                      <a:pt x="907" y="3749"/>
                      <a:pt x="567" y="3749"/>
                      <a:pt x="408" y="3719"/>
                    </a:cubicBezTo>
                    <a:cubicBezTo>
                      <a:pt x="249" y="3689"/>
                      <a:pt x="90" y="3546"/>
                      <a:pt x="45" y="3402"/>
                    </a:cubicBezTo>
                    <a:cubicBezTo>
                      <a:pt x="0" y="3258"/>
                      <a:pt x="113" y="3076"/>
                      <a:pt x="136" y="2857"/>
                    </a:cubicBezTo>
                    <a:cubicBezTo>
                      <a:pt x="159" y="2638"/>
                      <a:pt x="189" y="2313"/>
                      <a:pt x="181" y="2086"/>
                    </a:cubicBezTo>
                    <a:cubicBezTo>
                      <a:pt x="173" y="1859"/>
                      <a:pt x="106" y="1656"/>
                      <a:pt x="91" y="1497"/>
                    </a:cubicBezTo>
                    <a:cubicBezTo>
                      <a:pt x="76" y="1338"/>
                      <a:pt x="91" y="1323"/>
                      <a:pt x="91" y="1134"/>
                    </a:cubicBezTo>
                    <a:cubicBezTo>
                      <a:pt x="91" y="945"/>
                      <a:pt x="91" y="544"/>
                      <a:pt x="91" y="363"/>
                    </a:cubicBezTo>
                    <a:cubicBezTo>
                      <a:pt x="91" y="182"/>
                      <a:pt x="91" y="113"/>
                      <a:pt x="91" y="45"/>
                    </a:cubicBezTo>
                  </a:path>
                </a:pathLst>
              </a:custGeom>
              <a:noFill/>
              <a:ln w="127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2441" name="Text Box 521"/>
            <p:cNvSpPr txBox="1">
              <a:spLocks noChangeArrowheads="1"/>
            </p:cNvSpPr>
            <p:nvPr/>
          </p:nvSpPr>
          <p:spPr bwMode="auto">
            <a:xfrm>
              <a:off x="4120" y="3950"/>
              <a:ext cx="98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400"/>
                <a:t>Aktinová filamenta</a:t>
              </a:r>
              <a:endParaRPr kumimoji="0" lang="el-GR" altLang="cs-CZ" sz="1400">
                <a:cs typeface="Arial" panose="020B0604020202020204" pitchFamily="34" charset="0"/>
              </a:endParaRPr>
            </a:p>
          </p:txBody>
        </p:sp>
      </p:grpSp>
      <p:grpSp>
        <p:nvGrpSpPr>
          <p:cNvPr id="722454" name="Group 534"/>
          <p:cNvGrpSpPr>
            <a:grpSpLocks/>
          </p:cNvGrpSpPr>
          <p:nvPr/>
        </p:nvGrpSpPr>
        <p:grpSpPr bwMode="auto">
          <a:xfrm>
            <a:off x="6313488" y="2349500"/>
            <a:ext cx="2290762" cy="4133850"/>
            <a:chOff x="2161" y="1480"/>
            <a:chExt cx="1443" cy="2604"/>
          </a:xfrm>
        </p:grpSpPr>
        <p:sp>
          <p:nvSpPr>
            <p:cNvPr id="721933" name="Freeform 13"/>
            <p:cNvSpPr>
              <a:spLocks noChangeAspect="1"/>
            </p:cNvSpPr>
            <p:nvPr/>
          </p:nvSpPr>
          <p:spPr bwMode="auto">
            <a:xfrm>
              <a:off x="2161" y="1480"/>
              <a:ext cx="455" cy="1586"/>
            </a:xfrm>
            <a:custGeom>
              <a:avLst/>
              <a:gdLst>
                <a:gd name="T0" fmla="*/ 166 w 1330"/>
                <a:gd name="T1" fmla="*/ 1104 h 3924"/>
                <a:gd name="T2" fmla="*/ 166 w 1330"/>
                <a:gd name="T3" fmla="*/ 1013 h 3924"/>
                <a:gd name="T4" fmla="*/ 166 w 1330"/>
                <a:gd name="T5" fmla="*/ 197 h 3924"/>
                <a:gd name="T6" fmla="*/ 257 w 1330"/>
                <a:gd name="T7" fmla="*/ 197 h 3924"/>
                <a:gd name="T8" fmla="*/ 257 w 1330"/>
                <a:gd name="T9" fmla="*/ 1104 h 3924"/>
                <a:gd name="T10" fmla="*/ 347 w 1330"/>
                <a:gd name="T11" fmla="*/ 1058 h 3924"/>
                <a:gd name="T12" fmla="*/ 347 w 1330"/>
                <a:gd name="T13" fmla="*/ 197 h 3924"/>
                <a:gd name="T14" fmla="*/ 438 w 1330"/>
                <a:gd name="T15" fmla="*/ 197 h 3924"/>
                <a:gd name="T16" fmla="*/ 438 w 1330"/>
                <a:gd name="T17" fmla="*/ 1104 h 3924"/>
                <a:gd name="T18" fmla="*/ 529 w 1330"/>
                <a:gd name="T19" fmla="*/ 1104 h 3924"/>
                <a:gd name="T20" fmla="*/ 529 w 1330"/>
                <a:gd name="T21" fmla="*/ 197 h 3924"/>
                <a:gd name="T22" fmla="*/ 619 w 1330"/>
                <a:gd name="T23" fmla="*/ 197 h 3924"/>
                <a:gd name="T24" fmla="*/ 619 w 1330"/>
                <a:gd name="T25" fmla="*/ 1104 h 3924"/>
                <a:gd name="T26" fmla="*/ 710 w 1330"/>
                <a:gd name="T27" fmla="*/ 1104 h 3924"/>
                <a:gd name="T28" fmla="*/ 710 w 1330"/>
                <a:gd name="T29" fmla="*/ 151 h 3924"/>
                <a:gd name="T30" fmla="*/ 801 w 1330"/>
                <a:gd name="T31" fmla="*/ 197 h 3924"/>
                <a:gd name="T32" fmla="*/ 801 w 1330"/>
                <a:gd name="T33" fmla="*/ 1104 h 3924"/>
                <a:gd name="T34" fmla="*/ 892 w 1330"/>
                <a:gd name="T35" fmla="*/ 1104 h 3924"/>
                <a:gd name="T36" fmla="*/ 892 w 1330"/>
                <a:gd name="T37" fmla="*/ 197 h 3924"/>
                <a:gd name="T38" fmla="*/ 982 w 1330"/>
                <a:gd name="T39" fmla="*/ 197 h 3924"/>
                <a:gd name="T40" fmla="*/ 982 w 1330"/>
                <a:gd name="T41" fmla="*/ 1104 h 3924"/>
                <a:gd name="T42" fmla="*/ 1073 w 1330"/>
                <a:gd name="T43" fmla="*/ 1104 h 3924"/>
                <a:gd name="T44" fmla="*/ 1073 w 1330"/>
                <a:gd name="T45" fmla="*/ 197 h 3924"/>
                <a:gd name="T46" fmla="*/ 1164 w 1330"/>
                <a:gd name="T47" fmla="*/ 197 h 3924"/>
                <a:gd name="T48" fmla="*/ 1164 w 1330"/>
                <a:gd name="T49" fmla="*/ 1104 h 3924"/>
                <a:gd name="T50" fmla="*/ 1254 w 1330"/>
                <a:gd name="T51" fmla="*/ 1557 h 3924"/>
                <a:gd name="T52" fmla="*/ 1164 w 1330"/>
                <a:gd name="T53" fmla="*/ 1920 h 3924"/>
                <a:gd name="T54" fmla="*/ 1164 w 1330"/>
                <a:gd name="T55" fmla="*/ 2918 h 3924"/>
                <a:gd name="T56" fmla="*/ 1164 w 1330"/>
                <a:gd name="T57" fmla="*/ 3780 h 3924"/>
                <a:gd name="T58" fmla="*/ 166 w 1330"/>
                <a:gd name="T59" fmla="*/ 3780 h 3924"/>
                <a:gd name="T60" fmla="*/ 166 w 1330"/>
                <a:gd name="T61" fmla="*/ 2918 h 3924"/>
                <a:gd name="T62" fmla="*/ 166 w 1330"/>
                <a:gd name="T63" fmla="*/ 2011 h 3924"/>
                <a:gd name="T64" fmla="*/ 120 w 1330"/>
                <a:gd name="T65" fmla="*/ 1512 h 3924"/>
                <a:gd name="T66" fmla="*/ 166 w 1330"/>
                <a:gd name="T67" fmla="*/ 1104 h 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0" h="3924">
                  <a:moveTo>
                    <a:pt x="166" y="1104"/>
                  </a:moveTo>
                  <a:cubicBezTo>
                    <a:pt x="174" y="1021"/>
                    <a:pt x="166" y="1164"/>
                    <a:pt x="166" y="1013"/>
                  </a:cubicBezTo>
                  <a:cubicBezTo>
                    <a:pt x="166" y="862"/>
                    <a:pt x="151" y="333"/>
                    <a:pt x="166" y="197"/>
                  </a:cubicBezTo>
                  <a:cubicBezTo>
                    <a:pt x="181" y="61"/>
                    <a:pt x="242" y="46"/>
                    <a:pt x="257" y="197"/>
                  </a:cubicBezTo>
                  <a:cubicBezTo>
                    <a:pt x="272" y="348"/>
                    <a:pt x="242" y="961"/>
                    <a:pt x="257" y="1104"/>
                  </a:cubicBezTo>
                  <a:cubicBezTo>
                    <a:pt x="272" y="1247"/>
                    <a:pt x="332" y="1209"/>
                    <a:pt x="347" y="1058"/>
                  </a:cubicBezTo>
                  <a:cubicBezTo>
                    <a:pt x="362" y="907"/>
                    <a:pt x="332" y="341"/>
                    <a:pt x="347" y="197"/>
                  </a:cubicBezTo>
                  <a:cubicBezTo>
                    <a:pt x="362" y="53"/>
                    <a:pt x="423" y="46"/>
                    <a:pt x="438" y="197"/>
                  </a:cubicBezTo>
                  <a:cubicBezTo>
                    <a:pt x="453" y="348"/>
                    <a:pt x="423" y="953"/>
                    <a:pt x="438" y="1104"/>
                  </a:cubicBezTo>
                  <a:cubicBezTo>
                    <a:pt x="453" y="1255"/>
                    <a:pt x="514" y="1255"/>
                    <a:pt x="529" y="1104"/>
                  </a:cubicBezTo>
                  <a:cubicBezTo>
                    <a:pt x="544" y="953"/>
                    <a:pt x="514" y="348"/>
                    <a:pt x="529" y="197"/>
                  </a:cubicBezTo>
                  <a:cubicBezTo>
                    <a:pt x="544" y="46"/>
                    <a:pt x="604" y="46"/>
                    <a:pt x="619" y="197"/>
                  </a:cubicBezTo>
                  <a:cubicBezTo>
                    <a:pt x="634" y="348"/>
                    <a:pt x="604" y="953"/>
                    <a:pt x="619" y="1104"/>
                  </a:cubicBezTo>
                  <a:cubicBezTo>
                    <a:pt x="634" y="1255"/>
                    <a:pt x="695" y="1263"/>
                    <a:pt x="710" y="1104"/>
                  </a:cubicBezTo>
                  <a:cubicBezTo>
                    <a:pt x="725" y="945"/>
                    <a:pt x="695" y="302"/>
                    <a:pt x="710" y="151"/>
                  </a:cubicBezTo>
                  <a:cubicBezTo>
                    <a:pt x="725" y="0"/>
                    <a:pt x="786" y="38"/>
                    <a:pt x="801" y="197"/>
                  </a:cubicBezTo>
                  <a:cubicBezTo>
                    <a:pt x="816" y="356"/>
                    <a:pt x="786" y="953"/>
                    <a:pt x="801" y="1104"/>
                  </a:cubicBezTo>
                  <a:cubicBezTo>
                    <a:pt x="816" y="1255"/>
                    <a:pt x="877" y="1255"/>
                    <a:pt x="892" y="1104"/>
                  </a:cubicBezTo>
                  <a:cubicBezTo>
                    <a:pt x="907" y="953"/>
                    <a:pt x="877" y="348"/>
                    <a:pt x="892" y="197"/>
                  </a:cubicBezTo>
                  <a:cubicBezTo>
                    <a:pt x="907" y="46"/>
                    <a:pt x="967" y="46"/>
                    <a:pt x="982" y="197"/>
                  </a:cubicBezTo>
                  <a:cubicBezTo>
                    <a:pt x="997" y="348"/>
                    <a:pt x="967" y="953"/>
                    <a:pt x="982" y="1104"/>
                  </a:cubicBezTo>
                  <a:cubicBezTo>
                    <a:pt x="997" y="1255"/>
                    <a:pt x="1058" y="1255"/>
                    <a:pt x="1073" y="1104"/>
                  </a:cubicBezTo>
                  <a:cubicBezTo>
                    <a:pt x="1088" y="953"/>
                    <a:pt x="1058" y="348"/>
                    <a:pt x="1073" y="197"/>
                  </a:cubicBezTo>
                  <a:cubicBezTo>
                    <a:pt x="1088" y="46"/>
                    <a:pt x="1149" y="46"/>
                    <a:pt x="1164" y="197"/>
                  </a:cubicBezTo>
                  <a:cubicBezTo>
                    <a:pt x="1179" y="348"/>
                    <a:pt x="1149" y="877"/>
                    <a:pt x="1164" y="1104"/>
                  </a:cubicBezTo>
                  <a:cubicBezTo>
                    <a:pt x="1179" y="1331"/>
                    <a:pt x="1254" y="1421"/>
                    <a:pt x="1254" y="1557"/>
                  </a:cubicBezTo>
                  <a:cubicBezTo>
                    <a:pt x="1254" y="1693"/>
                    <a:pt x="1179" y="1693"/>
                    <a:pt x="1164" y="1920"/>
                  </a:cubicBezTo>
                  <a:cubicBezTo>
                    <a:pt x="1149" y="2147"/>
                    <a:pt x="1164" y="2608"/>
                    <a:pt x="1164" y="2918"/>
                  </a:cubicBezTo>
                  <a:cubicBezTo>
                    <a:pt x="1164" y="3228"/>
                    <a:pt x="1330" y="3636"/>
                    <a:pt x="1164" y="3780"/>
                  </a:cubicBezTo>
                  <a:cubicBezTo>
                    <a:pt x="998" y="3924"/>
                    <a:pt x="332" y="3924"/>
                    <a:pt x="166" y="3780"/>
                  </a:cubicBezTo>
                  <a:cubicBezTo>
                    <a:pt x="0" y="3636"/>
                    <a:pt x="166" y="3213"/>
                    <a:pt x="166" y="2918"/>
                  </a:cubicBezTo>
                  <a:cubicBezTo>
                    <a:pt x="166" y="2623"/>
                    <a:pt x="174" y="2245"/>
                    <a:pt x="166" y="2011"/>
                  </a:cubicBezTo>
                  <a:cubicBezTo>
                    <a:pt x="158" y="1777"/>
                    <a:pt x="120" y="1663"/>
                    <a:pt x="120" y="1512"/>
                  </a:cubicBezTo>
                  <a:cubicBezTo>
                    <a:pt x="120" y="1361"/>
                    <a:pt x="158" y="1187"/>
                    <a:pt x="166" y="110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0C1">
                    <a:gamma/>
                    <a:tint val="0"/>
                    <a:invGamma/>
                  </a:srgbClr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34" name="Oval 14"/>
            <p:cNvSpPr>
              <a:spLocks noChangeAspect="1" noChangeArrowheads="1"/>
            </p:cNvSpPr>
            <p:nvPr/>
          </p:nvSpPr>
          <p:spPr bwMode="auto">
            <a:xfrm>
              <a:off x="2277" y="2577"/>
              <a:ext cx="217" cy="250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1935" name="Freeform 15"/>
            <p:cNvSpPr>
              <a:spLocks noChangeAspect="1"/>
            </p:cNvSpPr>
            <p:nvPr/>
          </p:nvSpPr>
          <p:spPr bwMode="auto">
            <a:xfrm>
              <a:off x="2549" y="1484"/>
              <a:ext cx="454" cy="1586"/>
            </a:xfrm>
            <a:custGeom>
              <a:avLst/>
              <a:gdLst>
                <a:gd name="T0" fmla="*/ 166 w 1330"/>
                <a:gd name="T1" fmla="*/ 1104 h 3924"/>
                <a:gd name="T2" fmla="*/ 166 w 1330"/>
                <a:gd name="T3" fmla="*/ 1013 h 3924"/>
                <a:gd name="T4" fmla="*/ 166 w 1330"/>
                <a:gd name="T5" fmla="*/ 197 h 3924"/>
                <a:gd name="T6" fmla="*/ 257 w 1330"/>
                <a:gd name="T7" fmla="*/ 197 h 3924"/>
                <a:gd name="T8" fmla="*/ 257 w 1330"/>
                <a:gd name="T9" fmla="*/ 1104 h 3924"/>
                <a:gd name="T10" fmla="*/ 347 w 1330"/>
                <a:gd name="T11" fmla="*/ 1058 h 3924"/>
                <a:gd name="T12" fmla="*/ 347 w 1330"/>
                <a:gd name="T13" fmla="*/ 197 h 3924"/>
                <a:gd name="T14" fmla="*/ 438 w 1330"/>
                <a:gd name="T15" fmla="*/ 197 h 3924"/>
                <a:gd name="T16" fmla="*/ 438 w 1330"/>
                <a:gd name="T17" fmla="*/ 1104 h 3924"/>
                <a:gd name="T18" fmla="*/ 529 w 1330"/>
                <a:gd name="T19" fmla="*/ 1104 h 3924"/>
                <a:gd name="T20" fmla="*/ 529 w 1330"/>
                <a:gd name="T21" fmla="*/ 197 h 3924"/>
                <a:gd name="T22" fmla="*/ 619 w 1330"/>
                <a:gd name="T23" fmla="*/ 197 h 3924"/>
                <a:gd name="T24" fmla="*/ 619 w 1330"/>
                <a:gd name="T25" fmla="*/ 1104 h 3924"/>
                <a:gd name="T26" fmla="*/ 710 w 1330"/>
                <a:gd name="T27" fmla="*/ 1104 h 3924"/>
                <a:gd name="T28" fmla="*/ 710 w 1330"/>
                <a:gd name="T29" fmla="*/ 151 h 3924"/>
                <a:gd name="T30" fmla="*/ 801 w 1330"/>
                <a:gd name="T31" fmla="*/ 197 h 3924"/>
                <a:gd name="T32" fmla="*/ 801 w 1330"/>
                <a:gd name="T33" fmla="*/ 1104 h 3924"/>
                <a:gd name="T34" fmla="*/ 892 w 1330"/>
                <a:gd name="T35" fmla="*/ 1104 h 3924"/>
                <a:gd name="T36" fmla="*/ 892 w 1330"/>
                <a:gd name="T37" fmla="*/ 197 h 3924"/>
                <a:gd name="T38" fmla="*/ 982 w 1330"/>
                <a:gd name="T39" fmla="*/ 197 h 3924"/>
                <a:gd name="T40" fmla="*/ 982 w 1330"/>
                <a:gd name="T41" fmla="*/ 1104 h 3924"/>
                <a:gd name="T42" fmla="*/ 1073 w 1330"/>
                <a:gd name="T43" fmla="*/ 1104 h 3924"/>
                <a:gd name="T44" fmla="*/ 1073 w 1330"/>
                <a:gd name="T45" fmla="*/ 197 h 3924"/>
                <a:gd name="T46" fmla="*/ 1164 w 1330"/>
                <a:gd name="T47" fmla="*/ 197 h 3924"/>
                <a:gd name="T48" fmla="*/ 1164 w 1330"/>
                <a:gd name="T49" fmla="*/ 1104 h 3924"/>
                <a:gd name="T50" fmla="*/ 1254 w 1330"/>
                <a:gd name="T51" fmla="*/ 1557 h 3924"/>
                <a:gd name="T52" fmla="*/ 1164 w 1330"/>
                <a:gd name="T53" fmla="*/ 1920 h 3924"/>
                <a:gd name="T54" fmla="*/ 1164 w 1330"/>
                <a:gd name="T55" fmla="*/ 2918 h 3924"/>
                <a:gd name="T56" fmla="*/ 1164 w 1330"/>
                <a:gd name="T57" fmla="*/ 3780 h 3924"/>
                <a:gd name="T58" fmla="*/ 166 w 1330"/>
                <a:gd name="T59" fmla="*/ 3780 h 3924"/>
                <a:gd name="T60" fmla="*/ 166 w 1330"/>
                <a:gd name="T61" fmla="*/ 2918 h 3924"/>
                <a:gd name="T62" fmla="*/ 166 w 1330"/>
                <a:gd name="T63" fmla="*/ 2011 h 3924"/>
                <a:gd name="T64" fmla="*/ 120 w 1330"/>
                <a:gd name="T65" fmla="*/ 1512 h 3924"/>
                <a:gd name="T66" fmla="*/ 166 w 1330"/>
                <a:gd name="T67" fmla="*/ 1104 h 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0" h="3924">
                  <a:moveTo>
                    <a:pt x="166" y="1104"/>
                  </a:moveTo>
                  <a:cubicBezTo>
                    <a:pt x="174" y="1021"/>
                    <a:pt x="166" y="1164"/>
                    <a:pt x="166" y="1013"/>
                  </a:cubicBezTo>
                  <a:cubicBezTo>
                    <a:pt x="166" y="862"/>
                    <a:pt x="151" y="333"/>
                    <a:pt x="166" y="197"/>
                  </a:cubicBezTo>
                  <a:cubicBezTo>
                    <a:pt x="181" y="61"/>
                    <a:pt x="242" y="46"/>
                    <a:pt x="257" y="197"/>
                  </a:cubicBezTo>
                  <a:cubicBezTo>
                    <a:pt x="272" y="348"/>
                    <a:pt x="242" y="961"/>
                    <a:pt x="257" y="1104"/>
                  </a:cubicBezTo>
                  <a:cubicBezTo>
                    <a:pt x="272" y="1247"/>
                    <a:pt x="332" y="1209"/>
                    <a:pt x="347" y="1058"/>
                  </a:cubicBezTo>
                  <a:cubicBezTo>
                    <a:pt x="362" y="907"/>
                    <a:pt x="332" y="341"/>
                    <a:pt x="347" y="197"/>
                  </a:cubicBezTo>
                  <a:cubicBezTo>
                    <a:pt x="362" y="53"/>
                    <a:pt x="423" y="46"/>
                    <a:pt x="438" y="197"/>
                  </a:cubicBezTo>
                  <a:cubicBezTo>
                    <a:pt x="453" y="348"/>
                    <a:pt x="423" y="953"/>
                    <a:pt x="438" y="1104"/>
                  </a:cubicBezTo>
                  <a:cubicBezTo>
                    <a:pt x="453" y="1255"/>
                    <a:pt x="514" y="1255"/>
                    <a:pt x="529" y="1104"/>
                  </a:cubicBezTo>
                  <a:cubicBezTo>
                    <a:pt x="544" y="953"/>
                    <a:pt x="514" y="348"/>
                    <a:pt x="529" y="197"/>
                  </a:cubicBezTo>
                  <a:cubicBezTo>
                    <a:pt x="544" y="46"/>
                    <a:pt x="604" y="46"/>
                    <a:pt x="619" y="197"/>
                  </a:cubicBezTo>
                  <a:cubicBezTo>
                    <a:pt x="634" y="348"/>
                    <a:pt x="604" y="953"/>
                    <a:pt x="619" y="1104"/>
                  </a:cubicBezTo>
                  <a:cubicBezTo>
                    <a:pt x="634" y="1255"/>
                    <a:pt x="695" y="1263"/>
                    <a:pt x="710" y="1104"/>
                  </a:cubicBezTo>
                  <a:cubicBezTo>
                    <a:pt x="725" y="945"/>
                    <a:pt x="695" y="302"/>
                    <a:pt x="710" y="151"/>
                  </a:cubicBezTo>
                  <a:cubicBezTo>
                    <a:pt x="725" y="0"/>
                    <a:pt x="786" y="38"/>
                    <a:pt x="801" y="197"/>
                  </a:cubicBezTo>
                  <a:cubicBezTo>
                    <a:pt x="816" y="356"/>
                    <a:pt x="786" y="953"/>
                    <a:pt x="801" y="1104"/>
                  </a:cubicBezTo>
                  <a:cubicBezTo>
                    <a:pt x="816" y="1255"/>
                    <a:pt x="877" y="1255"/>
                    <a:pt x="892" y="1104"/>
                  </a:cubicBezTo>
                  <a:cubicBezTo>
                    <a:pt x="907" y="953"/>
                    <a:pt x="877" y="348"/>
                    <a:pt x="892" y="197"/>
                  </a:cubicBezTo>
                  <a:cubicBezTo>
                    <a:pt x="907" y="46"/>
                    <a:pt x="967" y="46"/>
                    <a:pt x="982" y="197"/>
                  </a:cubicBezTo>
                  <a:cubicBezTo>
                    <a:pt x="997" y="348"/>
                    <a:pt x="967" y="953"/>
                    <a:pt x="982" y="1104"/>
                  </a:cubicBezTo>
                  <a:cubicBezTo>
                    <a:pt x="997" y="1255"/>
                    <a:pt x="1058" y="1255"/>
                    <a:pt x="1073" y="1104"/>
                  </a:cubicBezTo>
                  <a:cubicBezTo>
                    <a:pt x="1088" y="953"/>
                    <a:pt x="1058" y="348"/>
                    <a:pt x="1073" y="197"/>
                  </a:cubicBezTo>
                  <a:cubicBezTo>
                    <a:pt x="1088" y="46"/>
                    <a:pt x="1149" y="46"/>
                    <a:pt x="1164" y="197"/>
                  </a:cubicBezTo>
                  <a:cubicBezTo>
                    <a:pt x="1179" y="348"/>
                    <a:pt x="1149" y="877"/>
                    <a:pt x="1164" y="1104"/>
                  </a:cubicBezTo>
                  <a:cubicBezTo>
                    <a:pt x="1179" y="1331"/>
                    <a:pt x="1254" y="1421"/>
                    <a:pt x="1254" y="1557"/>
                  </a:cubicBezTo>
                  <a:cubicBezTo>
                    <a:pt x="1254" y="1693"/>
                    <a:pt x="1179" y="1693"/>
                    <a:pt x="1164" y="1920"/>
                  </a:cubicBezTo>
                  <a:cubicBezTo>
                    <a:pt x="1149" y="2147"/>
                    <a:pt x="1164" y="2608"/>
                    <a:pt x="1164" y="2918"/>
                  </a:cubicBezTo>
                  <a:cubicBezTo>
                    <a:pt x="1164" y="3228"/>
                    <a:pt x="1330" y="3636"/>
                    <a:pt x="1164" y="3780"/>
                  </a:cubicBezTo>
                  <a:cubicBezTo>
                    <a:pt x="998" y="3924"/>
                    <a:pt x="332" y="3924"/>
                    <a:pt x="166" y="3780"/>
                  </a:cubicBezTo>
                  <a:cubicBezTo>
                    <a:pt x="0" y="3636"/>
                    <a:pt x="166" y="3213"/>
                    <a:pt x="166" y="2918"/>
                  </a:cubicBezTo>
                  <a:cubicBezTo>
                    <a:pt x="166" y="2623"/>
                    <a:pt x="174" y="2245"/>
                    <a:pt x="166" y="2011"/>
                  </a:cubicBezTo>
                  <a:cubicBezTo>
                    <a:pt x="158" y="1777"/>
                    <a:pt x="120" y="1663"/>
                    <a:pt x="120" y="1512"/>
                  </a:cubicBezTo>
                  <a:cubicBezTo>
                    <a:pt x="120" y="1361"/>
                    <a:pt x="158" y="1187"/>
                    <a:pt x="166" y="110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0C1">
                    <a:gamma/>
                    <a:tint val="0"/>
                    <a:invGamma/>
                  </a:srgbClr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36" name="Oval 16"/>
            <p:cNvSpPr>
              <a:spLocks noChangeAspect="1" noChangeArrowheads="1"/>
            </p:cNvSpPr>
            <p:nvPr/>
          </p:nvSpPr>
          <p:spPr bwMode="auto">
            <a:xfrm>
              <a:off x="2677" y="2577"/>
              <a:ext cx="217" cy="250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1937" name="Freeform 17"/>
            <p:cNvSpPr>
              <a:spLocks noChangeAspect="1"/>
            </p:cNvSpPr>
            <p:nvPr/>
          </p:nvSpPr>
          <p:spPr bwMode="auto">
            <a:xfrm>
              <a:off x="2941" y="1496"/>
              <a:ext cx="454" cy="1586"/>
            </a:xfrm>
            <a:custGeom>
              <a:avLst/>
              <a:gdLst>
                <a:gd name="T0" fmla="*/ 166 w 1330"/>
                <a:gd name="T1" fmla="*/ 1104 h 3924"/>
                <a:gd name="T2" fmla="*/ 166 w 1330"/>
                <a:gd name="T3" fmla="*/ 1013 h 3924"/>
                <a:gd name="T4" fmla="*/ 166 w 1330"/>
                <a:gd name="T5" fmla="*/ 197 h 3924"/>
                <a:gd name="T6" fmla="*/ 257 w 1330"/>
                <a:gd name="T7" fmla="*/ 197 h 3924"/>
                <a:gd name="T8" fmla="*/ 257 w 1330"/>
                <a:gd name="T9" fmla="*/ 1104 h 3924"/>
                <a:gd name="T10" fmla="*/ 347 w 1330"/>
                <a:gd name="T11" fmla="*/ 1058 h 3924"/>
                <a:gd name="T12" fmla="*/ 347 w 1330"/>
                <a:gd name="T13" fmla="*/ 197 h 3924"/>
                <a:gd name="T14" fmla="*/ 438 w 1330"/>
                <a:gd name="T15" fmla="*/ 197 h 3924"/>
                <a:gd name="T16" fmla="*/ 438 w 1330"/>
                <a:gd name="T17" fmla="*/ 1104 h 3924"/>
                <a:gd name="T18" fmla="*/ 529 w 1330"/>
                <a:gd name="T19" fmla="*/ 1104 h 3924"/>
                <a:gd name="T20" fmla="*/ 529 w 1330"/>
                <a:gd name="T21" fmla="*/ 197 h 3924"/>
                <a:gd name="T22" fmla="*/ 619 w 1330"/>
                <a:gd name="T23" fmla="*/ 197 h 3924"/>
                <a:gd name="T24" fmla="*/ 619 w 1330"/>
                <a:gd name="T25" fmla="*/ 1104 h 3924"/>
                <a:gd name="T26" fmla="*/ 710 w 1330"/>
                <a:gd name="T27" fmla="*/ 1104 h 3924"/>
                <a:gd name="T28" fmla="*/ 710 w 1330"/>
                <a:gd name="T29" fmla="*/ 151 h 3924"/>
                <a:gd name="T30" fmla="*/ 801 w 1330"/>
                <a:gd name="T31" fmla="*/ 197 h 3924"/>
                <a:gd name="T32" fmla="*/ 801 w 1330"/>
                <a:gd name="T33" fmla="*/ 1104 h 3924"/>
                <a:gd name="T34" fmla="*/ 892 w 1330"/>
                <a:gd name="T35" fmla="*/ 1104 h 3924"/>
                <a:gd name="T36" fmla="*/ 892 w 1330"/>
                <a:gd name="T37" fmla="*/ 197 h 3924"/>
                <a:gd name="T38" fmla="*/ 982 w 1330"/>
                <a:gd name="T39" fmla="*/ 197 h 3924"/>
                <a:gd name="T40" fmla="*/ 982 w 1330"/>
                <a:gd name="T41" fmla="*/ 1104 h 3924"/>
                <a:gd name="T42" fmla="*/ 1073 w 1330"/>
                <a:gd name="T43" fmla="*/ 1104 h 3924"/>
                <a:gd name="T44" fmla="*/ 1073 w 1330"/>
                <a:gd name="T45" fmla="*/ 197 h 3924"/>
                <a:gd name="T46" fmla="*/ 1164 w 1330"/>
                <a:gd name="T47" fmla="*/ 197 h 3924"/>
                <a:gd name="T48" fmla="*/ 1164 w 1330"/>
                <a:gd name="T49" fmla="*/ 1104 h 3924"/>
                <a:gd name="T50" fmla="*/ 1254 w 1330"/>
                <a:gd name="T51" fmla="*/ 1557 h 3924"/>
                <a:gd name="T52" fmla="*/ 1164 w 1330"/>
                <a:gd name="T53" fmla="*/ 1920 h 3924"/>
                <a:gd name="T54" fmla="*/ 1164 w 1330"/>
                <a:gd name="T55" fmla="*/ 2918 h 3924"/>
                <a:gd name="T56" fmla="*/ 1164 w 1330"/>
                <a:gd name="T57" fmla="*/ 3780 h 3924"/>
                <a:gd name="T58" fmla="*/ 166 w 1330"/>
                <a:gd name="T59" fmla="*/ 3780 h 3924"/>
                <a:gd name="T60" fmla="*/ 166 w 1330"/>
                <a:gd name="T61" fmla="*/ 2918 h 3924"/>
                <a:gd name="T62" fmla="*/ 166 w 1330"/>
                <a:gd name="T63" fmla="*/ 2011 h 3924"/>
                <a:gd name="T64" fmla="*/ 120 w 1330"/>
                <a:gd name="T65" fmla="*/ 1512 h 3924"/>
                <a:gd name="T66" fmla="*/ 166 w 1330"/>
                <a:gd name="T67" fmla="*/ 1104 h 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0" h="3924">
                  <a:moveTo>
                    <a:pt x="166" y="1104"/>
                  </a:moveTo>
                  <a:cubicBezTo>
                    <a:pt x="174" y="1021"/>
                    <a:pt x="166" y="1164"/>
                    <a:pt x="166" y="1013"/>
                  </a:cubicBezTo>
                  <a:cubicBezTo>
                    <a:pt x="166" y="862"/>
                    <a:pt x="151" y="333"/>
                    <a:pt x="166" y="197"/>
                  </a:cubicBezTo>
                  <a:cubicBezTo>
                    <a:pt x="181" y="61"/>
                    <a:pt x="242" y="46"/>
                    <a:pt x="257" y="197"/>
                  </a:cubicBezTo>
                  <a:cubicBezTo>
                    <a:pt x="272" y="348"/>
                    <a:pt x="242" y="961"/>
                    <a:pt x="257" y="1104"/>
                  </a:cubicBezTo>
                  <a:cubicBezTo>
                    <a:pt x="272" y="1247"/>
                    <a:pt x="332" y="1209"/>
                    <a:pt x="347" y="1058"/>
                  </a:cubicBezTo>
                  <a:cubicBezTo>
                    <a:pt x="362" y="907"/>
                    <a:pt x="332" y="341"/>
                    <a:pt x="347" y="197"/>
                  </a:cubicBezTo>
                  <a:cubicBezTo>
                    <a:pt x="362" y="53"/>
                    <a:pt x="423" y="46"/>
                    <a:pt x="438" y="197"/>
                  </a:cubicBezTo>
                  <a:cubicBezTo>
                    <a:pt x="453" y="348"/>
                    <a:pt x="423" y="953"/>
                    <a:pt x="438" y="1104"/>
                  </a:cubicBezTo>
                  <a:cubicBezTo>
                    <a:pt x="453" y="1255"/>
                    <a:pt x="514" y="1255"/>
                    <a:pt x="529" y="1104"/>
                  </a:cubicBezTo>
                  <a:cubicBezTo>
                    <a:pt x="544" y="953"/>
                    <a:pt x="514" y="348"/>
                    <a:pt x="529" y="197"/>
                  </a:cubicBezTo>
                  <a:cubicBezTo>
                    <a:pt x="544" y="46"/>
                    <a:pt x="604" y="46"/>
                    <a:pt x="619" y="197"/>
                  </a:cubicBezTo>
                  <a:cubicBezTo>
                    <a:pt x="634" y="348"/>
                    <a:pt x="604" y="953"/>
                    <a:pt x="619" y="1104"/>
                  </a:cubicBezTo>
                  <a:cubicBezTo>
                    <a:pt x="634" y="1255"/>
                    <a:pt x="695" y="1263"/>
                    <a:pt x="710" y="1104"/>
                  </a:cubicBezTo>
                  <a:cubicBezTo>
                    <a:pt x="725" y="945"/>
                    <a:pt x="695" y="302"/>
                    <a:pt x="710" y="151"/>
                  </a:cubicBezTo>
                  <a:cubicBezTo>
                    <a:pt x="725" y="0"/>
                    <a:pt x="786" y="38"/>
                    <a:pt x="801" y="197"/>
                  </a:cubicBezTo>
                  <a:cubicBezTo>
                    <a:pt x="816" y="356"/>
                    <a:pt x="786" y="953"/>
                    <a:pt x="801" y="1104"/>
                  </a:cubicBezTo>
                  <a:cubicBezTo>
                    <a:pt x="816" y="1255"/>
                    <a:pt x="877" y="1255"/>
                    <a:pt x="892" y="1104"/>
                  </a:cubicBezTo>
                  <a:cubicBezTo>
                    <a:pt x="907" y="953"/>
                    <a:pt x="877" y="348"/>
                    <a:pt x="892" y="197"/>
                  </a:cubicBezTo>
                  <a:cubicBezTo>
                    <a:pt x="907" y="46"/>
                    <a:pt x="967" y="46"/>
                    <a:pt x="982" y="197"/>
                  </a:cubicBezTo>
                  <a:cubicBezTo>
                    <a:pt x="997" y="348"/>
                    <a:pt x="967" y="953"/>
                    <a:pt x="982" y="1104"/>
                  </a:cubicBezTo>
                  <a:cubicBezTo>
                    <a:pt x="997" y="1255"/>
                    <a:pt x="1058" y="1255"/>
                    <a:pt x="1073" y="1104"/>
                  </a:cubicBezTo>
                  <a:cubicBezTo>
                    <a:pt x="1088" y="953"/>
                    <a:pt x="1058" y="348"/>
                    <a:pt x="1073" y="197"/>
                  </a:cubicBezTo>
                  <a:cubicBezTo>
                    <a:pt x="1088" y="46"/>
                    <a:pt x="1149" y="46"/>
                    <a:pt x="1164" y="197"/>
                  </a:cubicBezTo>
                  <a:cubicBezTo>
                    <a:pt x="1179" y="348"/>
                    <a:pt x="1149" y="877"/>
                    <a:pt x="1164" y="1104"/>
                  </a:cubicBezTo>
                  <a:cubicBezTo>
                    <a:pt x="1179" y="1331"/>
                    <a:pt x="1254" y="1421"/>
                    <a:pt x="1254" y="1557"/>
                  </a:cubicBezTo>
                  <a:cubicBezTo>
                    <a:pt x="1254" y="1693"/>
                    <a:pt x="1179" y="1693"/>
                    <a:pt x="1164" y="1920"/>
                  </a:cubicBezTo>
                  <a:cubicBezTo>
                    <a:pt x="1149" y="2147"/>
                    <a:pt x="1164" y="2608"/>
                    <a:pt x="1164" y="2918"/>
                  </a:cubicBezTo>
                  <a:cubicBezTo>
                    <a:pt x="1164" y="3228"/>
                    <a:pt x="1330" y="3636"/>
                    <a:pt x="1164" y="3780"/>
                  </a:cubicBezTo>
                  <a:cubicBezTo>
                    <a:pt x="998" y="3924"/>
                    <a:pt x="332" y="3924"/>
                    <a:pt x="166" y="3780"/>
                  </a:cubicBezTo>
                  <a:cubicBezTo>
                    <a:pt x="0" y="3636"/>
                    <a:pt x="166" y="3213"/>
                    <a:pt x="166" y="2918"/>
                  </a:cubicBezTo>
                  <a:cubicBezTo>
                    <a:pt x="166" y="2623"/>
                    <a:pt x="174" y="2245"/>
                    <a:pt x="166" y="2011"/>
                  </a:cubicBezTo>
                  <a:cubicBezTo>
                    <a:pt x="158" y="1777"/>
                    <a:pt x="120" y="1663"/>
                    <a:pt x="120" y="1512"/>
                  </a:cubicBezTo>
                  <a:cubicBezTo>
                    <a:pt x="120" y="1361"/>
                    <a:pt x="158" y="1187"/>
                    <a:pt x="166" y="110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0C1">
                    <a:gamma/>
                    <a:tint val="0"/>
                    <a:invGamma/>
                  </a:srgbClr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38" name="Oval 18"/>
            <p:cNvSpPr>
              <a:spLocks noChangeAspect="1" noChangeArrowheads="1"/>
            </p:cNvSpPr>
            <p:nvPr/>
          </p:nvSpPr>
          <p:spPr bwMode="auto">
            <a:xfrm>
              <a:off x="3059" y="2583"/>
              <a:ext cx="218" cy="251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1939" name="Freeform 19"/>
            <p:cNvSpPr>
              <a:spLocks noChangeAspect="1"/>
            </p:cNvSpPr>
            <p:nvPr/>
          </p:nvSpPr>
          <p:spPr bwMode="auto">
            <a:xfrm>
              <a:off x="2223" y="2785"/>
              <a:ext cx="101" cy="258"/>
            </a:xfrm>
            <a:custGeom>
              <a:avLst/>
              <a:gdLst>
                <a:gd name="T0" fmla="*/ 296 w 296"/>
                <a:gd name="T1" fmla="*/ 635 h 635"/>
                <a:gd name="T2" fmla="*/ 159 w 296"/>
                <a:gd name="T3" fmla="*/ 226 h 635"/>
                <a:gd name="T4" fmla="*/ 23 w 296"/>
                <a:gd name="T5" fmla="*/ 45 h 635"/>
                <a:gd name="T6" fmla="*/ 23 w 296"/>
                <a:gd name="T7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35">
                  <a:moveTo>
                    <a:pt x="296" y="635"/>
                  </a:moveTo>
                  <a:cubicBezTo>
                    <a:pt x="250" y="479"/>
                    <a:pt x="204" y="324"/>
                    <a:pt x="159" y="226"/>
                  </a:cubicBezTo>
                  <a:cubicBezTo>
                    <a:pt x="114" y="128"/>
                    <a:pt x="46" y="82"/>
                    <a:pt x="23" y="45"/>
                  </a:cubicBezTo>
                  <a:cubicBezTo>
                    <a:pt x="0" y="8"/>
                    <a:pt x="11" y="4"/>
                    <a:pt x="23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0" name="Freeform 20"/>
            <p:cNvSpPr>
              <a:spLocks noChangeAspect="1"/>
            </p:cNvSpPr>
            <p:nvPr/>
          </p:nvSpPr>
          <p:spPr bwMode="auto">
            <a:xfrm>
              <a:off x="2316" y="2804"/>
              <a:ext cx="147" cy="239"/>
            </a:xfrm>
            <a:custGeom>
              <a:avLst/>
              <a:gdLst>
                <a:gd name="T0" fmla="*/ 23 w 431"/>
                <a:gd name="T1" fmla="*/ 590 h 590"/>
                <a:gd name="T2" fmla="*/ 23 w 431"/>
                <a:gd name="T3" fmla="*/ 363 h 590"/>
                <a:gd name="T4" fmla="*/ 159 w 431"/>
                <a:gd name="T5" fmla="*/ 227 h 590"/>
                <a:gd name="T6" fmla="*/ 340 w 431"/>
                <a:gd name="T7" fmla="*/ 181 h 590"/>
                <a:gd name="T8" fmla="*/ 431 w 431"/>
                <a:gd name="T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90">
                  <a:moveTo>
                    <a:pt x="23" y="590"/>
                  </a:moveTo>
                  <a:cubicBezTo>
                    <a:pt x="11" y="507"/>
                    <a:pt x="0" y="424"/>
                    <a:pt x="23" y="363"/>
                  </a:cubicBezTo>
                  <a:cubicBezTo>
                    <a:pt x="46" y="302"/>
                    <a:pt x="106" y="257"/>
                    <a:pt x="159" y="227"/>
                  </a:cubicBezTo>
                  <a:cubicBezTo>
                    <a:pt x="212" y="197"/>
                    <a:pt x="295" y="219"/>
                    <a:pt x="340" y="181"/>
                  </a:cubicBezTo>
                  <a:cubicBezTo>
                    <a:pt x="385" y="143"/>
                    <a:pt x="408" y="71"/>
                    <a:pt x="43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1" name="Freeform 21"/>
            <p:cNvSpPr>
              <a:spLocks noChangeAspect="1"/>
            </p:cNvSpPr>
            <p:nvPr/>
          </p:nvSpPr>
          <p:spPr bwMode="auto">
            <a:xfrm>
              <a:off x="2324" y="2913"/>
              <a:ext cx="124" cy="130"/>
            </a:xfrm>
            <a:custGeom>
              <a:avLst/>
              <a:gdLst>
                <a:gd name="T0" fmla="*/ 0 w 362"/>
                <a:gd name="T1" fmla="*/ 318 h 318"/>
                <a:gd name="T2" fmla="*/ 90 w 362"/>
                <a:gd name="T3" fmla="*/ 91 h 318"/>
                <a:gd name="T4" fmla="*/ 362 w 362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318">
                  <a:moveTo>
                    <a:pt x="0" y="318"/>
                  </a:moveTo>
                  <a:cubicBezTo>
                    <a:pt x="15" y="231"/>
                    <a:pt x="30" y="144"/>
                    <a:pt x="90" y="91"/>
                  </a:cubicBezTo>
                  <a:cubicBezTo>
                    <a:pt x="150" y="38"/>
                    <a:pt x="309" y="23"/>
                    <a:pt x="362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2" name="Freeform 22"/>
            <p:cNvSpPr>
              <a:spLocks noChangeAspect="1"/>
            </p:cNvSpPr>
            <p:nvPr/>
          </p:nvSpPr>
          <p:spPr bwMode="auto">
            <a:xfrm>
              <a:off x="2290" y="2822"/>
              <a:ext cx="173" cy="221"/>
            </a:xfrm>
            <a:custGeom>
              <a:avLst/>
              <a:gdLst>
                <a:gd name="T0" fmla="*/ 507 w 507"/>
                <a:gd name="T1" fmla="*/ 545 h 545"/>
                <a:gd name="T2" fmla="*/ 325 w 507"/>
                <a:gd name="T3" fmla="*/ 363 h 545"/>
                <a:gd name="T4" fmla="*/ 53 w 507"/>
                <a:gd name="T5" fmla="*/ 136 h 545"/>
                <a:gd name="T6" fmla="*/ 8 w 507"/>
                <a:gd name="T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45">
                  <a:moveTo>
                    <a:pt x="507" y="545"/>
                  </a:moveTo>
                  <a:cubicBezTo>
                    <a:pt x="454" y="488"/>
                    <a:pt x="401" y="431"/>
                    <a:pt x="325" y="363"/>
                  </a:cubicBezTo>
                  <a:cubicBezTo>
                    <a:pt x="249" y="295"/>
                    <a:pt x="106" y="197"/>
                    <a:pt x="53" y="136"/>
                  </a:cubicBezTo>
                  <a:cubicBezTo>
                    <a:pt x="0" y="75"/>
                    <a:pt x="4" y="37"/>
                    <a:pt x="8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3" name="Freeform 23"/>
            <p:cNvSpPr>
              <a:spLocks noChangeAspect="1"/>
            </p:cNvSpPr>
            <p:nvPr/>
          </p:nvSpPr>
          <p:spPr bwMode="auto">
            <a:xfrm>
              <a:off x="2463" y="2713"/>
              <a:ext cx="67" cy="330"/>
            </a:xfrm>
            <a:custGeom>
              <a:avLst/>
              <a:gdLst>
                <a:gd name="T0" fmla="*/ 0 w 196"/>
                <a:gd name="T1" fmla="*/ 817 h 817"/>
                <a:gd name="T2" fmla="*/ 91 w 196"/>
                <a:gd name="T3" fmla="*/ 544 h 817"/>
                <a:gd name="T4" fmla="*/ 91 w 196"/>
                <a:gd name="T5" fmla="*/ 318 h 817"/>
                <a:gd name="T6" fmla="*/ 181 w 196"/>
                <a:gd name="T7" fmla="*/ 91 h 817"/>
                <a:gd name="T8" fmla="*/ 181 w 196"/>
                <a:gd name="T9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17">
                  <a:moveTo>
                    <a:pt x="0" y="817"/>
                  </a:moveTo>
                  <a:cubicBezTo>
                    <a:pt x="38" y="722"/>
                    <a:pt x="76" y="627"/>
                    <a:pt x="91" y="544"/>
                  </a:cubicBezTo>
                  <a:cubicBezTo>
                    <a:pt x="106" y="461"/>
                    <a:pt x="76" y="393"/>
                    <a:pt x="91" y="318"/>
                  </a:cubicBezTo>
                  <a:cubicBezTo>
                    <a:pt x="106" y="243"/>
                    <a:pt x="166" y="144"/>
                    <a:pt x="181" y="91"/>
                  </a:cubicBezTo>
                  <a:cubicBezTo>
                    <a:pt x="196" y="38"/>
                    <a:pt x="188" y="19"/>
                    <a:pt x="18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4" name="Freeform 24"/>
            <p:cNvSpPr>
              <a:spLocks noChangeAspect="1"/>
            </p:cNvSpPr>
            <p:nvPr/>
          </p:nvSpPr>
          <p:spPr bwMode="auto">
            <a:xfrm>
              <a:off x="2463" y="2822"/>
              <a:ext cx="96" cy="221"/>
            </a:xfrm>
            <a:custGeom>
              <a:avLst/>
              <a:gdLst>
                <a:gd name="T0" fmla="*/ 0 w 279"/>
                <a:gd name="T1" fmla="*/ 545 h 545"/>
                <a:gd name="T2" fmla="*/ 181 w 279"/>
                <a:gd name="T3" fmla="*/ 409 h 545"/>
                <a:gd name="T4" fmla="*/ 272 w 279"/>
                <a:gd name="T5" fmla="*/ 272 h 545"/>
                <a:gd name="T6" fmla="*/ 136 w 279"/>
                <a:gd name="T7" fmla="*/ 136 h 545"/>
                <a:gd name="T8" fmla="*/ 227 w 279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545">
                  <a:moveTo>
                    <a:pt x="0" y="545"/>
                  </a:moveTo>
                  <a:cubicBezTo>
                    <a:pt x="68" y="499"/>
                    <a:pt x="136" y="454"/>
                    <a:pt x="181" y="409"/>
                  </a:cubicBezTo>
                  <a:cubicBezTo>
                    <a:pt x="226" y="364"/>
                    <a:pt x="279" y="317"/>
                    <a:pt x="272" y="272"/>
                  </a:cubicBezTo>
                  <a:cubicBezTo>
                    <a:pt x="265" y="227"/>
                    <a:pt x="143" y="181"/>
                    <a:pt x="136" y="136"/>
                  </a:cubicBezTo>
                  <a:cubicBezTo>
                    <a:pt x="129" y="91"/>
                    <a:pt x="178" y="45"/>
                    <a:pt x="227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5" name="Freeform 25"/>
            <p:cNvSpPr>
              <a:spLocks noChangeAspect="1"/>
            </p:cNvSpPr>
            <p:nvPr/>
          </p:nvSpPr>
          <p:spPr bwMode="auto">
            <a:xfrm>
              <a:off x="2216" y="2253"/>
              <a:ext cx="136" cy="404"/>
            </a:xfrm>
            <a:custGeom>
              <a:avLst/>
              <a:gdLst>
                <a:gd name="T0" fmla="*/ 0 w 401"/>
                <a:gd name="T1" fmla="*/ 998 h 998"/>
                <a:gd name="T2" fmla="*/ 136 w 401"/>
                <a:gd name="T3" fmla="*/ 907 h 998"/>
                <a:gd name="T4" fmla="*/ 136 w 401"/>
                <a:gd name="T5" fmla="*/ 681 h 998"/>
                <a:gd name="T6" fmla="*/ 363 w 401"/>
                <a:gd name="T7" fmla="*/ 408 h 998"/>
                <a:gd name="T8" fmla="*/ 363 w 401"/>
                <a:gd name="T9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998">
                  <a:moveTo>
                    <a:pt x="0" y="998"/>
                  </a:moveTo>
                  <a:cubicBezTo>
                    <a:pt x="56" y="979"/>
                    <a:pt x="113" y="960"/>
                    <a:pt x="136" y="907"/>
                  </a:cubicBezTo>
                  <a:cubicBezTo>
                    <a:pt x="159" y="854"/>
                    <a:pt x="98" y="764"/>
                    <a:pt x="136" y="681"/>
                  </a:cubicBezTo>
                  <a:cubicBezTo>
                    <a:pt x="174" y="598"/>
                    <a:pt x="325" y="522"/>
                    <a:pt x="363" y="408"/>
                  </a:cubicBezTo>
                  <a:cubicBezTo>
                    <a:pt x="401" y="294"/>
                    <a:pt x="382" y="147"/>
                    <a:pt x="363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6" name="Freeform 26"/>
            <p:cNvSpPr>
              <a:spLocks noChangeAspect="1"/>
            </p:cNvSpPr>
            <p:nvPr/>
          </p:nvSpPr>
          <p:spPr bwMode="auto">
            <a:xfrm>
              <a:off x="2216" y="2657"/>
              <a:ext cx="232" cy="294"/>
            </a:xfrm>
            <a:custGeom>
              <a:avLst/>
              <a:gdLst>
                <a:gd name="T0" fmla="*/ 0 w 680"/>
                <a:gd name="T1" fmla="*/ 0 h 726"/>
                <a:gd name="T2" fmla="*/ 136 w 680"/>
                <a:gd name="T3" fmla="*/ 408 h 726"/>
                <a:gd name="T4" fmla="*/ 454 w 680"/>
                <a:gd name="T5" fmla="*/ 499 h 726"/>
                <a:gd name="T6" fmla="*/ 680 w 680"/>
                <a:gd name="T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0" h="726">
                  <a:moveTo>
                    <a:pt x="0" y="0"/>
                  </a:moveTo>
                  <a:cubicBezTo>
                    <a:pt x="30" y="162"/>
                    <a:pt x="60" y="325"/>
                    <a:pt x="136" y="408"/>
                  </a:cubicBezTo>
                  <a:cubicBezTo>
                    <a:pt x="212" y="491"/>
                    <a:pt x="363" y="446"/>
                    <a:pt x="454" y="499"/>
                  </a:cubicBezTo>
                  <a:cubicBezTo>
                    <a:pt x="545" y="552"/>
                    <a:pt x="612" y="639"/>
                    <a:pt x="680" y="72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7" name="Freeform 27"/>
            <p:cNvSpPr>
              <a:spLocks noChangeAspect="1"/>
            </p:cNvSpPr>
            <p:nvPr/>
          </p:nvSpPr>
          <p:spPr bwMode="auto">
            <a:xfrm>
              <a:off x="2210" y="2474"/>
              <a:ext cx="207" cy="186"/>
            </a:xfrm>
            <a:custGeom>
              <a:avLst/>
              <a:gdLst>
                <a:gd name="T0" fmla="*/ 15 w 605"/>
                <a:gd name="T1" fmla="*/ 454 h 462"/>
                <a:gd name="T2" fmla="*/ 15 w 605"/>
                <a:gd name="T3" fmla="*/ 409 h 462"/>
                <a:gd name="T4" fmla="*/ 106 w 605"/>
                <a:gd name="T5" fmla="*/ 137 h 462"/>
                <a:gd name="T6" fmla="*/ 378 w 605"/>
                <a:gd name="T7" fmla="*/ 91 h 462"/>
                <a:gd name="T8" fmla="*/ 605 w 605"/>
                <a:gd name="T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62">
                  <a:moveTo>
                    <a:pt x="15" y="454"/>
                  </a:moveTo>
                  <a:cubicBezTo>
                    <a:pt x="7" y="458"/>
                    <a:pt x="0" y="462"/>
                    <a:pt x="15" y="409"/>
                  </a:cubicBezTo>
                  <a:cubicBezTo>
                    <a:pt x="30" y="356"/>
                    <a:pt x="46" y="190"/>
                    <a:pt x="106" y="137"/>
                  </a:cubicBezTo>
                  <a:cubicBezTo>
                    <a:pt x="166" y="84"/>
                    <a:pt x="295" y="114"/>
                    <a:pt x="378" y="91"/>
                  </a:cubicBezTo>
                  <a:cubicBezTo>
                    <a:pt x="461" y="68"/>
                    <a:pt x="533" y="34"/>
                    <a:pt x="605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8" name="Freeform 28"/>
            <p:cNvSpPr>
              <a:spLocks noChangeAspect="1"/>
            </p:cNvSpPr>
            <p:nvPr/>
          </p:nvSpPr>
          <p:spPr bwMode="auto">
            <a:xfrm>
              <a:off x="2479" y="2345"/>
              <a:ext cx="108" cy="568"/>
            </a:xfrm>
            <a:custGeom>
              <a:avLst/>
              <a:gdLst>
                <a:gd name="T0" fmla="*/ 318 w 318"/>
                <a:gd name="T1" fmla="*/ 1361 h 1406"/>
                <a:gd name="T2" fmla="*/ 272 w 318"/>
                <a:gd name="T3" fmla="*/ 1361 h 1406"/>
                <a:gd name="T4" fmla="*/ 182 w 318"/>
                <a:gd name="T5" fmla="*/ 1089 h 1406"/>
                <a:gd name="T6" fmla="*/ 46 w 318"/>
                <a:gd name="T7" fmla="*/ 454 h 1406"/>
                <a:gd name="T8" fmla="*/ 0 w 318"/>
                <a:gd name="T9" fmla="*/ 0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406">
                  <a:moveTo>
                    <a:pt x="318" y="1361"/>
                  </a:moveTo>
                  <a:cubicBezTo>
                    <a:pt x="306" y="1383"/>
                    <a:pt x="295" y="1406"/>
                    <a:pt x="272" y="1361"/>
                  </a:cubicBezTo>
                  <a:cubicBezTo>
                    <a:pt x="249" y="1316"/>
                    <a:pt x="220" y="1240"/>
                    <a:pt x="182" y="1089"/>
                  </a:cubicBezTo>
                  <a:cubicBezTo>
                    <a:pt x="144" y="938"/>
                    <a:pt x="76" y="635"/>
                    <a:pt x="46" y="454"/>
                  </a:cubicBezTo>
                  <a:cubicBezTo>
                    <a:pt x="16" y="273"/>
                    <a:pt x="8" y="136"/>
                    <a:pt x="0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49" name="Freeform 29"/>
            <p:cNvSpPr>
              <a:spLocks noChangeAspect="1"/>
            </p:cNvSpPr>
            <p:nvPr/>
          </p:nvSpPr>
          <p:spPr bwMode="auto">
            <a:xfrm>
              <a:off x="2587" y="2511"/>
              <a:ext cx="171" cy="385"/>
            </a:xfrm>
            <a:custGeom>
              <a:avLst/>
              <a:gdLst>
                <a:gd name="T0" fmla="*/ 0 w 499"/>
                <a:gd name="T1" fmla="*/ 953 h 953"/>
                <a:gd name="T2" fmla="*/ 136 w 499"/>
                <a:gd name="T3" fmla="*/ 771 h 953"/>
                <a:gd name="T4" fmla="*/ 136 w 499"/>
                <a:gd name="T5" fmla="*/ 363 h 953"/>
                <a:gd name="T6" fmla="*/ 317 w 499"/>
                <a:gd name="T7" fmla="*/ 91 h 953"/>
                <a:gd name="T8" fmla="*/ 499 w 499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953">
                  <a:moveTo>
                    <a:pt x="0" y="953"/>
                  </a:moveTo>
                  <a:cubicBezTo>
                    <a:pt x="56" y="911"/>
                    <a:pt x="113" y="869"/>
                    <a:pt x="136" y="771"/>
                  </a:cubicBezTo>
                  <a:cubicBezTo>
                    <a:pt x="159" y="673"/>
                    <a:pt x="106" y="476"/>
                    <a:pt x="136" y="363"/>
                  </a:cubicBezTo>
                  <a:cubicBezTo>
                    <a:pt x="166" y="250"/>
                    <a:pt x="257" y="151"/>
                    <a:pt x="317" y="91"/>
                  </a:cubicBezTo>
                  <a:cubicBezTo>
                    <a:pt x="377" y="31"/>
                    <a:pt x="438" y="15"/>
                    <a:pt x="499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0" name="Freeform 30"/>
            <p:cNvSpPr>
              <a:spLocks noChangeAspect="1"/>
            </p:cNvSpPr>
            <p:nvPr/>
          </p:nvSpPr>
          <p:spPr bwMode="auto">
            <a:xfrm>
              <a:off x="2587" y="2913"/>
              <a:ext cx="279" cy="58"/>
            </a:xfrm>
            <a:custGeom>
              <a:avLst/>
              <a:gdLst>
                <a:gd name="T0" fmla="*/ 0 w 816"/>
                <a:gd name="T1" fmla="*/ 0 h 144"/>
                <a:gd name="T2" fmla="*/ 181 w 816"/>
                <a:gd name="T3" fmla="*/ 136 h 144"/>
                <a:gd name="T4" fmla="*/ 544 w 816"/>
                <a:gd name="T5" fmla="*/ 45 h 144"/>
                <a:gd name="T6" fmla="*/ 816 w 816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44">
                  <a:moveTo>
                    <a:pt x="0" y="0"/>
                  </a:moveTo>
                  <a:cubicBezTo>
                    <a:pt x="45" y="64"/>
                    <a:pt x="90" y="128"/>
                    <a:pt x="181" y="136"/>
                  </a:cubicBezTo>
                  <a:cubicBezTo>
                    <a:pt x="272" y="144"/>
                    <a:pt x="438" y="68"/>
                    <a:pt x="544" y="45"/>
                  </a:cubicBezTo>
                  <a:cubicBezTo>
                    <a:pt x="650" y="22"/>
                    <a:pt x="733" y="11"/>
                    <a:pt x="816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1" name="Freeform 31"/>
            <p:cNvSpPr>
              <a:spLocks noChangeAspect="1"/>
            </p:cNvSpPr>
            <p:nvPr/>
          </p:nvSpPr>
          <p:spPr bwMode="auto">
            <a:xfrm>
              <a:off x="2618" y="2785"/>
              <a:ext cx="101" cy="258"/>
            </a:xfrm>
            <a:custGeom>
              <a:avLst/>
              <a:gdLst>
                <a:gd name="T0" fmla="*/ 296 w 296"/>
                <a:gd name="T1" fmla="*/ 635 h 635"/>
                <a:gd name="T2" fmla="*/ 159 w 296"/>
                <a:gd name="T3" fmla="*/ 226 h 635"/>
                <a:gd name="T4" fmla="*/ 23 w 296"/>
                <a:gd name="T5" fmla="*/ 45 h 635"/>
                <a:gd name="T6" fmla="*/ 23 w 296"/>
                <a:gd name="T7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35">
                  <a:moveTo>
                    <a:pt x="296" y="635"/>
                  </a:moveTo>
                  <a:cubicBezTo>
                    <a:pt x="250" y="479"/>
                    <a:pt x="204" y="324"/>
                    <a:pt x="159" y="226"/>
                  </a:cubicBezTo>
                  <a:cubicBezTo>
                    <a:pt x="114" y="128"/>
                    <a:pt x="46" y="82"/>
                    <a:pt x="23" y="45"/>
                  </a:cubicBezTo>
                  <a:cubicBezTo>
                    <a:pt x="0" y="8"/>
                    <a:pt x="11" y="4"/>
                    <a:pt x="23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2" name="Freeform 32"/>
            <p:cNvSpPr>
              <a:spLocks noChangeAspect="1"/>
            </p:cNvSpPr>
            <p:nvPr/>
          </p:nvSpPr>
          <p:spPr bwMode="auto">
            <a:xfrm>
              <a:off x="2711" y="2804"/>
              <a:ext cx="149" cy="239"/>
            </a:xfrm>
            <a:custGeom>
              <a:avLst/>
              <a:gdLst>
                <a:gd name="T0" fmla="*/ 23 w 431"/>
                <a:gd name="T1" fmla="*/ 590 h 590"/>
                <a:gd name="T2" fmla="*/ 23 w 431"/>
                <a:gd name="T3" fmla="*/ 363 h 590"/>
                <a:gd name="T4" fmla="*/ 159 w 431"/>
                <a:gd name="T5" fmla="*/ 227 h 590"/>
                <a:gd name="T6" fmla="*/ 340 w 431"/>
                <a:gd name="T7" fmla="*/ 181 h 590"/>
                <a:gd name="T8" fmla="*/ 431 w 431"/>
                <a:gd name="T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90">
                  <a:moveTo>
                    <a:pt x="23" y="590"/>
                  </a:moveTo>
                  <a:cubicBezTo>
                    <a:pt x="11" y="507"/>
                    <a:pt x="0" y="424"/>
                    <a:pt x="23" y="363"/>
                  </a:cubicBezTo>
                  <a:cubicBezTo>
                    <a:pt x="46" y="302"/>
                    <a:pt x="106" y="257"/>
                    <a:pt x="159" y="227"/>
                  </a:cubicBezTo>
                  <a:cubicBezTo>
                    <a:pt x="212" y="197"/>
                    <a:pt x="295" y="219"/>
                    <a:pt x="340" y="181"/>
                  </a:cubicBezTo>
                  <a:cubicBezTo>
                    <a:pt x="385" y="143"/>
                    <a:pt x="408" y="71"/>
                    <a:pt x="43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3" name="Freeform 33"/>
            <p:cNvSpPr>
              <a:spLocks noChangeAspect="1"/>
            </p:cNvSpPr>
            <p:nvPr/>
          </p:nvSpPr>
          <p:spPr bwMode="auto">
            <a:xfrm>
              <a:off x="2719" y="2913"/>
              <a:ext cx="125" cy="130"/>
            </a:xfrm>
            <a:custGeom>
              <a:avLst/>
              <a:gdLst>
                <a:gd name="T0" fmla="*/ 0 w 362"/>
                <a:gd name="T1" fmla="*/ 318 h 318"/>
                <a:gd name="T2" fmla="*/ 90 w 362"/>
                <a:gd name="T3" fmla="*/ 91 h 318"/>
                <a:gd name="T4" fmla="*/ 362 w 362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318">
                  <a:moveTo>
                    <a:pt x="0" y="318"/>
                  </a:moveTo>
                  <a:cubicBezTo>
                    <a:pt x="15" y="231"/>
                    <a:pt x="30" y="144"/>
                    <a:pt x="90" y="91"/>
                  </a:cubicBezTo>
                  <a:cubicBezTo>
                    <a:pt x="150" y="38"/>
                    <a:pt x="309" y="23"/>
                    <a:pt x="362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4" name="Freeform 34"/>
            <p:cNvSpPr>
              <a:spLocks noChangeAspect="1"/>
            </p:cNvSpPr>
            <p:nvPr/>
          </p:nvSpPr>
          <p:spPr bwMode="auto">
            <a:xfrm>
              <a:off x="2685" y="2822"/>
              <a:ext cx="175" cy="221"/>
            </a:xfrm>
            <a:custGeom>
              <a:avLst/>
              <a:gdLst>
                <a:gd name="T0" fmla="*/ 507 w 507"/>
                <a:gd name="T1" fmla="*/ 545 h 545"/>
                <a:gd name="T2" fmla="*/ 325 w 507"/>
                <a:gd name="T3" fmla="*/ 363 h 545"/>
                <a:gd name="T4" fmla="*/ 53 w 507"/>
                <a:gd name="T5" fmla="*/ 136 h 545"/>
                <a:gd name="T6" fmla="*/ 8 w 507"/>
                <a:gd name="T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45">
                  <a:moveTo>
                    <a:pt x="507" y="545"/>
                  </a:moveTo>
                  <a:cubicBezTo>
                    <a:pt x="454" y="488"/>
                    <a:pt x="401" y="431"/>
                    <a:pt x="325" y="363"/>
                  </a:cubicBezTo>
                  <a:cubicBezTo>
                    <a:pt x="249" y="295"/>
                    <a:pt x="106" y="197"/>
                    <a:pt x="53" y="136"/>
                  </a:cubicBezTo>
                  <a:cubicBezTo>
                    <a:pt x="0" y="75"/>
                    <a:pt x="4" y="37"/>
                    <a:pt x="8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5" name="Freeform 35"/>
            <p:cNvSpPr>
              <a:spLocks noChangeAspect="1"/>
            </p:cNvSpPr>
            <p:nvPr/>
          </p:nvSpPr>
          <p:spPr bwMode="auto">
            <a:xfrm>
              <a:off x="2860" y="2713"/>
              <a:ext cx="66" cy="330"/>
            </a:xfrm>
            <a:custGeom>
              <a:avLst/>
              <a:gdLst>
                <a:gd name="T0" fmla="*/ 0 w 196"/>
                <a:gd name="T1" fmla="*/ 817 h 817"/>
                <a:gd name="T2" fmla="*/ 91 w 196"/>
                <a:gd name="T3" fmla="*/ 544 h 817"/>
                <a:gd name="T4" fmla="*/ 91 w 196"/>
                <a:gd name="T5" fmla="*/ 318 h 817"/>
                <a:gd name="T6" fmla="*/ 181 w 196"/>
                <a:gd name="T7" fmla="*/ 91 h 817"/>
                <a:gd name="T8" fmla="*/ 181 w 196"/>
                <a:gd name="T9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17">
                  <a:moveTo>
                    <a:pt x="0" y="817"/>
                  </a:moveTo>
                  <a:cubicBezTo>
                    <a:pt x="38" y="722"/>
                    <a:pt x="76" y="627"/>
                    <a:pt x="91" y="544"/>
                  </a:cubicBezTo>
                  <a:cubicBezTo>
                    <a:pt x="106" y="461"/>
                    <a:pt x="76" y="393"/>
                    <a:pt x="91" y="318"/>
                  </a:cubicBezTo>
                  <a:cubicBezTo>
                    <a:pt x="106" y="243"/>
                    <a:pt x="166" y="144"/>
                    <a:pt x="181" y="91"/>
                  </a:cubicBezTo>
                  <a:cubicBezTo>
                    <a:pt x="196" y="38"/>
                    <a:pt x="188" y="19"/>
                    <a:pt x="18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6" name="Freeform 36"/>
            <p:cNvSpPr>
              <a:spLocks noChangeAspect="1"/>
            </p:cNvSpPr>
            <p:nvPr/>
          </p:nvSpPr>
          <p:spPr bwMode="auto">
            <a:xfrm>
              <a:off x="2860" y="2822"/>
              <a:ext cx="94" cy="221"/>
            </a:xfrm>
            <a:custGeom>
              <a:avLst/>
              <a:gdLst>
                <a:gd name="T0" fmla="*/ 0 w 279"/>
                <a:gd name="T1" fmla="*/ 545 h 545"/>
                <a:gd name="T2" fmla="*/ 181 w 279"/>
                <a:gd name="T3" fmla="*/ 409 h 545"/>
                <a:gd name="T4" fmla="*/ 272 w 279"/>
                <a:gd name="T5" fmla="*/ 272 h 545"/>
                <a:gd name="T6" fmla="*/ 136 w 279"/>
                <a:gd name="T7" fmla="*/ 136 h 545"/>
                <a:gd name="T8" fmla="*/ 227 w 279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545">
                  <a:moveTo>
                    <a:pt x="0" y="545"/>
                  </a:moveTo>
                  <a:cubicBezTo>
                    <a:pt x="68" y="499"/>
                    <a:pt x="136" y="454"/>
                    <a:pt x="181" y="409"/>
                  </a:cubicBezTo>
                  <a:cubicBezTo>
                    <a:pt x="226" y="364"/>
                    <a:pt x="279" y="317"/>
                    <a:pt x="272" y="272"/>
                  </a:cubicBezTo>
                  <a:cubicBezTo>
                    <a:pt x="265" y="227"/>
                    <a:pt x="143" y="181"/>
                    <a:pt x="136" y="136"/>
                  </a:cubicBezTo>
                  <a:cubicBezTo>
                    <a:pt x="129" y="91"/>
                    <a:pt x="178" y="45"/>
                    <a:pt x="227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7" name="Freeform 37"/>
            <p:cNvSpPr>
              <a:spLocks noChangeAspect="1"/>
            </p:cNvSpPr>
            <p:nvPr/>
          </p:nvSpPr>
          <p:spPr bwMode="auto">
            <a:xfrm>
              <a:off x="3011" y="2804"/>
              <a:ext cx="102" cy="256"/>
            </a:xfrm>
            <a:custGeom>
              <a:avLst/>
              <a:gdLst>
                <a:gd name="T0" fmla="*/ 296 w 296"/>
                <a:gd name="T1" fmla="*/ 635 h 635"/>
                <a:gd name="T2" fmla="*/ 159 w 296"/>
                <a:gd name="T3" fmla="*/ 226 h 635"/>
                <a:gd name="T4" fmla="*/ 23 w 296"/>
                <a:gd name="T5" fmla="*/ 45 h 635"/>
                <a:gd name="T6" fmla="*/ 23 w 296"/>
                <a:gd name="T7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35">
                  <a:moveTo>
                    <a:pt x="296" y="635"/>
                  </a:moveTo>
                  <a:cubicBezTo>
                    <a:pt x="250" y="479"/>
                    <a:pt x="204" y="324"/>
                    <a:pt x="159" y="226"/>
                  </a:cubicBezTo>
                  <a:cubicBezTo>
                    <a:pt x="114" y="128"/>
                    <a:pt x="46" y="82"/>
                    <a:pt x="23" y="45"/>
                  </a:cubicBezTo>
                  <a:cubicBezTo>
                    <a:pt x="0" y="8"/>
                    <a:pt x="11" y="4"/>
                    <a:pt x="23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8" name="Freeform 38"/>
            <p:cNvSpPr>
              <a:spLocks noChangeAspect="1"/>
            </p:cNvSpPr>
            <p:nvPr/>
          </p:nvSpPr>
          <p:spPr bwMode="auto">
            <a:xfrm>
              <a:off x="3105" y="2822"/>
              <a:ext cx="147" cy="238"/>
            </a:xfrm>
            <a:custGeom>
              <a:avLst/>
              <a:gdLst>
                <a:gd name="T0" fmla="*/ 23 w 431"/>
                <a:gd name="T1" fmla="*/ 590 h 590"/>
                <a:gd name="T2" fmla="*/ 23 w 431"/>
                <a:gd name="T3" fmla="*/ 363 h 590"/>
                <a:gd name="T4" fmla="*/ 159 w 431"/>
                <a:gd name="T5" fmla="*/ 227 h 590"/>
                <a:gd name="T6" fmla="*/ 340 w 431"/>
                <a:gd name="T7" fmla="*/ 181 h 590"/>
                <a:gd name="T8" fmla="*/ 431 w 431"/>
                <a:gd name="T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590">
                  <a:moveTo>
                    <a:pt x="23" y="590"/>
                  </a:moveTo>
                  <a:cubicBezTo>
                    <a:pt x="11" y="507"/>
                    <a:pt x="0" y="424"/>
                    <a:pt x="23" y="363"/>
                  </a:cubicBezTo>
                  <a:cubicBezTo>
                    <a:pt x="46" y="302"/>
                    <a:pt x="106" y="257"/>
                    <a:pt x="159" y="227"/>
                  </a:cubicBezTo>
                  <a:cubicBezTo>
                    <a:pt x="212" y="197"/>
                    <a:pt x="295" y="219"/>
                    <a:pt x="340" y="181"/>
                  </a:cubicBezTo>
                  <a:cubicBezTo>
                    <a:pt x="385" y="143"/>
                    <a:pt x="408" y="71"/>
                    <a:pt x="43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59" name="Freeform 39"/>
            <p:cNvSpPr>
              <a:spLocks noChangeAspect="1"/>
            </p:cNvSpPr>
            <p:nvPr/>
          </p:nvSpPr>
          <p:spPr bwMode="auto">
            <a:xfrm>
              <a:off x="3113" y="2932"/>
              <a:ext cx="123" cy="128"/>
            </a:xfrm>
            <a:custGeom>
              <a:avLst/>
              <a:gdLst>
                <a:gd name="T0" fmla="*/ 0 w 362"/>
                <a:gd name="T1" fmla="*/ 318 h 318"/>
                <a:gd name="T2" fmla="*/ 90 w 362"/>
                <a:gd name="T3" fmla="*/ 91 h 318"/>
                <a:gd name="T4" fmla="*/ 362 w 362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318">
                  <a:moveTo>
                    <a:pt x="0" y="318"/>
                  </a:moveTo>
                  <a:cubicBezTo>
                    <a:pt x="15" y="231"/>
                    <a:pt x="30" y="144"/>
                    <a:pt x="90" y="91"/>
                  </a:cubicBezTo>
                  <a:cubicBezTo>
                    <a:pt x="150" y="38"/>
                    <a:pt x="309" y="23"/>
                    <a:pt x="362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0" name="Freeform 40"/>
            <p:cNvSpPr>
              <a:spLocks noChangeAspect="1"/>
            </p:cNvSpPr>
            <p:nvPr/>
          </p:nvSpPr>
          <p:spPr bwMode="auto">
            <a:xfrm>
              <a:off x="3078" y="2841"/>
              <a:ext cx="174" cy="219"/>
            </a:xfrm>
            <a:custGeom>
              <a:avLst/>
              <a:gdLst>
                <a:gd name="T0" fmla="*/ 507 w 507"/>
                <a:gd name="T1" fmla="*/ 545 h 545"/>
                <a:gd name="T2" fmla="*/ 325 w 507"/>
                <a:gd name="T3" fmla="*/ 363 h 545"/>
                <a:gd name="T4" fmla="*/ 53 w 507"/>
                <a:gd name="T5" fmla="*/ 136 h 545"/>
                <a:gd name="T6" fmla="*/ 8 w 507"/>
                <a:gd name="T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45">
                  <a:moveTo>
                    <a:pt x="507" y="545"/>
                  </a:moveTo>
                  <a:cubicBezTo>
                    <a:pt x="454" y="488"/>
                    <a:pt x="401" y="431"/>
                    <a:pt x="325" y="363"/>
                  </a:cubicBezTo>
                  <a:cubicBezTo>
                    <a:pt x="249" y="295"/>
                    <a:pt x="106" y="197"/>
                    <a:pt x="53" y="136"/>
                  </a:cubicBezTo>
                  <a:cubicBezTo>
                    <a:pt x="0" y="75"/>
                    <a:pt x="4" y="37"/>
                    <a:pt x="8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1" name="Freeform 41"/>
            <p:cNvSpPr>
              <a:spLocks noChangeAspect="1"/>
            </p:cNvSpPr>
            <p:nvPr/>
          </p:nvSpPr>
          <p:spPr bwMode="auto">
            <a:xfrm>
              <a:off x="3252" y="2730"/>
              <a:ext cx="67" cy="330"/>
            </a:xfrm>
            <a:custGeom>
              <a:avLst/>
              <a:gdLst>
                <a:gd name="T0" fmla="*/ 0 w 196"/>
                <a:gd name="T1" fmla="*/ 817 h 817"/>
                <a:gd name="T2" fmla="*/ 91 w 196"/>
                <a:gd name="T3" fmla="*/ 544 h 817"/>
                <a:gd name="T4" fmla="*/ 91 w 196"/>
                <a:gd name="T5" fmla="*/ 318 h 817"/>
                <a:gd name="T6" fmla="*/ 181 w 196"/>
                <a:gd name="T7" fmla="*/ 91 h 817"/>
                <a:gd name="T8" fmla="*/ 181 w 196"/>
                <a:gd name="T9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17">
                  <a:moveTo>
                    <a:pt x="0" y="817"/>
                  </a:moveTo>
                  <a:cubicBezTo>
                    <a:pt x="38" y="722"/>
                    <a:pt x="76" y="627"/>
                    <a:pt x="91" y="544"/>
                  </a:cubicBezTo>
                  <a:cubicBezTo>
                    <a:pt x="106" y="461"/>
                    <a:pt x="76" y="393"/>
                    <a:pt x="91" y="318"/>
                  </a:cubicBezTo>
                  <a:cubicBezTo>
                    <a:pt x="106" y="243"/>
                    <a:pt x="166" y="144"/>
                    <a:pt x="181" y="91"/>
                  </a:cubicBezTo>
                  <a:cubicBezTo>
                    <a:pt x="196" y="38"/>
                    <a:pt x="188" y="19"/>
                    <a:pt x="18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2" name="Freeform 42"/>
            <p:cNvSpPr>
              <a:spLocks noChangeAspect="1"/>
            </p:cNvSpPr>
            <p:nvPr/>
          </p:nvSpPr>
          <p:spPr bwMode="auto">
            <a:xfrm>
              <a:off x="3252" y="2841"/>
              <a:ext cx="95" cy="219"/>
            </a:xfrm>
            <a:custGeom>
              <a:avLst/>
              <a:gdLst>
                <a:gd name="T0" fmla="*/ 0 w 279"/>
                <a:gd name="T1" fmla="*/ 545 h 545"/>
                <a:gd name="T2" fmla="*/ 181 w 279"/>
                <a:gd name="T3" fmla="*/ 409 h 545"/>
                <a:gd name="T4" fmla="*/ 272 w 279"/>
                <a:gd name="T5" fmla="*/ 272 h 545"/>
                <a:gd name="T6" fmla="*/ 136 w 279"/>
                <a:gd name="T7" fmla="*/ 136 h 545"/>
                <a:gd name="T8" fmla="*/ 227 w 279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545">
                  <a:moveTo>
                    <a:pt x="0" y="545"/>
                  </a:moveTo>
                  <a:cubicBezTo>
                    <a:pt x="68" y="499"/>
                    <a:pt x="136" y="454"/>
                    <a:pt x="181" y="409"/>
                  </a:cubicBezTo>
                  <a:cubicBezTo>
                    <a:pt x="226" y="364"/>
                    <a:pt x="279" y="317"/>
                    <a:pt x="272" y="272"/>
                  </a:cubicBezTo>
                  <a:cubicBezTo>
                    <a:pt x="265" y="227"/>
                    <a:pt x="143" y="181"/>
                    <a:pt x="136" y="136"/>
                  </a:cubicBezTo>
                  <a:cubicBezTo>
                    <a:pt x="129" y="91"/>
                    <a:pt x="178" y="45"/>
                    <a:pt x="227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3" name="Freeform 43"/>
            <p:cNvSpPr>
              <a:spLocks noChangeAspect="1"/>
            </p:cNvSpPr>
            <p:nvPr/>
          </p:nvSpPr>
          <p:spPr bwMode="auto">
            <a:xfrm>
              <a:off x="2587" y="2841"/>
              <a:ext cx="265" cy="55"/>
            </a:xfrm>
            <a:custGeom>
              <a:avLst/>
              <a:gdLst>
                <a:gd name="T0" fmla="*/ 0 w 771"/>
                <a:gd name="T1" fmla="*/ 136 h 136"/>
                <a:gd name="T2" fmla="*/ 453 w 771"/>
                <a:gd name="T3" fmla="*/ 0 h 136"/>
                <a:gd name="T4" fmla="*/ 771 w 771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136">
                  <a:moveTo>
                    <a:pt x="0" y="136"/>
                  </a:moveTo>
                  <a:cubicBezTo>
                    <a:pt x="162" y="68"/>
                    <a:pt x="325" y="0"/>
                    <a:pt x="453" y="0"/>
                  </a:cubicBezTo>
                  <a:cubicBezTo>
                    <a:pt x="581" y="0"/>
                    <a:pt x="676" y="68"/>
                    <a:pt x="771" y="13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4" name="Freeform 44"/>
            <p:cNvSpPr>
              <a:spLocks noChangeAspect="1"/>
            </p:cNvSpPr>
            <p:nvPr/>
          </p:nvSpPr>
          <p:spPr bwMode="auto">
            <a:xfrm>
              <a:off x="2355" y="2855"/>
              <a:ext cx="216" cy="58"/>
            </a:xfrm>
            <a:custGeom>
              <a:avLst/>
              <a:gdLst>
                <a:gd name="T0" fmla="*/ 635 w 635"/>
                <a:gd name="T1" fmla="*/ 98 h 143"/>
                <a:gd name="T2" fmla="*/ 136 w 635"/>
                <a:gd name="T3" fmla="*/ 7 h 143"/>
                <a:gd name="T4" fmla="*/ 0 w 635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143">
                  <a:moveTo>
                    <a:pt x="635" y="98"/>
                  </a:moveTo>
                  <a:cubicBezTo>
                    <a:pt x="438" y="49"/>
                    <a:pt x="242" y="0"/>
                    <a:pt x="136" y="7"/>
                  </a:cubicBezTo>
                  <a:cubicBezTo>
                    <a:pt x="30" y="14"/>
                    <a:pt x="15" y="78"/>
                    <a:pt x="0" y="143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5" name="Freeform 45"/>
            <p:cNvSpPr>
              <a:spLocks noChangeAspect="1"/>
            </p:cNvSpPr>
            <p:nvPr/>
          </p:nvSpPr>
          <p:spPr bwMode="auto">
            <a:xfrm>
              <a:off x="2587" y="2015"/>
              <a:ext cx="186" cy="93"/>
            </a:xfrm>
            <a:custGeom>
              <a:avLst/>
              <a:gdLst>
                <a:gd name="T0" fmla="*/ 0 w 544"/>
                <a:gd name="T1" fmla="*/ 227 h 227"/>
                <a:gd name="T2" fmla="*/ 317 w 544"/>
                <a:gd name="T3" fmla="*/ 46 h 227"/>
                <a:gd name="T4" fmla="*/ 544 w 544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227">
                  <a:moveTo>
                    <a:pt x="0" y="227"/>
                  </a:moveTo>
                  <a:cubicBezTo>
                    <a:pt x="113" y="155"/>
                    <a:pt x="226" y="84"/>
                    <a:pt x="317" y="46"/>
                  </a:cubicBezTo>
                  <a:cubicBezTo>
                    <a:pt x="408" y="8"/>
                    <a:pt x="506" y="0"/>
                    <a:pt x="544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6" name="Freeform 46"/>
            <p:cNvSpPr>
              <a:spLocks noChangeAspect="1"/>
            </p:cNvSpPr>
            <p:nvPr/>
          </p:nvSpPr>
          <p:spPr bwMode="auto">
            <a:xfrm>
              <a:off x="2587" y="2089"/>
              <a:ext cx="249" cy="238"/>
            </a:xfrm>
            <a:custGeom>
              <a:avLst/>
              <a:gdLst>
                <a:gd name="T0" fmla="*/ 0 w 725"/>
                <a:gd name="T1" fmla="*/ 45 h 590"/>
                <a:gd name="T2" fmla="*/ 226 w 725"/>
                <a:gd name="T3" fmla="*/ 45 h 590"/>
                <a:gd name="T4" fmla="*/ 499 w 725"/>
                <a:gd name="T5" fmla="*/ 317 h 590"/>
                <a:gd name="T6" fmla="*/ 725 w 725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5" h="590">
                  <a:moveTo>
                    <a:pt x="0" y="45"/>
                  </a:moveTo>
                  <a:cubicBezTo>
                    <a:pt x="71" y="22"/>
                    <a:pt x="143" y="0"/>
                    <a:pt x="226" y="45"/>
                  </a:cubicBezTo>
                  <a:cubicBezTo>
                    <a:pt x="309" y="90"/>
                    <a:pt x="416" y="226"/>
                    <a:pt x="499" y="317"/>
                  </a:cubicBezTo>
                  <a:cubicBezTo>
                    <a:pt x="582" y="408"/>
                    <a:pt x="653" y="499"/>
                    <a:pt x="725" y="59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7" name="Freeform 47"/>
            <p:cNvSpPr>
              <a:spLocks noChangeAspect="1"/>
            </p:cNvSpPr>
            <p:nvPr/>
          </p:nvSpPr>
          <p:spPr bwMode="auto">
            <a:xfrm>
              <a:off x="2569" y="2108"/>
              <a:ext cx="158" cy="347"/>
            </a:xfrm>
            <a:custGeom>
              <a:avLst/>
              <a:gdLst>
                <a:gd name="T0" fmla="*/ 53 w 461"/>
                <a:gd name="T1" fmla="*/ 0 h 862"/>
                <a:gd name="T2" fmla="*/ 53 w 461"/>
                <a:gd name="T3" fmla="*/ 46 h 862"/>
                <a:gd name="T4" fmla="*/ 370 w 461"/>
                <a:gd name="T5" fmla="*/ 227 h 862"/>
                <a:gd name="T6" fmla="*/ 461 w 461"/>
                <a:gd name="T7" fmla="*/ 545 h 862"/>
                <a:gd name="T8" fmla="*/ 370 w 461"/>
                <a:gd name="T9" fmla="*/ 726 h 862"/>
                <a:gd name="T10" fmla="*/ 279 w 461"/>
                <a:gd name="T11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862">
                  <a:moveTo>
                    <a:pt x="53" y="0"/>
                  </a:moveTo>
                  <a:cubicBezTo>
                    <a:pt x="26" y="4"/>
                    <a:pt x="0" y="8"/>
                    <a:pt x="53" y="46"/>
                  </a:cubicBezTo>
                  <a:cubicBezTo>
                    <a:pt x="106" y="84"/>
                    <a:pt x="302" y="144"/>
                    <a:pt x="370" y="227"/>
                  </a:cubicBezTo>
                  <a:cubicBezTo>
                    <a:pt x="438" y="310"/>
                    <a:pt x="461" y="462"/>
                    <a:pt x="461" y="545"/>
                  </a:cubicBezTo>
                  <a:cubicBezTo>
                    <a:pt x="461" y="628"/>
                    <a:pt x="400" y="673"/>
                    <a:pt x="370" y="726"/>
                  </a:cubicBezTo>
                  <a:cubicBezTo>
                    <a:pt x="340" y="779"/>
                    <a:pt x="309" y="820"/>
                    <a:pt x="279" y="862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8" name="Freeform 48"/>
            <p:cNvSpPr>
              <a:spLocks noChangeAspect="1"/>
            </p:cNvSpPr>
            <p:nvPr/>
          </p:nvSpPr>
          <p:spPr bwMode="auto">
            <a:xfrm>
              <a:off x="2991" y="2015"/>
              <a:ext cx="187" cy="93"/>
            </a:xfrm>
            <a:custGeom>
              <a:avLst/>
              <a:gdLst>
                <a:gd name="T0" fmla="*/ 0 w 544"/>
                <a:gd name="T1" fmla="*/ 227 h 227"/>
                <a:gd name="T2" fmla="*/ 317 w 544"/>
                <a:gd name="T3" fmla="*/ 46 h 227"/>
                <a:gd name="T4" fmla="*/ 544 w 544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227">
                  <a:moveTo>
                    <a:pt x="0" y="227"/>
                  </a:moveTo>
                  <a:cubicBezTo>
                    <a:pt x="113" y="155"/>
                    <a:pt x="226" y="84"/>
                    <a:pt x="317" y="46"/>
                  </a:cubicBezTo>
                  <a:cubicBezTo>
                    <a:pt x="408" y="8"/>
                    <a:pt x="506" y="0"/>
                    <a:pt x="544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69" name="Freeform 49"/>
            <p:cNvSpPr>
              <a:spLocks noChangeAspect="1"/>
            </p:cNvSpPr>
            <p:nvPr/>
          </p:nvSpPr>
          <p:spPr bwMode="auto">
            <a:xfrm>
              <a:off x="2991" y="2089"/>
              <a:ext cx="248" cy="238"/>
            </a:xfrm>
            <a:custGeom>
              <a:avLst/>
              <a:gdLst>
                <a:gd name="T0" fmla="*/ 0 w 725"/>
                <a:gd name="T1" fmla="*/ 45 h 590"/>
                <a:gd name="T2" fmla="*/ 226 w 725"/>
                <a:gd name="T3" fmla="*/ 45 h 590"/>
                <a:gd name="T4" fmla="*/ 499 w 725"/>
                <a:gd name="T5" fmla="*/ 317 h 590"/>
                <a:gd name="T6" fmla="*/ 725 w 725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5" h="590">
                  <a:moveTo>
                    <a:pt x="0" y="45"/>
                  </a:moveTo>
                  <a:cubicBezTo>
                    <a:pt x="71" y="22"/>
                    <a:pt x="143" y="0"/>
                    <a:pt x="226" y="45"/>
                  </a:cubicBezTo>
                  <a:cubicBezTo>
                    <a:pt x="309" y="90"/>
                    <a:pt x="416" y="226"/>
                    <a:pt x="499" y="317"/>
                  </a:cubicBezTo>
                  <a:cubicBezTo>
                    <a:pt x="582" y="408"/>
                    <a:pt x="653" y="499"/>
                    <a:pt x="725" y="59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0" name="Freeform 50"/>
            <p:cNvSpPr>
              <a:spLocks noChangeAspect="1"/>
            </p:cNvSpPr>
            <p:nvPr/>
          </p:nvSpPr>
          <p:spPr bwMode="auto">
            <a:xfrm>
              <a:off x="2972" y="2108"/>
              <a:ext cx="159" cy="347"/>
            </a:xfrm>
            <a:custGeom>
              <a:avLst/>
              <a:gdLst>
                <a:gd name="T0" fmla="*/ 53 w 461"/>
                <a:gd name="T1" fmla="*/ 0 h 862"/>
                <a:gd name="T2" fmla="*/ 53 w 461"/>
                <a:gd name="T3" fmla="*/ 46 h 862"/>
                <a:gd name="T4" fmla="*/ 370 w 461"/>
                <a:gd name="T5" fmla="*/ 227 h 862"/>
                <a:gd name="T6" fmla="*/ 461 w 461"/>
                <a:gd name="T7" fmla="*/ 545 h 862"/>
                <a:gd name="T8" fmla="*/ 370 w 461"/>
                <a:gd name="T9" fmla="*/ 726 h 862"/>
                <a:gd name="T10" fmla="*/ 279 w 461"/>
                <a:gd name="T11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862">
                  <a:moveTo>
                    <a:pt x="53" y="0"/>
                  </a:moveTo>
                  <a:cubicBezTo>
                    <a:pt x="26" y="4"/>
                    <a:pt x="0" y="8"/>
                    <a:pt x="53" y="46"/>
                  </a:cubicBezTo>
                  <a:cubicBezTo>
                    <a:pt x="106" y="84"/>
                    <a:pt x="302" y="144"/>
                    <a:pt x="370" y="227"/>
                  </a:cubicBezTo>
                  <a:cubicBezTo>
                    <a:pt x="438" y="310"/>
                    <a:pt x="461" y="462"/>
                    <a:pt x="461" y="545"/>
                  </a:cubicBezTo>
                  <a:cubicBezTo>
                    <a:pt x="461" y="628"/>
                    <a:pt x="400" y="673"/>
                    <a:pt x="370" y="726"/>
                  </a:cubicBezTo>
                  <a:cubicBezTo>
                    <a:pt x="340" y="779"/>
                    <a:pt x="309" y="820"/>
                    <a:pt x="279" y="862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1" name="Freeform 51"/>
            <p:cNvSpPr>
              <a:spLocks noChangeAspect="1"/>
            </p:cNvSpPr>
            <p:nvPr/>
          </p:nvSpPr>
          <p:spPr bwMode="auto">
            <a:xfrm>
              <a:off x="2218" y="2015"/>
              <a:ext cx="186" cy="93"/>
            </a:xfrm>
            <a:custGeom>
              <a:avLst/>
              <a:gdLst>
                <a:gd name="T0" fmla="*/ 0 w 544"/>
                <a:gd name="T1" fmla="*/ 227 h 227"/>
                <a:gd name="T2" fmla="*/ 317 w 544"/>
                <a:gd name="T3" fmla="*/ 46 h 227"/>
                <a:gd name="T4" fmla="*/ 544 w 544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227">
                  <a:moveTo>
                    <a:pt x="0" y="227"/>
                  </a:moveTo>
                  <a:cubicBezTo>
                    <a:pt x="113" y="155"/>
                    <a:pt x="226" y="84"/>
                    <a:pt x="317" y="46"/>
                  </a:cubicBezTo>
                  <a:cubicBezTo>
                    <a:pt x="408" y="8"/>
                    <a:pt x="506" y="0"/>
                    <a:pt x="544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2" name="Freeform 52"/>
            <p:cNvSpPr>
              <a:spLocks noChangeAspect="1"/>
            </p:cNvSpPr>
            <p:nvPr/>
          </p:nvSpPr>
          <p:spPr bwMode="auto">
            <a:xfrm>
              <a:off x="2218" y="2089"/>
              <a:ext cx="247" cy="238"/>
            </a:xfrm>
            <a:custGeom>
              <a:avLst/>
              <a:gdLst>
                <a:gd name="T0" fmla="*/ 0 w 725"/>
                <a:gd name="T1" fmla="*/ 45 h 590"/>
                <a:gd name="T2" fmla="*/ 226 w 725"/>
                <a:gd name="T3" fmla="*/ 45 h 590"/>
                <a:gd name="T4" fmla="*/ 499 w 725"/>
                <a:gd name="T5" fmla="*/ 317 h 590"/>
                <a:gd name="T6" fmla="*/ 725 w 725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5" h="590">
                  <a:moveTo>
                    <a:pt x="0" y="45"/>
                  </a:moveTo>
                  <a:cubicBezTo>
                    <a:pt x="71" y="22"/>
                    <a:pt x="143" y="0"/>
                    <a:pt x="226" y="45"/>
                  </a:cubicBezTo>
                  <a:cubicBezTo>
                    <a:pt x="309" y="90"/>
                    <a:pt x="416" y="226"/>
                    <a:pt x="499" y="317"/>
                  </a:cubicBezTo>
                  <a:cubicBezTo>
                    <a:pt x="582" y="408"/>
                    <a:pt x="653" y="499"/>
                    <a:pt x="725" y="59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3" name="Freeform 53"/>
            <p:cNvSpPr>
              <a:spLocks noChangeAspect="1"/>
            </p:cNvSpPr>
            <p:nvPr/>
          </p:nvSpPr>
          <p:spPr bwMode="auto">
            <a:xfrm>
              <a:off x="2200" y="2108"/>
              <a:ext cx="157" cy="347"/>
            </a:xfrm>
            <a:custGeom>
              <a:avLst/>
              <a:gdLst>
                <a:gd name="T0" fmla="*/ 53 w 461"/>
                <a:gd name="T1" fmla="*/ 0 h 862"/>
                <a:gd name="T2" fmla="*/ 53 w 461"/>
                <a:gd name="T3" fmla="*/ 46 h 862"/>
                <a:gd name="T4" fmla="*/ 370 w 461"/>
                <a:gd name="T5" fmla="*/ 227 h 862"/>
                <a:gd name="T6" fmla="*/ 461 w 461"/>
                <a:gd name="T7" fmla="*/ 545 h 862"/>
                <a:gd name="T8" fmla="*/ 370 w 461"/>
                <a:gd name="T9" fmla="*/ 726 h 862"/>
                <a:gd name="T10" fmla="*/ 279 w 461"/>
                <a:gd name="T11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862">
                  <a:moveTo>
                    <a:pt x="53" y="0"/>
                  </a:moveTo>
                  <a:cubicBezTo>
                    <a:pt x="26" y="4"/>
                    <a:pt x="0" y="8"/>
                    <a:pt x="53" y="46"/>
                  </a:cubicBezTo>
                  <a:cubicBezTo>
                    <a:pt x="106" y="84"/>
                    <a:pt x="302" y="144"/>
                    <a:pt x="370" y="227"/>
                  </a:cubicBezTo>
                  <a:cubicBezTo>
                    <a:pt x="438" y="310"/>
                    <a:pt x="461" y="462"/>
                    <a:pt x="461" y="545"/>
                  </a:cubicBezTo>
                  <a:cubicBezTo>
                    <a:pt x="461" y="628"/>
                    <a:pt x="400" y="673"/>
                    <a:pt x="370" y="726"/>
                  </a:cubicBezTo>
                  <a:cubicBezTo>
                    <a:pt x="340" y="779"/>
                    <a:pt x="309" y="820"/>
                    <a:pt x="279" y="862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4" name="Freeform 54"/>
            <p:cNvSpPr>
              <a:spLocks noChangeAspect="1"/>
            </p:cNvSpPr>
            <p:nvPr/>
          </p:nvSpPr>
          <p:spPr bwMode="auto">
            <a:xfrm>
              <a:off x="2389" y="1997"/>
              <a:ext cx="198" cy="111"/>
            </a:xfrm>
            <a:custGeom>
              <a:avLst/>
              <a:gdLst>
                <a:gd name="T0" fmla="*/ 83 w 582"/>
                <a:gd name="T1" fmla="*/ 0 h 272"/>
                <a:gd name="T2" fmla="*/ 83 w 582"/>
                <a:gd name="T3" fmla="*/ 136 h 272"/>
                <a:gd name="T4" fmla="*/ 582 w 582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2" h="272">
                  <a:moveTo>
                    <a:pt x="83" y="0"/>
                  </a:moveTo>
                  <a:cubicBezTo>
                    <a:pt x="41" y="45"/>
                    <a:pt x="0" y="91"/>
                    <a:pt x="83" y="136"/>
                  </a:cubicBezTo>
                  <a:cubicBezTo>
                    <a:pt x="166" y="181"/>
                    <a:pt x="374" y="226"/>
                    <a:pt x="582" y="272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5" name="Freeform 55"/>
            <p:cNvSpPr>
              <a:spLocks noChangeAspect="1"/>
            </p:cNvSpPr>
            <p:nvPr/>
          </p:nvSpPr>
          <p:spPr bwMode="auto">
            <a:xfrm>
              <a:off x="2277" y="2116"/>
              <a:ext cx="310" cy="192"/>
            </a:xfrm>
            <a:custGeom>
              <a:avLst/>
              <a:gdLst>
                <a:gd name="T0" fmla="*/ 908 w 908"/>
                <a:gd name="T1" fmla="*/ 23 h 476"/>
                <a:gd name="T2" fmla="*/ 545 w 908"/>
                <a:gd name="T3" fmla="*/ 23 h 476"/>
                <a:gd name="T4" fmla="*/ 318 w 908"/>
                <a:gd name="T5" fmla="*/ 159 h 476"/>
                <a:gd name="T6" fmla="*/ 0 w 908"/>
                <a:gd name="T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8" h="476">
                  <a:moveTo>
                    <a:pt x="908" y="23"/>
                  </a:moveTo>
                  <a:cubicBezTo>
                    <a:pt x="775" y="11"/>
                    <a:pt x="643" y="0"/>
                    <a:pt x="545" y="23"/>
                  </a:cubicBezTo>
                  <a:cubicBezTo>
                    <a:pt x="447" y="46"/>
                    <a:pt x="409" y="83"/>
                    <a:pt x="318" y="159"/>
                  </a:cubicBezTo>
                  <a:cubicBezTo>
                    <a:pt x="227" y="235"/>
                    <a:pt x="113" y="355"/>
                    <a:pt x="0" y="47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6" name="Freeform 56"/>
            <p:cNvSpPr>
              <a:spLocks noChangeAspect="1"/>
            </p:cNvSpPr>
            <p:nvPr/>
          </p:nvSpPr>
          <p:spPr bwMode="auto">
            <a:xfrm>
              <a:off x="2404" y="2125"/>
              <a:ext cx="183" cy="349"/>
            </a:xfrm>
            <a:custGeom>
              <a:avLst/>
              <a:gdLst>
                <a:gd name="T0" fmla="*/ 537 w 537"/>
                <a:gd name="T1" fmla="*/ 0 h 861"/>
                <a:gd name="T2" fmla="*/ 310 w 537"/>
                <a:gd name="T3" fmla="*/ 181 h 861"/>
                <a:gd name="T4" fmla="*/ 38 w 537"/>
                <a:gd name="T5" fmla="*/ 589 h 861"/>
                <a:gd name="T6" fmla="*/ 83 w 537"/>
                <a:gd name="T7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861">
                  <a:moveTo>
                    <a:pt x="537" y="0"/>
                  </a:moveTo>
                  <a:cubicBezTo>
                    <a:pt x="465" y="41"/>
                    <a:pt x="393" y="83"/>
                    <a:pt x="310" y="181"/>
                  </a:cubicBezTo>
                  <a:cubicBezTo>
                    <a:pt x="227" y="279"/>
                    <a:pt x="76" y="476"/>
                    <a:pt x="38" y="589"/>
                  </a:cubicBezTo>
                  <a:cubicBezTo>
                    <a:pt x="0" y="702"/>
                    <a:pt x="41" y="781"/>
                    <a:pt x="83" y="861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7" name="Freeform 57"/>
            <p:cNvSpPr>
              <a:spLocks noChangeAspect="1"/>
            </p:cNvSpPr>
            <p:nvPr/>
          </p:nvSpPr>
          <p:spPr bwMode="auto">
            <a:xfrm>
              <a:off x="2711" y="2031"/>
              <a:ext cx="265" cy="77"/>
            </a:xfrm>
            <a:custGeom>
              <a:avLst/>
              <a:gdLst>
                <a:gd name="T0" fmla="*/ 771 w 771"/>
                <a:gd name="T1" fmla="*/ 189 h 189"/>
                <a:gd name="T2" fmla="*/ 544 w 771"/>
                <a:gd name="T3" fmla="*/ 53 h 189"/>
                <a:gd name="T4" fmla="*/ 181 w 771"/>
                <a:gd name="T5" fmla="*/ 8 h 189"/>
                <a:gd name="T6" fmla="*/ 0 w 771"/>
                <a:gd name="T7" fmla="*/ 9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1" h="189">
                  <a:moveTo>
                    <a:pt x="771" y="189"/>
                  </a:moveTo>
                  <a:cubicBezTo>
                    <a:pt x="706" y="136"/>
                    <a:pt x="642" y="83"/>
                    <a:pt x="544" y="53"/>
                  </a:cubicBezTo>
                  <a:cubicBezTo>
                    <a:pt x="446" y="23"/>
                    <a:pt x="272" y="0"/>
                    <a:pt x="181" y="8"/>
                  </a:cubicBezTo>
                  <a:cubicBezTo>
                    <a:pt x="90" y="16"/>
                    <a:pt x="45" y="57"/>
                    <a:pt x="0" y="99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8" name="Freeform 58"/>
            <p:cNvSpPr>
              <a:spLocks noChangeAspect="1"/>
            </p:cNvSpPr>
            <p:nvPr/>
          </p:nvSpPr>
          <p:spPr bwMode="auto">
            <a:xfrm>
              <a:off x="2727" y="2108"/>
              <a:ext cx="249" cy="128"/>
            </a:xfrm>
            <a:custGeom>
              <a:avLst/>
              <a:gdLst>
                <a:gd name="T0" fmla="*/ 726 w 726"/>
                <a:gd name="T1" fmla="*/ 0 h 318"/>
                <a:gd name="T2" fmla="*/ 454 w 726"/>
                <a:gd name="T3" fmla="*/ 91 h 318"/>
                <a:gd name="T4" fmla="*/ 136 w 726"/>
                <a:gd name="T5" fmla="*/ 46 h 318"/>
                <a:gd name="T6" fmla="*/ 0 w 726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0"/>
                  </a:moveTo>
                  <a:cubicBezTo>
                    <a:pt x="639" y="41"/>
                    <a:pt x="552" y="83"/>
                    <a:pt x="454" y="91"/>
                  </a:cubicBezTo>
                  <a:cubicBezTo>
                    <a:pt x="356" y="99"/>
                    <a:pt x="211" y="8"/>
                    <a:pt x="136" y="46"/>
                  </a:cubicBezTo>
                  <a:cubicBezTo>
                    <a:pt x="61" y="84"/>
                    <a:pt x="30" y="201"/>
                    <a:pt x="0" y="318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79" name="Freeform 59"/>
            <p:cNvSpPr>
              <a:spLocks noChangeAspect="1"/>
            </p:cNvSpPr>
            <p:nvPr/>
          </p:nvSpPr>
          <p:spPr bwMode="auto">
            <a:xfrm>
              <a:off x="2828" y="2125"/>
              <a:ext cx="148" cy="404"/>
            </a:xfrm>
            <a:custGeom>
              <a:avLst/>
              <a:gdLst>
                <a:gd name="T0" fmla="*/ 432 w 432"/>
                <a:gd name="T1" fmla="*/ 0 h 998"/>
                <a:gd name="T2" fmla="*/ 114 w 432"/>
                <a:gd name="T3" fmla="*/ 181 h 998"/>
                <a:gd name="T4" fmla="*/ 23 w 432"/>
                <a:gd name="T5" fmla="*/ 861 h 998"/>
                <a:gd name="T6" fmla="*/ 250 w 432"/>
                <a:gd name="T7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998">
                  <a:moveTo>
                    <a:pt x="432" y="0"/>
                  </a:moveTo>
                  <a:cubicBezTo>
                    <a:pt x="307" y="19"/>
                    <a:pt x="182" y="38"/>
                    <a:pt x="114" y="181"/>
                  </a:cubicBezTo>
                  <a:cubicBezTo>
                    <a:pt x="46" y="324"/>
                    <a:pt x="0" y="725"/>
                    <a:pt x="23" y="861"/>
                  </a:cubicBezTo>
                  <a:cubicBezTo>
                    <a:pt x="46" y="997"/>
                    <a:pt x="148" y="997"/>
                    <a:pt x="250" y="998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0" name="Freeform 60"/>
            <p:cNvSpPr>
              <a:spLocks noChangeAspect="1"/>
            </p:cNvSpPr>
            <p:nvPr/>
          </p:nvSpPr>
          <p:spPr bwMode="auto">
            <a:xfrm>
              <a:off x="2738" y="2400"/>
              <a:ext cx="238" cy="532"/>
            </a:xfrm>
            <a:custGeom>
              <a:avLst/>
              <a:gdLst>
                <a:gd name="T0" fmla="*/ 695 w 695"/>
                <a:gd name="T1" fmla="*/ 1315 h 1315"/>
                <a:gd name="T2" fmla="*/ 604 w 695"/>
                <a:gd name="T3" fmla="*/ 998 h 1315"/>
                <a:gd name="T4" fmla="*/ 423 w 695"/>
                <a:gd name="T5" fmla="*/ 544 h 1315"/>
                <a:gd name="T6" fmla="*/ 60 w 695"/>
                <a:gd name="T7" fmla="*/ 227 h 1315"/>
                <a:gd name="T8" fmla="*/ 60 w 695"/>
                <a:gd name="T9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1315">
                  <a:moveTo>
                    <a:pt x="695" y="1315"/>
                  </a:moveTo>
                  <a:cubicBezTo>
                    <a:pt x="672" y="1220"/>
                    <a:pt x="649" y="1126"/>
                    <a:pt x="604" y="998"/>
                  </a:cubicBezTo>
                  <a:cubicBezTo>
                    <a:pt x="559" y="870"/>
                    <a:pt x="514" y="673"/>
                    <a:pt x="423" y="544"/>
                  </a:cubicBezTo>
                  <a:cubicBezTo>
                    <a:pt x="332" y="415"/>
                    <a:pt x="120" y="318"/>
                    <a:pt x="60" y="227"/>
                  </a:cubicBezTo>
                  <a:cubicBezTo>
                    <a:pt x="0" y="136"/>
                    <a:pt x="30" y="68"/>
                    <a:pt x="60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1" name="Freeform 61"/>
            <p:cNvSpPr>
              <a:spLocks noChangeAspect="1"/>
            </p:cNvSpPr>
            <p:nvPr/>
          </p:nvSpPr>
          <p:spPr bwMode="auto">
            <a:xfrm>
              <a:off x="2805" y="2932"/>
              <a:ext cx="171" cy="92"/>
            </a:xfrm>
            <a:custGeom>
              <a:avLst/>
              <a:gdLst>
                <a:gd name="T0" fmla="*/ 499 w 499"/>
                <a:gd name="T1" fmla="*/ 0 h 227"/>
                <a:gd name="T2" fmla="*/ 227 w 499"/>
                <a:gd name="T3" fmla="*/ 46 h 227"/>
                <a:gd name="T4" fmla="*/ 0 w 499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227">
                  <a:moveTo>
                    <a:pt x="499" y="0"/>
                  </a:moveTo>
                  <a:cubicBezTo>
                    <a:pt x="404" y="4"/>
                    <a:pt x="310" y="8"/>
                    <a:pt x="227" y="46"/>
                  </a:cubicBezTo>
                  <a:cubicBezTo>
                    <a:pt x="144" y="84"/>
                    <a:pt x="45" y="197"/>
                    <a:pt x="0" y="22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2" name="Freeform 62"/>
            <p:cNvSpPr>
              <a:spLocks noChangeAspect="1"/>
            </p:cNvSpPr>
            <p:nvPr/>
          </p:nvSpPr>
          <p:spPr bwMode="auto">
            <a:xfrm>
              <a:off x="2773" y="2858"/>
              <a:ext cx="203" cy="74"/>
            </a:xfrm>
            <a:custGeom>
              <a:avLst/>
              <a:gdLst>
                <a:gd name="T0" fmla="*/ 590 w 590"/>
                <a:gd name="T1" fmla="*/ 181 h 181"/>
                <a:gd name="T2" fmla="*/ 272 w 590"/>
                <a:gd name="T3" fmla="*/ 45 h 181"/>
                <a:gd name="T4" fmla="*/ 0 w 590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1">
                  <a:moveTo>
                    <a:pt x="590" y="181"/>
                  </a:moveTo>
                  <a:cubicBezTo>
                    <a:pt x="480" y="128"/>
                    <a:pt x="370" y="75"/>
                    <a:pt x="272" y="45"/>
                  </a:cubicBezTo>
                  <a:cubicBezTo>
                    <a:pt x="174" y="15"/>
                    <a:pt x="87" y="7"/>
                    <a:pt x="0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3" name="Freeform 63"/>
            <p:cNvSpPr>
              <a:spLocks noChangeAspect="1"/>
            </p:cNvSpPr>
            <p:nvPr/>
          </p:nvSpPr>
          <p:spPr bwMode="auto">
            <a:xfrm>
              <a:off x="3037" y="2015"/>
              <a:ext cx="326" cy="110"/>
            </a:xfrm>
            <a:custGeom>
              <a:avLst/>
              <a:gdLst>
                <a:gd name="T0" fmla="*/ 953 w 953"/>
                <a:gd name="T1" fmla="*/ 273 h 273"/>
                <a:gd name="T2" fmla="*/ 680 w 953"/>
                <a:gd name="T3" fmla="*/ 182 h 273"/>
                <a:gd name="T4" fmla="*/ 227 w 953"/>
                <a:gd name="T5" fmla="*/ 137 h 273"/>
                <a:gd name="T6" fmla="*/ 0 w 953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" h="273">
                  <a:moveTo>
                    <a:pt x="953" y="273"/>
                  </a:moveTo>
                  <a:cubicBezTo>
                    <a:pt x="877" y="239"/>
                    <a:pt x="801" y="205"/>
                    <a:pt x="680" y="182"/>
                  </a:cubicBezTo>
                  <a:cubicBezTo>
                    <a:pt x="559" y="159"/>
                    <a:pt x="340" y="167"/>
                    <a:pt x="227" y="137"/>
                  </a:cubicBezTo>
                  <a:cubicBezTo>
                    <a:pt x="114" y="107"/>
                    <a:pt x="57" y="53"/>
                    <a:pt x="0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4" name="Freeform 64"/>
            <p:cNvSpPr>
              <a:spLocks noChangeAspect="1"/>
            </p:cNvSpPr>
            <p:nvPr/>
          </p:nvSpPr>
          <p:spPr bwMode="auto">
            <a:xfrm>
              <a:off x="3037" y="2125"/>
              <a:ext cx="326" cy="202"/>
            </a:xfrm>
            <a:custGeom>
              <a:avLst/>
              <a:gdLst>
                <a:gd name="T0" fmla="*/ 953 w 953"/>
                <a:gd name="T1" fmla="*/ 0 h 499"/>
                <a:gd name="T2" fmla="*/ 590 w 953"/>
                <a:gd name="T3" fmla="*/ 226 h 499"/>
                <a:gd name="T4" fmla="*/ 182 w 953"/>
                <a:gd name="T5" fmla="*/ 226 h 499"/>
                <a:gd name="T6" fmla="*/ 0 w 953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" h="499">
                  <a:moveTo>
                    <a:pt x="953" y="0"/>
                  </a:moveTo>
                  <a:cubicBezTo>
                    <a:pt x="836" y="94"/>
                    <a:pt x="719" y="188"/>
                    <a:pt x="590" y="226"/>
                  </a:cubicBezTo>
                  <a:cubicBezTo>
                    <a:pt x="461" y="264"/>
                    <a:pt x="280" y="181"/>
                    <a:pt x="182" y="226"/>
                  </a:cubicBezTo>
                  <a:cubicBezTo>
                    <a:pt x="84" y="271"/>
                    <a:pt x="42" y="385"/>
                    <a:pt x="0" y="499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5" name="Freeform 65"/>
            <p:cNvSpPr>
              <a:spLocks noChangeAspect="1"/>
            </p:cNvSpPr>
            <p:nvPr/>
          </p:nvSpPr>
          <p:spPr bwMode="auto">
            <a:xfrm>
              <a:off x="3130" y="2125"/>
              <a:ext cx="233" cy="330"/>
            </a:xfrm>
            <a:custGeom>
              <a:avLst/>
              <a:gdLst>
                <a:gd name="T0" fmla="*/ 681 w 681"/>
                <a:gd name="T1" fmla="*/ 0 h 816"/>
                <a:gd name="T2" fmla="*/ 408 w 681"/>
                <a:gd name="T3" fmla="*/ 453 h 816"/>
                <a:gd name="T4" fmla="*/ 0 w 681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1" h="816">
                  <a:moveTo>
                    <a:pt x="681" y="0"/>
                  </a:moveTo>
                  <a:cubicBezTo>
                    <a:pt x="601" y="158"/>
                    <a:pt x="521" y="317"/>
                    <a:pt x="408" y="453"/>
                  </a:cubicBezTo>
                  <a:cubicBezTo>
                    <a:pt x="295" y="589"/>
                    <a:pt x="147" y="702"/>
                    <a:pt x="0" y="81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6" name="Freeform 66"/>
            <p:cNvSpPr>
              <a:spLocks noChangeAspect="1"/>
            </p:cNvSpPr>
            <p:nvPr/>
          </p:nvSpPr>
          <p:spPr bwMode="auto">
            <a:xfrm>
              <a:off x="2976" y="2438"/>
              <a:ext cx="76" cy="475"/>
            </a:xfrm>
            <a:custGeom>
              <a:avLst/>
              <a:gdLst>
                <a:gd name="T0" fmla="*/ 0 w 226"/>
                <a:gd name="T1" fmla="*/ 1179 h 1179"/>
                <a:gd name="T2" fmla="*/ 181 w 226"/>
                <a:gd name="T3" fmla="*/ 680 h 1179"/>
                <a:gd name="T4" fmla="*/ 226 w 226"/>
                <a:gd name="T5" fmla="*/ 227 h 1179"/>
                <a:gd name="T6" fmla="*/ 181 w 226"/>
                <a:gd name="T7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179">
                  <a:moveTo>
                    <a:pt x="0" y="1179"/>
                  </a:moveTo>
                  <a:cubicBezTo>
                    <a:pt x="71" y="1009"/>
                    <a:pt x="143" y="839"/>
                    <a:pt x="181" y="680"/>
                  </a:cubicBezTo>
                  <a:cubicBezTo>
                    <a:pt x="219" y="521"/>
                    <a:pt x="226" y="340"/>
                    <a:pt x="226" y="227"/>
                  </a:cubicBezTo>
                  <a:cubicBezTo>
                    <a:pt x="226" y="114"/>
                    <a:pt x="203" y="57"/>
                    <a:pt x="18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7" name="Freeform 67"/>
            <p:cNvSpPr>
              <a:spLocks noChangeAspect="1"/>
            </p:cNvSpPr>
            <p:nvPr/>
          </p:nvSpPr>
          <p:spPr bwMode="auto">
            <a:xfrm>
              <a:off x="2976" y="2858"/>
              <a:ext cx="263" cy="55"/>
            </a:xfrm>
            <a:custGeom>
              <a:avLst/>
              <a:gdLst>
                <a:gd name="T0" fmla="*/ 0 w 771"/>
                <a:gd name="T1" fmla="*/ 136 h 136"/>
                <a:gd name="T2" fmla="*/ 408 w 771"/>
                <a:gd name="T3" fmla="*/ 91 h 136"/>
                <a:gd name="T4" fmla="*/ 771 w 771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136">
                  <a:moveTo>
                    <a:pt x="0" y="136"/>
                  </a:moveTo>
                  <a:cubicBezTo>
                    <a:pt x="140" y="125"/>
                    <a:pt x="280" y="114"/>
                    <a:pt x="408" y="91"/>
                  </a:cubicBezTo>
                  <a:cubicBezTo>
                    <a:pt x="536" y="68"/>
                    <a:pt x="653" y="34"/>
                    <a:pt x="77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8" name="Freeform 68"/>
            <p:cNvSpPr>
              <a:spLocks noChangeAspect="1"/>
            </p:cNvSpPr>
            <p:nvPr/>
          </p:nvSpPr>
          <p:spPr bwMode="auto">
            <a:xfrm>
              <a:off x="2976" y="2913"/>
              <a:ext cx="247" cy="111"/>
            </a:xfrm>
            <a:custGeom>
              <a:avLst/>
              <a:gdLst>
                <a:gd name="T0" fmla="*/ 0 w 726"/>
                <a:gd name="T1" fmla="*/ 0 h 272"/>
                <a:gd name="T2" fmla="*/ 136 w 726"/>
                <a:gd name="T3" fmla="*/ 136 h 272"/>
                <a:gd name="T4" fmla="*/ 635 w 726"/>
                <a:gd name="T5" fmla="*/ 182 h 272"/>
                <a:gd name="T6" fmla="*/ 680 w 726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272">
                  <a:moveTo>
                    <a:pt x="0" y="0"/>
                  </a:moveTo>
                  <a:cubicBezTo>
                    <a:pt x="15" y="53"/>
                    <a:pt x="30" y="106"/>
                    <a:pt x="136" y="136"/>
                  </a:cubicBezTo>
                  <a:cubicBezTo>
                    <a:pt x="242" y="166"/>
                    <a:pt x="544" y="159"/>
                    <a:pt x="635" y="182"/>
                  </a:cubicBezTo>
                  <a:cubicBezTo>
                    <a:pt x="726" y="205"/>
                    <a:pt x="703" y="238"/>
                    <a:pt x="680" y="272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89" name="Freeform 69"/>
            <p:cNvSpPr>
              <a:spLocks noChangeAspect="1"/>
            </p:cNvSpPr>
            <p:nvPr/>
          </p:nvSpPr>
          <p:spPr bwMode="auto">
            <a:xfrm>
              <a:off x="3130" y="2480"/>
              <a:ext cx="233" cy="452"/>
            </a:xfrm>
            <a:custGeom>
              <a:avLst/>
              <a:gdLst>
                <a:gd name="T0" fmla="*/ 681 w 681"/>
                <a:gd name="T1" fmla="*/ 1118 h 1118"/>
                <a:gd name="T2" fmla="*/ 499 w 681"/>
                <a:gd name="T3" fmla="*/ 801 h 1118"/>
                <a:gd name="T4" fmla="*/ 454 w 681"/>
                <a:gd name="T5" fmla="*/ 121 h 1118"/>
                <a:gd name="T6" fmla="*/ 0 w 681"/>
                <a:gd name="T7" fmla="*/ 75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1118">
                  <a:moveTo>
                    <a:pt x="681" y="1118"/>
                  </a:moveTo>
                  <a:cubicBezTo>
                    <a:pt x="609" y="1042"/>
                    <a:pt x="537" y="967"/>
                    <a:pt x="499" y="801"/>
                  </a:cubicBezTo>
                  <a:cubicBezTo>
                    <a:pt x="461" y="635"/>
                    <a:pt x="537" y="242"/>
                    <a:pt x="454" y="121"/>
                  </a:cubicBezTo>
                  <a:cubicBezTo>
                    <a:pt x="371" y="0"/>
                    <a:pt x="185" y="37"/>
                    <a:pt x="0" y="75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1990" name="Freeform 70"/>
            <p:cNvSpPr>
              <a:spLocks noChangeAspect="1"/>
            </p:cNvSpPr>
            <p:nvPr/>
          </p:nvSpPr>
          <p:spPr bwMode="auto">
            <a:xfrm>
              <a:off x="3019" y="2657"/>
              <a:ext cx="344" cy="355"/>
            </a:xfrm>
            <a:custGeom>
              <a:avLst/>
              <a:gdLst>
                <a:gd name="T0" fmla="*/ 1006 w 1006"/>
                <a:gd name="T1" fmla="*/ 680 h 877"/>
                <a:gd name="T2" fmla="*/ 597 w 1006"/>
                <a:gd name="T3" fmla="*/ 817 h 877"/>
                <a:gd name="T4" fmla="*/ 98 w 1006"/>
                <a:gd name="T5" fmla="*/ 318 h 877"/>
                <a:gd name="T6" fmla="*/ 8 w 1006"/>
                <a:gd name="T7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6" h="877">
                  <a:moveTo>
                    <a:pt x="1006" y="680"/>
                  </a:moveTo>
                  <a:cubicBezTo>
                    <a:pt x="877" y="778"/>
                    <a:pt x="748" y="877"/>
                    <a:pt x="597" y="817"/>
                  </a:cubicBezTo>
                  <a:cubicBezTo>
                    <a:pt x="446" y="757"/>
                    <a:pt x="196" y="454"/>
                    <a:pt x="98" y="318"/>
                  </a:cubicBezTo>
                  <a:cubicBezTo>
                    <a:pt x="0" y="182"/>
                    <a:pt x="4" y="91"/>
                    <a:pt x="8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22267" name="Group 347"/>
            <p:cNvGrpSpPr>
              <a:grpSpLocks noChangeAspect="1"/>
            </p:cNvGrpSpPr>
            <p:nvPr/>
          </p:nvGrpSpPr>
          <p:grpSpPr bwMode="auto">
            <a:xfrm>
              <a:off x="2161" y="3382"/>
              <a:ext cx="1325" cy="163"/>
              <a:chOff x="2245" y="1766"/>
              <a:chExt cx="3877" cy="893"/>
            </a:xfrm>
          </p:grpSpPr>
          <p:sp>
            <p:nvSpPr>
              <p:cNvPr id="722268" name="Rectangle 348"/>
              <p:cNvSpPr>
                <a:spLocks noChangeAspect="1" noChangeArrowheads="1"/>
              </p:cNvSpPr>
              <p:nvPr/>
            </p:nvSpPr>
            <p:spPr bwMode="auto">
              <a:xfrm>
                <a:off x="2971" y="1766"/>
                <a:ext cx="2630" cy="7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69" name="AutoShape 349"/>
              <p:cNvSpPr>
                <a:spLocks noChangeAspect="1" noChangeArrowheads="1"/>
              </p:cNvSpPr>
              <p:nvPr/>
            </p:nvSpPr>
            <p:spPr bwMode="auto">
              <a:xfrm>
                <a:off x="3445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0" name="AutoShape 350"/>
              <p:cNvSpPr>
                <a:spLocks noChangeAspect="1" noChangeArrowheads="1"/>
              </p:cNvSpPr>
              <p:nvPr/>
            </p:nvSpPr>
            <p:spPr bwMode="auto">
              <a:xfrm>
                <a:off x="3672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1" name="AutoShape 351"/>
              <p:cNvSpPr>
                <a:spLocks noChangeAspect="1" noChangeArrowheads="1"/>
              </p:cNvSpPr>
              <p:nvPr/>
            </p:nvSpPr>
            <p:spPr bwMode="auto">
              <a:xfrm>
                <a:off x="3900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2" name="AutoShape 352"/>
              <p:cNvSpPr>
                <a:spLocks noChangeAspect="1" noChangeArrowheads="1"/>
              </p:cNvSpPr>
              <p:nvPr/>
            </p:nvSpPr>
            <p:spPr bwMode="auto">
              <a:xfrm>
                <a:off x="4126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3" name="AutoShape 353"/>
              <p:cNvSpPr>
                <a:spLocks noChangeAspect="1" noChangeArrowheads="1"/>
              </p:cNvSpPr>
              <p:nvPr/>
            </p:nvSpPr>
            <p:spPr bwMode="auto">
              <a:xfrm>
                <a:off x="4353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4" name="AutoShape 354"/>
              <p:cNvSpPr>
                <a:spLocks noChangeAspect="1" noChangeArrowheads="1"/>
              </p:cNvSpPr>
              <p:nvPr/>
            </p:nvSpPr>
            <p:spPr bwMode="auto">
              <a:xfrm>
                <a:off x="4580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5" name="AutoShape 355"/>
              <p:cNvSpPr>
                <a:spLocks noChangeAspect="1" noChangeArrowheads="1"/>
              </p:cNvSpPr>
              <p:nvPr/>
            </p:nvSpPr>
            <p:spPr bwMode="auto">
              <a:xfrm>
                <a:off x="4808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6" name="AutoShape 356"/>
              <p:cNvSpPr>
                <a:spLocks noChangeAspect="1" noChangeArrowheads="1"/>
              </p:cNvSpPr>
              <p:nvPr/>
            </p:nvSpPr>
            <p:spPr bwMode="auto">
              <a:xfrm>
                <a:off x="5034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7" name="AutoShape 357"/>
              <p:cNvSpPr>
                <a:spLocks noChangeAspect="1" noChangeArrowheads="1"/>
              </p:cNvSpPr>
              <p:nvPr/>
            </p:nvSpPr>
            <p:spPr bwMode="auto">
              <a:xfrm>
                <a:off x="5259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8" name="AutoShape 358"/>
              <p:cNvSpPr>
                <a:spLocks noChangeAspect="1" noChangeArrowheads="1"/>
              </p:cNvSpPr>
              <p:nvPr/>
            </p:nvSpPr>
            <p:spPr bwMode="auto">
              <a:xfrm>
                <a:off x="2992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79" name="AutoShape 359"/>
              <p:cNvSpPr>
                <a:spLocks noChangeAspect="1" noChangeArrowheads="1"/>
              </p:cNvSpPr>
              <p:nvPr/>
            </p:nvSpPr>
            <p:spPr bwMode="auto">
              <a:xfrm>
                <a:off x="3219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80" name="AutoShape 360"/>
              <p:cNvSpPr>
                <a:spLocks noChangeAspect="1" noChangeArrowheads="1"/>
              </p:cNvSpPr>
              <p:nvPr/>
            </p:nvSpPr>
            <p:spPr bwMode="auto">
              <a:xfrm>
                <a:off x="2561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81" name="AutoShape 361"/>
              <p:cNvSpPr>
                <a:spLocks noChangeAspect="1" noChangeArrowheads="1"/>
              </p:cNvSpPr>
              <p:nvPr/>
            </p:nvSpPr>
            <p:spPr bwMode="auto">
              <a:xfrm>
                <a:off x="2788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82" name="AutoShape 362"/>
              <p:cNvSpPr>
                <a:spLocks noChangeAspect="1" noChangeArrowheads="1"/>
              </p:cNvSpPr>
              <p:nvPr/>
            </p:nvSpPr>
            <p:spPr bwMode="auto">
              <a:xfrm>
                <a:off x="2335" y="1768"/>
                <a:ext cx="863" cy="782"/>
              </a:xfrm>
              <a:prstGeom prst="parallelogram">
                <a:avLst>
                  <a:gd name="adj" fmla="val 82099"/>
                </a:avLst>
              </a:prstGeom>
              <a:gradFill rotWithShape="1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22283" name="Rectangle 363"/>
              <p:cNvSpPr>
                <a:spLocks noChangeAspect="1" noChangeArrowheads="1"/>
              </p:cNvSpPr>
              <p:nvPr/>
            </p:nvSpPr>
            <p:spPr bwMode="auto">
              <a:xfrm>
                <a:off x="2245" y="1777"/>
                <a:ext cx="748" cy="882"/>
              </a:xfrm>
              <a:prstGeom prst="rect">
                <a:avLst/>
              </a:prstGeom>
              <a:solidFill>
                <a:schemeClr val="bg1">
                  <a:alpha val="99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722284" name="Group 364"/>
              <p:cNvGrpSpPr>
                <a:grpSpLocks noChangeAspect="1"/>
              </p:cNvGrpSpPr>
              <p:nvPr/>
            </p:nvGrpSpPr>
            <p:grpSpPr bwMode="auto">
              <a:xfrm>
                <a:off x="2880" y="1766"/>
                <a:ext cx="181" cy="786"/>
                <a:chOff x="2880" y="1766"/>
                <a:chExt cx="181" cy="786"/>
              </a:xfrm>
            </p:grpSpPr>
            <p:sp>
              <p:nvSpPr>
                <p:cNvPr id="722285" name="Oval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1766"/>
                  <a:ext cx="181" cy="78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2286" name="Oval 366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1793"/>
                  <a:ext cx="113" cy="70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722440" name="Text Box 520"/>
            <p:cNvSpPr txBox="1">
              <a:spLocks noChangeArrowheads="1"/>
            </p:cNvSpPr>
            <p:nvPr/>
          </p:nvSpPr>
          <p:spPr bwMode="auto">
            <a:xfrm>
              <a:off x="2367" y="3950"/>
              <a:ext cx="123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400"/>
                <a:t>Intermediální filamenta</a:t>
              </a:r>
              <a:endParaRPr kumimoji="0" lang="el-GR" altLang="cs-CZ" sz="1400">
                <a:cs typeface="Arial" panose="020B0604020202020204" pitchFamily="34" charset="0"/>
              </a:endParaRPr>
            </a:p>
          </p:txBody>
        </p:sp>
        <p:sp>
          <p:nvSpPr>
            <p:cNvPr id="722442" name="Rectangle 522"/>
            <p:cNvSpPr>
              <a:spLocks noChangeArrowheads="1"/>
            </p:cNvSpPr>
            <p:nvPr/>
          </p:nvSpPr>
          <p:spPr bwMode="auto">
            <a:xfrm>
              <a:off x="3261" y="3239"/>
              <a:ext cx="271" cy="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2443" name="Text Box 523"/>
          <p:cNvSpPr txBox="1">
            <a:spLocks noChangeArrowheads="1"/>
          </p:cNvSpPr>
          <p:nvPr/>
        </p:nvSpPr>
        <p:spPr bwMode="auto">
          <a:xfrm>
            <a:off x="3348038" y="6538913"/>
            <a:ext cx="241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15. Cytoskelet</a:t>
            </a:r>
            <a:endParaRPr lang="cs-CZ" altLang="cs-CZ" sz="1400" baseline="30000"/>
          </a:p>
        </p:txBody>
      </p:sp>
      <p:grpSp>
        <p:nvGrpSpPr>
          <p:cNvPr id="722455" name="Group 535"/>
          <p:cNvGrpSpPr>
            <a:grpSpLocks/>
          </p:cNvGrpSpPr>
          <p:nvPr/>
        </p:nvGrpSpPr>
        <p:grpSpPr bwMode="auto">
          <a:xfrm>
            <a:off x="3706813" y="2349500"/>
            <a:ext cx="2160587" cy="4121150"/>
            <a:chOff x="611" y="1480"/>
            <a:chExt cx="1361" cy="2596"/>
          </a:xfrm>
        </p:grpSpPr>
        <p:sp>
          <p:nvSpPr>
            <p:cNvPr id="721992" name="Rectangle 72"/>
            <p:cNvSpPr>
              <a:spLocks noChangeAspect="1" noChangeArrowheads="1"/>
            </p:cNvSpPr>
            <p:nvPr/>
          </p:nvSpPr>
          <p:spPr bwMode="auto">
            <a:xfrm>
              <a:off x="844" y="3323"/>
              <a:ext cx="900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1993" name="Oval 73"/>
            <p:cNvSpPr>
              <a:spLocks noChangeAspect="1" noChangeArrowheads="1"/>
            </p:cNvSpPr>
            <p:nvPr/>
          </p:nvSpPr>
          <p:spPr bwMode="auto">
            <a:xfrm>
              <a:off x="813" y="3323"/>
              <a:ext cx="62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1994" name="Oval 74"/>
            <p:cNvSpPr>
              <a:spLocks noChangeAspect="1" noChangeArrowheads="1"/>
            </p:cNvSpPr>
            <p:nvPr/>
          </p:nvSpPr>
          <p:spPr bwMode="auto">
            <a:xfrm>
              <a:off x="824" y="3334"/>
              <a:ext cx="39" cy="28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721995" name="Group 75"/>
            <p:cNvGrpSpPr>
              <a:grpSpLocks noChangeAspect="1"/>
            </p:cNvGrpSpPr>
            <p:nvPr/>
          </p:nvGrpSpPr>
          <p:grpSpPr bwMode="auto">
            <a:xfrm>
              <a:off x="611" y="3313"/>
              <a:ext cx="1148" cy="336"/>
              <a:chOff x="748" y="2726"/>
              <a:chExt cx="3356" cy="831"/>
            </a:xfrm>
          </p:grpSpPr>
          <p:grpSp>
            <p:nvGrpSpPr>
              <p:cNvPr id="721996" name="Group 76"/>
              <p:cNvGrpSpPr>
                <a:grpSpLocks noChangeAspect="1"/>
              </p:cNvGrpSpPr>
              <p:nvPr/>
            </p:nvGrpSpPr>
            <p:grpSpPr bwMode="auto">
              <a:xfrm rot="16200000">
                <a:off x="821" y="3312"/>
                <a:ext cx="172" cy="317"/>
                <a:chOff x="1655" y="2387"/>
                <a:chExt cx="182" cy="317"/>
              </a:xfrm>
            </p:grpSpPr>
            <p:sp>
              <p:nvSpPr>
                <p:cNvPr id="721997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2387"/>
                  <a:ext cx="182" cy="1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1998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2523"/>
                  <a:ext cx="182" cy="1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1999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2387"/>
                  <a:ext cx="182" cy="15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2000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2545"/>
                  <a:ext cx="181" cy="159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2001" name="Group 81"/>
              <p:cNvGrpSpPr>
                <a:grpSpLocks noChangeAspect="1"/>
              </p:cNvGrpSpPr>
              <p:nvPr/>
            </p:nvGrpSpPr>
            <p:grpSpPr bwMode="auto">
              <a:xfrm>
                <a:off x="1042" y="2976"/>
                <a:ext cx="453" cy="581"/>
                <a:chOff x="1066" y="2976"/>
                <a:chExt cx="453" cy="581"/>
              </a:xfrm>
            </p:grpSpPr>
            <p:grpSp>
              <p:nvGrpSpPr>
                <p:cNvPr id="722002" name="Group 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275" y="2903"/>
                  <a:ext cx="172" cy="317"/>
                  <a:chOff x="1655" y="2387"/>
                  <a:chExt cx="182" cy="317"/>
                </a:xfrm>
              </p:grpSpPr>
              <p:sp>
                <p:nvSpPr>
                  <p:cNvPr id="722003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04" name="Oval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05" name="Oval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06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07" name="Group 8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230" y="3049"/>
                  <a:ext cx="172" cy="317"/>
                  <a:chOff x="1655" y="2387"/>
                  <a:chExt cx="182" cy="317"/>
                </a:xfrm>
              </p:grpSpPr>
              <p:sp>
                <p:nvSpPr>
                  <p:cNvPr id="722008" name="Oval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09" name="Oval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10" name="Oval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11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12" name="Group 9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184" y="3176"/>
                  <a:ext cx="172" cy="317"/>
                  <a:chOff x="1655" y="2387"/>
                  <a:chExt cx="182" cy="317"/>
                </a:xfrm>
              </p:grpSpPr>
              <p:sp>
                <p:nvSpPr>
                  <p:cNvPr id="722013" name="Oval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14" name="Oval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15" name="Oval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16" name="Oval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17" name="Group 9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139" y="3312"/>
                  <a:ext cx="172" cy="317"/>
                  <a:chOff x="1655" y="2387"/>
                  <a:chExt cx="182" cy="317"/>
                </a:xfrm>
              </p:grpSpPr>
              <p:sp>
                <p:nvSpPr>
                  <p:cNvPr id="722018" name="Oval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19" name="Oval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20" name="Oval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21" name="Oval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722022" name="Group 102"/>
              <p:cNvGrpSpPr>
                <a:grpSpLocks noChangeAspect="1"/>
              </p:cNvGrpSpPr>
              <p:nvPr/>
            </p:nvGrpSpPr>
            <p:grpSpPr bwMode="auto">
              <a:xfrm>
                <a:off x="1361" y="2726"/>
                <a:ext cx="2743" cy="817"/>
                <a:chOff x="1361" y="2726"/>
                <a:chExt cx="2743" cy="817"/>
              </a:xfrm>
            </p:grpSpPr>
            <p:grpSp>
              <p:nvGrpSpPr>
                <p:cNvPr id="722023" name="Group 10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434" y="3297"/>
                  <a:ext cx="172" cy="317"/>
                  <a:chOff x="1655" y="2387"/>
                  <a:chExt cx="182" cy="317"/>
                </a:xfrm>
              </p:grpSpPr>
              <p:sp>
                <p:nvSpPr>
                  <p:cNvPr id="722024" name="Oval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25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26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27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28" name="Group 108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479" y="3168"/>
                  <a:ext cx="172" cy="317"/>
                  <a:chOff x="1655" y="2387"/>
                  <a:chExt cx="182" cy="317"/>
                </a:xfrm>
              </p:grpSpPr>
              <p:sp>
                <p:nvSpPr>
                  <p:cNvPr id="722029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30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31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32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33" name="Group 11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524" y="3039"/>
                  <a:ext cx="173" cy="317"/>
                  <a:chOff x="1655" y="2387"/>
                  <a:chExt cx="182" cy="317"/>
                </a:xfrm>
              </p:grpSpPr>
              <p:sp>
                <p:nvSpPr>
                  <p:cNvPr id="722034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35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36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37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38" name="Group 118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569" y="2910"/>
                  <a:ext cx="173" cy="317"/>
                  <a:chOff x="1655" y="2387"/>
                  <a:chExt cx="182" cy="317"/>
                </a:xfrm>
              </p:grpSpPr>
              <p:sp>
                <p:nvSpPr>
                  <p:cNvPr id="722039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40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41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42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43" name="Group 12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615" y="2782"/>
                  <a:ext cx="172" cy="317"/>
                  <a:chOff x="1655" y="2387"/>
                  <a:chExt cx="182" cy="317"/>
                </a:xfrm>
              </p:grpSpPr>
              <p:sp>
                <p:nvSpPr>
                  <p:cNvPr id="722044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45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46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47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48" name="Group 128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661" y="2653"/>
                  <a:ext cx="172" cy="317"/>
                  <a:chOff x="1655" y="2387"/>
                  <a:chExt cx="182" cy="317"/>
                </a:xfrm>
              </p:grpSpPr>
              <p:sp>
                <p:nvSpPr>
                  <p:cNvPr id="722049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50" name="Oval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51" name="Oval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52" name="Oval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53" name="Group 13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751" y="3297"/>
                  <a:ext cx="172" cy="317"/>
                  <a:chOff x="1655" y="2387"/>
                  <a:chExt cx="182" cy="317"/>
                </a:xfrm>
              </p:grpSpPr>
              <p:sp>
                <p:nvSpPr>
                  <p:cNvPr id="722054" name="Oval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55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56" name="Oval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57" name="Oval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58" name="Group 138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796" y="3168"/>
                  <a:ext cx="172" cy="317"/>
                  <a:chOff x="1655" y="2387"/>
                  <a:chExt cx="182" cy="317"/>
                </a:xfrm>
              </p:grpSpPr>
              <p:sp>
                <p:nvSpPr>
                  <p:cNvPr id="722059" name="Oval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60" name="Oval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61" name="Oval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62" name="Oval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63" name="Group 14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841" y="3039"/>
                  <a:ext cx="173" cy="317"/>
                  <a:chOff x="1655" y="2387"/>
                  <a:chExt cx="182" cy="317"/>
                </a:xfrm>
              </p:grpSpPr>
              <p:sp>
                <p:nvSpPr>
                  <p:cNvPr id="722064" name="Oval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65" name="Oval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66" name="Oval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67" name="Oval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68" name="Group 148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886" y="2910"/>
                  <a:ext cx="173" cy="317"/>
                  <a:chOff x="1655" y="2387"/>
                  <a:chExt cx="182" cy="317"/>
                </a:xfrm>
              </p:grpSpPr>
              <p:sp>
                <p:nvSpPr>
                  <p:cNvPr id="722069" name="Oval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70" name="Oval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71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72" name="Oval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73" name="Group 15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932" y="2782"/>
                  <a:ext cx="172" cy="317"/>
                  <a:chOff x="1655" y="2387"/>
                  <a:chExt cx="182" cy="317"/>
                </a:xfrm>
              </p:grpSpPr>
              <p:sp>
                <p:nvSpPr>
                  <p:cNvPr id="722074" name="Oval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75" name="Oval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76" name="Oval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77" name="Oval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78" name="Group 158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978" y="2653"/>
                  <a:ext cx="172" cy="317"/>
                  <a:chOff x="1655" y="2387"/>
                  <a:chExt cx="182" cy="317"/>
                </a:xfrm>
              </p:grpSpPr>
              <p:sp>
                <p:nvSpPr>
                  <p:cNvPr id="722079" name="Oval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80" name="Oval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23"/>
                    <a:ext cx="182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81" name="Oval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387"/>
                    <a:ext cx="182" cy="159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22082" name="Oval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545"/>
                    <a:ext cx="181" cy="159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22083" name="Group 16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019" y="2703"/>
                  <a:ext cx="816" cy="861"/>
                  <a:chOff x="1655" y="2387"/>
                  <a:chExt cx="862" cy="861"/>
                </a:xfrm>
              </p:grpSpPr>
              <p:grpSp>
                <p:nvGrpSpPr>
                  <p:cNvPr id="722084" name="Group 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5" y="2387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085" name="Oval 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86" name="Oval 1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87" name="Oval 1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88" name="Oval 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089" name="Group 1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91" y="2432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090" name="Oval 1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91" name="Oval 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92" name="Oval 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93" name="Oval 1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094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7" y="2478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095" name="Oval 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96" name="Oval 1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97" name="Oval 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098" name="Oval 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099" name="Group 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63" y="2523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00" name="Oval 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01" name="Oval 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02" name="Oval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03" name="Oval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04" name="Group 1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9" y="2568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05" name="Oval 1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06" name="Oval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07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08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09" name="Group 1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35" y="2614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10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11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12" name="Oval 1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13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14" name="Group 1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5" y="2704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15" name="Oval 1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16" name="Oval 1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17" name="Oval 1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18" name="Oval 1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19" name="Group 1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91" y="2749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20" name="Oval 2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21" name="Oval 2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22" name="Oval 2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23" name="Oval 2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24" name="Group 2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7" y="2795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25" name="Oval 2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26" name="Oval 2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27" name="Oval 2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28" name="Oval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29" name="Group 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63" y="2840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30" name="Oval 2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31" name="Oval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32" name="Oval 2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33" name="Oval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34" name="Group 2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9" y="2885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35" name="Oval 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36" name="Oval 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37" name="Oval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38" name="Oval 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722139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35" y="2931"/>
                    <a:ext cx="182" cy="317"/>
                    <a:chOff x="1655" y="2387"/>
                    <a:chExt cx="182" cy="317"/>
                  </a:xfrm>
                </p:grpSpPr>
                <p:sp>
                  <p:nvSpPr>
                    <p:cNvPr id="722140" name="Oval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41" name="Oval 2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23"/>
                      <a:ext cx="182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42" name="Oval 2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387"/>
                      <a:ext cx="182" cy="15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2143" name="Oval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2545"/>
                      <a:ext cx="181" cy="15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722144" name="Group 224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948" y="2387"/>
                  <a:ext cx="816" cy="1496"/>
                  <a:chOff x="1655" y="2387"/>
                  <a:chExt cx="862" cy="1496"/>
                </a:xfrm>
              </p:grpSpPr>
              <p:grpSp>
                <p:nvGrpSpPr>
                  <p:cNvPr id="722145" name="Group 2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5" y="2387"/>
                    <a:ext cx="862" cy="861"/>
                    <a:chOff x="1655" y="2387"/>
                    <a:chExt cx="862" cy="861"/>
                  </a:xfrm>
                </p:grpSpPr>
                <p:grpSp>
                  <p:nvGrpSpPr>
                    <p:cNvPr id="722146" name="Group 2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2387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47" name="Oval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48" name="Oval 2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49" name="Oval 2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50" name="Oval 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51" name="Group 2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1" y="2432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52" name="Oval 2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53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54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55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56" name="Group 2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27" y="2478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57" name="Oval 2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58" name="Oval 2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59" name="Oval 2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60" name="Oval 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61" name="Group 2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63" y="2523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62" name="Oval 2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63" name="Oval 2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64" name="Oval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65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66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99" y="2568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67" name="Oval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68" name="Oval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69" name="Oval 2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70" name="Oval 2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71" name="Group 2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35" y="2614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72" name="Oval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73" name="Oval 2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74" name="Oval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75" name="Oval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76" name="Group 2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2704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77" name="Oval 2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78" name="Oval 2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79" name="Oval 2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80" name="Oval 2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81" name="Group 2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1" y="2749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82" name="Oval 2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83" name="Oval 2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84" name="Oval 2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85" name="Oval 2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86" name="Group 2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27" y="2795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87" name="Oval 2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88" name="Oval 2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89" name="Oval 2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90" name="Oval 2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91" name="Group 27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63" y="2840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92" name="Oval 2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93" name="Oval 2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94" name="Oval 2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95" name="Oval 2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196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99" y="2885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197" name="Oval 2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98" name="Oval 2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199" name="Oval 2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00" name="Oval 2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01" name="Group 28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35" y="2931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02" name="Oval 2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03" name="Oval 2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04" name="Oval 2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05" name="Oval 2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22206" name="Group 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5" y="3022"/>
                    <a:ext cx="862" cy="861"/>
                    <a:chOff x="1655" y="2387"/>
                    <a:chExt cx="862" cy="861"/>
                  </a:xfrm>
                </p:grpSpPr>
                <p:grpSp>
                  <p:nvGrpSpPr>
                    <p:cNvPr id="722207" name="Group 2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2387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08" name="Oval 2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09" name="Oval 28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10" name="Oval 2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11" name="Oval 2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12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1" y="2432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13" name="Oval 2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14" name="Oval 2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15" name="Oval 2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16" name="Oval 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17" name="Group 2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27" y="2478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18" name="Oval 2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19" name="Oval 2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20" name="Oval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21" name="Oval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22" name="Group 3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63" y="2523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23" name="Oval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24" name="Oval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25" name="Oval 3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26" name="Oval 3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27" name="Group 3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99" y="2568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28" name="Oval 3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29" name="Oval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30" name="Oval 3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31" name="Oval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32" name="Group 3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35" y="2614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33" name="Oval 3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34" name="Oval 3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35" name="Oval 3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36" name="Oval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37" name="Group 3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2704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38" name="Oval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39" name="Oval 3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40" name="Oval 3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41" name="Oval 3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42" name="Group 3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1" y="2749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43" name="Oval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44" name="Oval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45" name="Oval 3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46" name="Oval 3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47" name="Group 3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27" y="2795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48" name="Oval 3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49" name="Oval 3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50" name="Oval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51" name="Oval 3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52" name="Group 3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63" y="2840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53" name="Oval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54" name="Oval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55" name="Oval 3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56" name="Oval 3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57" name="Group 3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99" y="2885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58" name="Oval 3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59" name="Oval 3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60" name="Oval 3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61" name="Oval 3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22262" name="Group 3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35" y="2931"/>
                      <a:ext cx="182" cy="317"/>
                      <a:chOff x="1655" y="2387"/>
                      <a:chExt cx="182" cy="317"/>
                    </a:xfrm>
                  </p:grpSpPr>
                  <p:sp>
                    <p:nvSpPr>
                      <p:cNvPr id="722263" name="Oval 3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64" name="Oval 3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23"/>
                        <a:ext cx="182" cy="181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65" name="Oval 3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387"/>
                        <a:ext cx="182" cy="159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22266" name="Oval 3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2545"/>
                        <a:ext cx="181" cy="15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</p:grpSp>
        </p:grpSp>
        <p:sp>
          <p:nvSpPr>
            <p:cNvPr id="722341" name="Freeform 421"/>
            <p:cNvSpPr>
              <a:spLocks noChangeAspect="1"/>
            </p:cNvSpPr>
            <p:nvPr/>
          </p:nvSpPr>
          <p:spPr bwMode="auto">
            <a:xfrm>
              <a:off x="1386" y="1480"/>
              <a:ext cx="455" cy="1586"/>
            </a:xfrm>
            <a:custGeom>
              <a:avLst/>
              <a:gdLst>
                <a:gd name="T0" fmla="*/ 166 w 1330"/>
                <a:gd name="T1" fmla="*/ 1104 h 3924"/>
                <a:gd name="T2" fmla="*/ 166 w 1330"/>
                <a:gd name="T3" fmla="*/ 1013 h 3924"/>
                <a:gd name="T4" fmla="*/ 166 w 1330"/>
                <a:gd name="T5" fmla="*/ 197 h 3924"/>
                <a:gd name="T6" fmla="*/ 257 w 1330"/>
                <a:gd name="T7" fmla="*/ 197 h 3924"/>
                <a:gd name="T8" fmla="*/ 257 w 1330"/>
                <a:gd name="T9" fmla="*/ 1104 h 3924"/>
                <a:gd name="T10" fmla="*/ 347 w 1330"/>
                <a:gd name="T11" fmla="*/ 1058 h 3924"/>
                <a:gd name="T12" fmla="*/ 347 w 1330"/>
                <a:gd name="T13" fmla="*/ 197 h 3924"/>
                <a:gd name="T14" fmla="*/ 438 w 1330"/>
                <a:gd name="T15" fmla="*/ 197 h 3924"/>
                <a:gd name="T16" fmla="*/ 438 w 1330"/>
                <a:gd name="T17" fmla="*/ 1104 h 3924"/>
                <a:gd name="T18" fmla="*/ 529 w 1330"/>
                <a:gd name="T19" fmla="*/ 1104 h 3924"/>
                <a:gd name="T20" fmla="*/ 529 w 1330"/>
                <a:gd name="T21" fmla="*/ 197 h 3924"/>
                <a:gd name="T22" fmla="*/ 619 w 1330"/>
                <a:gd name="T23" fmla="*/ 197 h 3924"/>
                <a:gd name="T24" fmla="*/ 619 w 1330"/>
                <a:gd name="T25" fmla="*/ 1104 h 3924"/>
                <a:gd name="T26" fmla="*/ 710 w 1330"/>
                <a:gd name="T27" fmla="*/ 1104 h 3924"/>
                <a:gd name="T28" fmla="*/ 710 w 1330"/>
                <a:gd name="T29" fmla="*/ 151 h 3924"/>
                <a:gd name="T30" fmla="*/ 801 w 1330"/>
                <a:gd name="T31" fmla="*/ 197 h 3924"/>
                <a:gd name="T32" fmla="*/ 801 w 1330"/>
                <a:gd name="T33" fmla="*/ 1104 h 3924"/>
                <a:gd name="T34" fmla="*/ 892 w 1330"/>
                <a:gd name="T35" fmla="*/ 1104 h 3924"/>
                <a:gd name="T36" fmla="*/ 892 w 1330"/>
                <a:gd name="T37" fmla="*/ 197 h 3924"/>
                <a:gd name="T38" fmla="*/ 982 w 1330"/>
                <a:gd name="T39" fmla="*/ 197 h 3924"/>
                <a:gd name="T40" fmla="*/ 982 w 1330"/>
                <a:gd name="T41" fmla="*/ 1104 h 3924"/>
                <a:gd name="T42" fmla="*/ 1073 w 1330"/>
                <a:gd name="T43" fmla="*/ 1104 h 3924"/>
                <a:gd name="T44" fmla="*/ 1073 w 1330"/>
                <a:gd name="T45" fmla="*/ 197 h 3924"/>
                <a:gd name="T46" fmla="*/ 1164 w 1330"/>
                <a:gd name="T47" fmla="*/ 197 h 3924"/>
                <a:gd name="T48" fmla="*/ 1164 w 1330"/>
                <a:gd name="T49" fmla="*/ 1104 h 3924"/>
                <a:gd name="T50" fmla="*/ 1254 w 1330"/>
                <a:gd name="T51" fmla="*/ 1557 h 3924"/>
                <a:gd name="T52" fmla="*/ 1164 w 1330"/>
                <a:gd name="T53" fmla="*/ 1920 h 3924"/>
                <a:gd name="T54" fmla="*/ 1164 w 1330"/>
                <a:gd name="T55" fmla="*/ 2918 h 3924"/>
                <a:gd name="T56" fmla="*/ 1164 w 1330"/>
                <a:gd name="T57" fmla="*/ 3780 h 3924"/>
                <a:gd name="T58" fmla="*/ 166 w 1330"/>
                <a:gd name="T59" fmla="*/ 3780 h 3924"/>
                <a:gd name="T60" fmla="*/ 166 w 1330"/>
                <a:gd name="T61" fmla="*/ 2918 h 3924"/>
                <a:gd name="T62" fmla="*/ 166 w 1330"/>
                <a:gd name="T63" fmla="*/ 2011 h 3924"/>
                <a:gd name="T64" fmla="*/ 120 w 1330"/>
                <a:gd name="T65" fmla="*/ 1512 h 3924"/>
                <a:gd name="T66" fmla="*/ 166 w 1330"/>
                <a:gd name="T67" fmla="*/ 1104 h 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0" h="3924">
                  <a:moveTo>
                    <a:pt x="166" y="1104"/>
                  </a:moveTo>
                  <a:cubicBezTo>
                    <a:pt x="174" y="1021"/>
                    <a:pt x="166" y="1164"/>
                    <a:pt x="166" y="1013"/>
                  </a:cubicBezTo>
                  <a:cubicBezTo>
                    <a:pt x="166" y="862"/>
                    <a:pt x="151" y="333"/>
                    <a:pt x="166" y="197"/>
                  </a:cubicBezTo>
                  <a:cubicBezTo>
                    <a:pt x="181" y="61"/>
                    <a:pt x="242" y="46"/>
                    <a:pt x="257" y="197"/>
                  </a:cubicBezTo>
                  <a:cubicBezTo>
                    <a:pt x="272" y="348"/>
                    <a:pt x="242" y="961"/>
                    <a:pt x="257" y="1104"/>
                  </a:cubicBezTo>
                  <a:cubicBezTo>
                    <a:pt x="272" y="1247"/>
                    <a:pt x="332" y="1209"/>
                    <a:pt x="347" y="1058"/>
                  </a:cubicBezTo>
                  <a:cubicBezTo>
                    <a:pt x="362" y="907"/>
                    <a:pt x="332" y="341"/>
                    <a:pt x="347" y="197"/>
                  </a:cubicBezTo>
                  <a:cubicBezTo>
                    <a:pt x="362" y="53"/>
                    <a:pt x="423" y="46"/>
                    <a:pt x="438" y="197"/>
                  </a:cubicBezTo>
                  <a:cubicBezTo>
                    <a:pt x="453" y="348"/>
                    <a:pt x="423" y="953"/>
                    <a:pt x="438" y="1104"/>
                  </a:cubicBezTo>
                  <a:cubicBezTo>
                    <a:pt x="453" y="1255"/>
                    <a:pt x="514" y="1255"/>
                    <a:pt x="529" y="1104"/>
                  </a:cubicBezTo>
                  <a:cubicBezTo>
                    <a:pt x="544" y="953"/>
                    <a:pt x="514" y="348"/>
                    <a:pt x="529" y="197"/>
                  </a:cubicBezTo>
                  <a:cubicBezTo>
                    <a:pt x="544" y="46"/>
                    <a:pt x="604" y="46"/>
                    <a:pt x="619" y="197"/>
                  </a:cubicBezTo>
                  <a:cubicBezTo>
                    <a:pt x="634" y="348"/>
                    <a:pt x="604" y="953"/>
                    <a:pt x="619" y="1104"/>
                  </a:cubicBezTo>
                  <a:cubicBezTo>
                    <a:pt x="634" y="1255"/>
                    <a:pt x="695" y="1263"/>
                    <a:pt x="710" y="1104"/>
                  </a:cubicBezTo>
                  <a:cubicBezTo>
                    <a:pt x="725" y="945"/>
                    <a:pt x="695" y="302"/>
                    <a:pt x="710" y="151"/>
                  </a:cubicBezTo>
                  <a:cubicBezTo>
                    <a:pt x="725" y="0"/>
                    <a:pt x="786" y="38"/>
                    <a:pt x="801" y="197"/>
                  </a:cubicBezTo>
                  <a:cubicBezTo>
                    <a:pt x="816" y="356"/>
                    <a:pt x="786" y="953"/>
                    <a:pt x="801" y="1104"/>
                  </a:cubicBezTo>
                  <a:cubicBezTo>
                    <a:pt x="816" y="1255"/>
                    <a:pt x="877" y="1255"/>
                    <a:pt x="892" y="1104"/>
                  </a:cubicBezTo>
                  <a:cubicBezTo>
                    <a:pt x="907" y="953"/>
                    <a:pt x="877" y="348"/>
                    <a:pt x="892" y="197"/>
                  </a:cubicBezTo>
                  <a:cubicBezTo>
                    <a:pt x="907" y="46"/>
                    <a:pt x="967" y="46"/>
                    <a:pt x="982" y="197"/>
                  </a:cubicBezTo>
                  <a:cubicBezTo>
                    <a:pt x="997" y="348"/>
                    <a:pt x="967" y="953"/>
                    <a:pt x="982" y="1104"/>
                  </a:cubicBezTo>
                  <a:cubicBezTo>
                    <a:pt x="997" y="1255"/>
                    <a:pt x="1058" y="1255"/>
                    <a:pt x="1073" y="1104"/>
                  </a:cubicBezTo>
                  <a:cubicBezTo>
                    <a:pt x="1088" y="953"/>
                    <a:pt x="1058" y="348"/>
                    <a:pt x="1073" y="197"/>
                  </a:cubicBezTo>
                  <a:cubicBezTo>
                    <a:pt x="1088" y="46"/>
                    <a:pt x="1149" y="46"/>
                    <a:pt x="1164" y="197"/>
                  </a:cubicBezTo>
                  <a:cubicBezTo>
                    <a:pt x="1179" y="348"/>
                    <a:pt x="1149" y="877"/>
                    <a:pt x="1164" y="1104"/>
                  </a:cubicBezTo>
                  <a:cubicBezTo>
                    <a:pt x="1179" y="1331"/>
                    <a:pt x="1254" y="1421"/>
                    <a:pt x="1254" y="1557"/>
                  </a:cubicBezTo>
                  <a:cubicBezTo>
                    <a:pt x="1254" y="1693"/>
                    <a:pt x="1179" y="1693"/>
                    <a:pt x="1164" y="1920"/>
                  </a:cubicBezTo>
                  <a:cubicBezTo>
                    <a:pt x="1149" y="2147"/>
                    <a:pt x="1164" y="2608"/>
                    <a:pt x="1164" y="2918"/>
                  </a:cubicBezTo>
                  <a:cubicBezTo>
                    <a:pt x="1164" y="3228"/>
                    <a:pt x="1330" y="3636"/>
                    <a:pt x="1164" y="3780"/>
                  </a:cubicBezTo>
                  <a:cubicBezTo>
                    <a:pt x="998" y="3924"/>
                    <a:pt x="332" y="3924"/>
                    <a:pt x="166" y="3780"/>
                  </a:cubicBezTo>
                  <a:cubicBezTo>
                    <a:pt x="0" y="3636"/>
                    <a:pt x="166" y="3213"/>
                    <a:pt x="166" y="2918"/>
                  </a:cubicBezTo>
                  <a:cubicBezTo>
                    <a:pt x="166" y="2623"/>
                    <a:pt x="174" y="2245"/>
                    <a:pt x="166" y="2011"/>
                  </a:cubicBezTo>
                  <a:cubicBezTo>
                    <a:pt x="158" y="1777"/>
                    <a:pt x="120" y="1663"/>
                    <a:pt x="120" y="1512"/>
                  </a:cubicBezTo>
                  <a:cubicBezTo>
                    <a:pt x="120" y="1361"/>
                    <a:pt x="158" y="1187"/>
                    <a:pt x="166" y="110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0C1">
                    <a:gamma/>
                    <a:tint val="0"/>
                    <a:invGamma/>
                  </a:srgbClr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42" name="Freeform 422"/>
            <p:cNvSpPr>
              <a:spLocks noChangeAspect="1"/>
            </p:cNvSpPr>
            <p:nvPr/>
          </p:nvSpPr>
          <p:spPr bwMode="auto">
            <a:xfrm>
              <a:off x="999" y="1480"/>
              <a:ext cx="454" cy="1586"/>
            </a:xfrm>
            <a:custGeom>
              <a:avLst/>
              <a:gdLst>
                <a:gd name="T0" fmla="*/ 166 w 1330"/>
                <a:gd name="T1" fmla="*/ 1104 h 3924"/>
                <a:gd name="T2" fmla="*/ 166 w 1330"/>
                <a:gd name="T3" fmla="*/ 1013 h 3924"/>
                <a:gd name="T4" fmla="*/ 166 w 1330"/>
                <a:gd name="T5" fmla="*/ 197 h 3924"/>
                <a:gd name="T6" fmla="*/ 257 w 1330"/>
                <a:gd name="T7" fmla="*/ 197 h 3924"/>
                <a:gd name="T8" fmla="*/ 257 w 1330"/>
                <a:gd name="T9" fmla="*/ 1104 h 3924"/>
                <a:gd name="T10" fmla="*/ 347 w 1330"/>
                <a:gd name="T11" fmla="*/ 1058 h 3924"/>
                <a:gd name="T12" fmla="*/ 347 w 1330"/>
                <a:gd name="T13" fmla="*/ 197 h 3924"/>
                <a:gd name="T14" fmla="*/ 438 w 1330"/>
                <a:gd name="T15" fmla="*/ 197 h 3924"/>
                <a:gd name="T16" fmla="*/ 438 w 1330"/>
                <a:gd name="T17" fmla="*/ 1104 h 3924"/>
                <a:gd name="T18" fmla="*/ 529 w 1330"/>
                <a:gd name="T19" fmla="*/ 1104 h 3924"/>
                <a:gd name="T20" fmla="*/ 529 w 1330"/>
                <a:gd name="T21" fmla="*/ 197 h 3924"/>
                <a:gd name="T22" fmla="*/ 619 w 1330"/>
                <a:gd name="T23" fmla="*/ 197 h 3924"/>
                <a:gd name="T24" fmla="*/ 619 w 1330"/>
                <a:gd name="T25" fmla="*/ 1104 h 3924"/>
                <a:gd name="T26" fmla="*/ 710 w 1330"/>
                <a:gd name="T27" fmla="*/ 1104 h 3924"/>
                <a:gd name="T28" fmla="*/ 710 w 1330"/>
                <a:gd name="T29" fmla="*/ 151 h 3924"/>
                <a:gd name="T30" fmla="*/ 801 w 1330"/>
                <a:gd name="T31" fmla="*/ 197 h 3924"/>
                <a:gd name="T32" fmla="*/ 801 w 1330"/>
                <a:gd name="T33" fmla="*/ 1104 h 3924"/>
                <a:gd name="T34" fmla="*/ 892 w 1330"/>
                <a:gd name="T35" fmla="*/ 1104 h 3924"/>
                <a:gd name="T36" fmla="*/ 892 w 1330"/>
                <a:gd name="T37" fmla="*/ 197 h 3924"/>
                <a:gd name="T38" fmla="*/ 982 w 1330"/>
                <a:gd name="T39" fmla="*/ 197 h 3924"/>
                <a:gd name="T40" fmla="*/ 982 w 1330"/>
                <a:gd name="T41" fmla="*/ 1104 h 3924"/>
                <a:gd name="T42" fmla="*/ 1073 w 1330"/>
                <a:gd name="T43" fmla="*/ 1104 h 3924"/>
                <a:gd name="T44" fmla="*/ 1073 w 1330"/>
                <a:gd name="T45" fmla="*/ 197 h 3924"/>
                <a:gd name="T46" fmla="*/ 1164 w 1330"/>
                <a:gd name="T47" fmla="*/ 197 h 3924"/>
                <a:gd name="T48" fmla="*/ 1164 w 1330"/>
                <a:gd name="T49" fmla="*/ 1104 h 3924"/>
                <a:gd name="T50" fmla="*/ 1254 w 1330"/>
                <a:gd name="T51" fmla="*/ 1557 h 3924"/>
                <a:gd name="T52" fmla="*/ 1164 w 1330"/>
                <a:gd name="T53" fmla="*/ 1920 h 3924"/>
                <a:gd name="T54" fmla="*/ 1164 w 1330"/>
                <a:gd name="T55" fmla="*/ 2918 h 3924"/>
                <a:gd name="T56" fmla="*/ 1164 w 1330"/>
                <a:gd name="T57" fmla="*/ 3780 h 3924"/>
                <a:gd name="T58" fmla="*/ 166 w 1330"/>
                <a:gd name="T59" fmla="*/ 3780 h 3924"/>
                <a:gd name="T60" fmla="*/ 166 w 1330"/>
                <a:gd name="T61" fmla="*/ 2918 h 3924"/>
                <a:gd name="T62" fmla="*/ 166 w 1330"/>
                <a:gd name="T63" fmla="*/ 2011 h 3924"/>
                <a:gd name="T64" fmla="*/ 120 w 1330"/>
                <a:gd name="T65" fmla="*/ 1512 h 3924"/>
                <a:gd name="T66" fmla="*/ 166 w 1330"/>
                <a:gd name="T67" fmla="*/ 1104 h 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0" h="3924">
                  <a:moveTo>
                    <a:pt x="166" y="1104"/>
                  </a:moveTo>
                  <a:cubicBezTo>
                    <a:pt x="174" y="1021"/>
                    <a:pt x="166" y="1164"/>
                    <a:pt x="166" y="1013"/>
                  </a:cubicBezTo>
                  <a:cubicBezTo>
                    <a:pt x="166" y="862"/>
                    <a:pt x="151" y="333"/>
                    <a:pt x="166" y="197"/>
                  </a:cubicBezTo>
                  <a:cubicBezTo>
                    <a:pt x="181" y="61"/>
                    <a:pt x="242" y="46"/>
                    <a:pt x="257" y="197"/>
                  </a:cubicBezTo>
                  <a:cubicBezTo>
                    <a:pt x="272" y="348"/>
                    <a:pt x="242" y="961"/>
                    <a:pt x="257" y="1104"/>
                  </a:cubicBezTo>
                  <a:cubicBezTo>
                    <a:pt x="272" y="1247"/>
                    <a:pt x="332" y="1209"/>
                    <a:pt x="347" y="1058"/>
                  </a:cubicBezTo>
                  <a:cubicBezTo>
                    <a:pt x="362" y="907"/>
                    <a:pt x="332" y="341"/>
                    <a:pt x="347" y="197"/>
                  </a:cubicBezTo>
                  <a:cubicBezTo>
                    <a:pt x="362" y="53"/>
                    <a:pt x="423" y="46"/>
                    <a:pt x="438" y="197"/>
                  </a:cubicBezTo>
                  <a:cubicBezTo>
                    <a:pt x="453" y="348"/>
                    <a:pt x="423" y="953"/>
                    <a:pt x="438" y="1104"/>
                  </a:cubicBezTo>
                  <a:cubicBezTo>
                    <a:pt x="453" y="1255"/>
                    <a:pt x="514" y="1255"/>
                    <a:pt x="529" y="1104"/>
                  </a:cubicBezTo>
                  <a:cubicBezTo>
                    <a:pt x="544" y="953"/>
                    <a:pt x="514" y="348"/>
                    <a:pt x="529" y="197"/>
                  </a:cubicBezTo>
                  <a:cubicBezTo>
                    <a:pt x="544" y="46"/>
                    <a:pt x="604" y="46"/>
                    <a:pt x="619" y="197"/>
                  </a:cubicBezTo>
                  <a:cubicBezTo>
                    <a:pt x="634" y="348"/>
                    <a:pt x="604" y="953"/>
                    <a:pt x="619" y="1104"/>
                  </a:cubicBezTo>
                  <a:cubicBezTo>
                    <a:pt x="634" y="1255"/>
                    <a:pt x="695" y="1263"/>
                    <a:pt x="710" y="1104"/>
                  </a:cubicBezTo>
                  <a:cubicBezTo>
                    <a:pt x="725" y="945"/>
                    <a:pt x="695" y="302"/>
                    <a:pt x="710" y="151"/>
                  </a:cubicBezTo>
                  <a:cubicBezTo>
                    <a:pt x="725" y="0"/>
                    <a:pt x="786" y="38"/>
                    <a:pt x="801" y="197"/>
                  </a:cubicBezTo>
                  <a:cubicBezTo>
                    <a:pt x="816" y="356"/>
                    <a:pt x="786" y="953"/>
                    <a:pt x="801" y="1104"/>
                  </a:cubicBezTo>
                  <a:cubicBezTo>
                    <a:pt x="816" y="1255"/>
                    <a:pt x="877" y="1255"/>
                    <a:pt x="892" y="1104"/>
                  </a:cubicBezTo>
                  <a:cubicBezTo>
                    <a:pt x="907" y="953"/>
                    <a:pt x="877" y="348"/>
                    <a:pt x="892" y="197"/>
                  </a:cubicBezTo>
                  <a:cubicBezTo>
                    <a:pt x="907" y="46"/>
                    <a:pt x="967" y="46"/>
                    <a:pt x="982" y="197"/>
                  </a:cubicBezTo>
                  <a:cubicBezTo>
                    <a:pt x="997" y="348"/>
                    <a:pt x="967" y="953"/>
                    <a:pt x="982" y="1104"/>
                  </a:cubicBezTo>
                  <a:cubicBezTo>
                    <a:pt x="997" y="1255"/>
                    <a:pt x="1058" y="1255"/>
                    <a:pt x="1073" y="1104"/>
                  </a:cubicBezTo>
                  <a:cubicBezTo>
                    <a:pt x="1088" y="953"/>
                    <a:pt x="1058" y="348"/>
                    <a:pt x="1073" y="197"/>
                  </a:cubicBezTo>
                  <a:cubicBezTo>
                    <a:pt x="1088" y="46"/>
                    <a:pt x="1149" y="46"/>
                    <a:pt x="1164" y="197"/>
                  </a:cubicBezTo>
                  <a:cubicBezTo>
                    <a:pt x="1179" y="348"/>
                    <a:pt x="1149" y="877"/>
                    <a:pt x="1164" y="1104"/>
                  </a:cubicBezTo>
                  <a:cubicBezTo>
                    <a:pt x="1179" y="1331"/>
                    <a:pt x="1254" y="1421"/>
                    <a:pt x="1254" y="1557"/>
                  </a:cubicBezTo>
                  <a:cubicBezTo>
                    <a:pt x="1254" y="1693"/>
                    <a:pt x="1179" y="1693"/>
                    <a:pt x="1164" y="1920"/>
                  </a:cubicBezTo>
                  <a:cubicBezTo>
                    <a:pt x="1149" y="2147"/>
                    <a:pt x="1164" y="2608"/>
                    <a:pt x="1164" y="2918"/>
                  </a:cubicBezTo>
                  <a:cubicBezTo>
                    <a:pt x="1164" y="3228"/>
                    <a:pt x="1330" y="3636"/>
                    <a:pt x="1164" y="3780"/>
                  </a:cubicBezTo>
                  <a:cubicBezTo>
                    <a:pt x="998" y="3924"/>
                    <a:pt x="332" y="3924"/>
                    <a:pt x="166" y="3780"/>
                  </a:cubicBezTo>
                  <a:cubicBezTo>
                    <a:pt x="0" y="3636"/>
                    <a:pt x="166" y="3213"/>
                    <a:pt x="166" y="2918"/>
                  </a:cubicBezTo>
                  <a:cubicBezTo>
                    <a:pt x="166" y="2623"/>
                    <a:pt x="174" y="2245"/>
                    <a:pt x="166" y="2011"/>
                  </a:cubicBezTo>
                  <a:cubicBezTo>
                    <a:pt x="158" y="1777"/>
                    <a:pt x="120" y="1663"/>
                    <a:pt x="120" y="1512"/>
                  </a:cubicBezTo>
                  <a:cubicBezTo>
                    <a:pt x="120" y="1361"/>
                    <a:pt x="158" y="1187"/>
                    <a:pt x="166" y="110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0C1">
                    <a:gamma/>
                    <a:tint val="0"/>
                    <a:invGamma/>
                  </a:srgbClr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43" name="Freeform 423"/>
            <p:cNvSpPr>
              <a:spLocks noChangeAspect="1"/>
            </p:cNvSpPr>
            <p:nvPr/>
          </p:nvSpPr>
          <p:spPr bwMode="auto">
            <a:xfrm>
              <a:off x="611" y="1480"/>
              <a:ext cx="455" cy="1586"/>
            </a:xfrm>
            <a:custGeom>
              <a:avLst/>
              <a:gdLst>
                <a:gd name="T0" fmla="*/ 166 w 1330"/>
                <a:gd name="T1" fmla="*/ 1104 h 3924"/>
                <a:gd name="T2" fmla="*/ 166 w 1330"/>
                <a:gd name="T3" fmla="*/ 1013 h 3924"/>
                <a:gd name="T4" fmla="*/ 166 w 1330"/>
                <a:gd name="T5" fmla="*/ 197 h 3924"/>
                <a:gd name="T6" fmla="*/ 257 w 1330"/>
                <a:gd name="T7" fmla="*/ 197 h 3924"/>
                <a:gd name="T8" fmla="*/ 257 w 1330"/>
                <a:gd name="T9" fmla="*/ 1104 h 3924"/>
                <a:gd name="T10" fmla="*/ 347 w 1330"/>
                <a:gd name="T11" fmla="*/ 1058 h 3924"/>
                <a:gd name="T12" fmla="*/ 347 w 1330"/>
                <a:gd name="T13" fmla="*/ 197 h 3924"/>
                <a:gd name="T14" fmla="*/ 438 w 1330"/>
                <a:gd name="T15" fmla="*/ 197 h 3924"/>
                <a:gd name="T16" fmla="*/ 438 w 1330"/>
                <a:gd name="T17" fmla="*/ 1104 h 3924"/>
                <a:gd name="T18" fmla="*/ 529 w 1330"/>
                <a:gd name="T19" fmla="*/ 1104 h 3924"/>
                <a:gd name="T20" fmla="*/ 529 w 1330"/>
                <a:gd name="T21" fmla="*/ 197 h 3924"/>
                <a:gd name="T22" fmla="*/ 619 w 1330"/>
                <a:gd name="T23" fmla="*/ 197 h 3924"/>
                <a:gd name="T24" fmla="*/ 619 w 1330"/>
                <a:gd name="T25" fmla="*/ 1104 h 3924"/>
                <a:gd name="T26" fmla="*/ 710 w 1330"/>
                <a:gd name="T27" fmla="*/ 1104 h 3924"/>
                <a:gd name="T28" fmla="*/ 710 w 1330"/>
                <a:gd name="T29" fmla="*/ 151 h 3924"/>
                <a:gd name="T30" fmla="*/ 801 w 1330"/>
                <a:gd name="T31" fmla="*/ 197 h 3924"/>
                <a:gd name="T32" fmla="*/ 801 w 1330"/>
                <a:gd name="T33" fmla="*/ 1104 h 3924"/>
                <a:gd name="T34" fmla="*/ 892 w 1330"/>
                <a:gd name="T35" fmla="*/ 1104 h 3924"/>
                <a:gd name="T36" fmla="*/ 892 w 1330"/>
                <a:gd name="T37" fmla="*/ 197 h 3924"/>
                <a:gd name="T38" fmla="*/ 982 w 1330"/>
                <a:gd name="T39" fmla="*/ 197 h 3924"/>
                <a:gd name="T40" fmla="*/ 982 w 1330"/>
                <a:gd name="T41" fmla="*/ 1104 h 3924"/>
                <a:gd name="T42" fmla="*/ 1073 w 1330"/>
                <a:gd name="T43" fmla="*/ 1104 h 3924"/>
                <a:gd name="T44" fmla="*/ 1073 w 1330"/>
                <a:gd name="T45" fmla="*/ 197 h 3924"/>
                <a:gd name="T46" fmla="*/ 1164 w 1330"/>
                <a:gd name="T47" fmla="*/ 197 h 3924"/>
                <a:gd name="T48" fmla="*/ 1164 w 1330"/>
                <a:gd name="T49" fmla="*/ 1104 h 3924"/>
                <a:gd name="T50" fmla="*/ 1254 w 1330"/>
                <a:gd name="T51" fmla="*/ 1557 h 3924"/>
                <a:gd name="T52" fmla="*/ 1164 w 1330"/>
                <a:gd name="T53" fmla="*/ 1920 h 3924"/>
                <a:gd name="T54" fmla="*/ 1164 w 1330"/>
                <a:gd name="T55" fmla="*/ 2918 h 3924"/>
                <a:gd name="T56" fmla="*/ 1164 w 1330"/>
                <a:gd name="T57" fmla="*/ 3780 h 3924"/>
                <a:gd name="T58" fmla="*/ 166 w 1330"/>
                <a:gd name="T59" fmla="*/ 3780 h 3924"/>
                <a:gd name="T60" fmla="*/ 166 w 1330"/>
                <a:gd name="T61" fmla="*/ 2918 h 3924"/>
                <a:gd name="T62" fmla="*/ 166 w 1330"/>
                <a:gd name="T63" fmla="*/ 2011 h 3924"/>
                <a:gd name="T64" fmla="*/ 120 w 1330"/>
                <a:gd name="T65" fmla="*/ 1512 h 3924"/>
                <a:gd name="T66" fmla="*/ 166 w 1330"/>
                <a:gd name="T67" fmla="*/ 1104 h 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0" h="3924">
                  <a:moveTo>
                    <a:pt x="166" y="1104"/>
                  </a:moveTo>
                  <a:cubicBezTo>
                    <a:pt x="174" y="1021"/>
                    <a:pt x="166" y="1164"/>
                    <a:pt x="166" y="1013"/>
                  </a:cubicBezTo>
                  <a:cubicBezTo>
                    <a:pt x="166" y="862"/>
                    <a:pt x="151" y="333"/>
                    <a:pt x="166" y="197"/>
                  </a:cubicBezTo>
                  <a:cubicBezTo>
                    <a:pt x="181" y="61"/>
                    <a:pt x="242" y="46"/>
                    <a:pt x="257" y="197"/>
                  </a:cubicBezTo>
                  <a:cubicBezTo>
                    <a:pt x="272" y="348"/>
                    <a:pt x="242" y="961"/>
                    <a:pt x="257" y="1104"/>
                  </a:cubicBezTo>
                  <a:cubicBezTo>
                    <a:pt x="272" y="1247"/>
                    <a:pt x="332" y="1209"/>
                    <a:pt x="347" y="1058"/>
                  </a:cubicBezTo>
                  <a:cubicBezTo>
                    <a:pt x="362" y="907"/>
                    <a:pt x="332" y="341"/>
                    <a:pt x="347" y="197"/>
                  </a:cubicBezTo>
                  <a:cubicBezTo>
                    <a:pt x="362" y="53"/>
                    <a:pt x="423" y="46"/>
                    <a:pt x="438" y="197"/>
                  </a:cubicBezTo>
                  <a:cubicBezTo>
                    <a:pt x="453" y="348"/>
                    <a:pt x="423" y="953"/>
                    <a:pt x="438" y="1104"/>
                  </a:cubicBezTo>
                  <a:cubicBezTo>
                    <a:pt x="453" y="1255"/>
                    <a:pt x="514" y="1255"/>
                    <a:pt x="529" y="1104"/>
                  </a:cubicBezTo>
                  <a:cubicBezTo>
                    <a:pt x="544" y="953"/>
                    <a:pt x="514" y="348"/>
                    <a:pt x="529" y="197"/>
                  </a:cubicBezTo>
                  <a:cubicBezTo>
                    <a:pt x="544" y="46"/>
                    <a:pt x="604" y="46"/>
                    <a:pt x="619" y="197"/>
                  </a:cubicBezTo>
                  <a:cubicBezTo>
                    <a:pt x="634" y="348"/>
                    <a:pt x="604" y="953"/>
                    <a:pt x="619" y="1104"/>
                  </a:cubicBezTo>
                  <a:cubicBezTo>
                    <a:pt x="634" y="1255"/>
                    <a:pt x="695" y="1263"/>
                    <a:pt x="710" y="1104"/>
                  </a:cubicBezTo>
                  <a:cubicBezTo>
                    <a:pt x="725" y="945"/>
                    <a:pt x="695" y="302"/>
                    <a:pt x="710" y="151"/>
                  </a:cubicBezTo>
                  <a:cubicBezTo>
                    <a:pt x="725" y="0"/>
                    <a:pt x="786" y="38"/>
                    <a:pt x="801" y="197"/>
                  </a:cubicBezTo>
                  <a:cubicBezTo>
                    <a:pt x="816" y="356"/>
                    <a:pt x="786" y="953"/>
                    <a:pt x="801" y="1104"/>
                  </a:cubicBezTo>
                  <a:cubicBezTo>
                    <a:pt x="816" y="1255"/>
                    <a:pt x="877" y="1255"/>
                    <a:pt x="892" y="1104"/>
                  </a:cubicBezTo>
                  <a:cubicBezTo>
                    <a:pt x="907" y="953"/>
                    <a:pt x="877" y="348"/>
                    <a:pt x="892" y="197"/>
                  </a:cubicBezTo>
                  <a:cubicBezTo>
                    <a:pt x="907" y="46"/>
                    <a:pt x="967" y="46"/>
                    <a:pt x="982" y="197"/>
                  </a:cubicBezTo>
                  <a:cubicBezTo>
                    <a:pt x="997" y="348"/>
                    <a:pt x="967" y="953"/>
                    <a:pt x="982" y="1104"/>
                  </a:cubicBezTo>
                  <a:cubicBezTo>
                    <a:pt x="997" y="1255"/>
                    <a:pt x="1058" y="1255"/>
                    <a:pt x="1073" y="1104"/>
                  </a:cubicBezTo>
                  <a:cubicBezTo>
                    <a:pt x="1088" y="953"/>
                    <a:pt x="1058" y="348"/>
                    <a:pt x="1073" y="197"/>
                  </a:cubicBezTo>
                  <a:cubicBezTo>
                    <a:pt x="1088" y="46"/>
                    <a:pt x="1149" y="46"/>
                    <a:pt x="1164" y="197"/>
                  </a:cubicBezTo>
                  <a:cubicBezTo>
                    <a:pt x="1179" y="348"/>
                    <a:pt x="1149" y="877"/>
                    <a:pt x="1164" y="1104"/>
                  </a:cubicBezTo>
                  <a:cubicBezTo>
                    <a:pt x="1179" y="1331"/>
                    <a:pt x="1254" y="1421"/>
                    <a:pt x="1254" y="1557"/>
                  </a:cubicBezTo>
                  <a:cubicBezTo>
                    <a:pt x="1254" y="1693"/>
                    <a:pt x="1179" y="1693"/>
                    <a:pt x="1164" y="1920"/>
                  </a:cubicBezTo>
                  <a:cubicBezTo>
                    <a:pt x="1149" y="2147"/>
                    <a:pt x="1164" y="2608"/>
                    <a:pt x="1164" y="2918"/>
                  </a:cubicBezTo>
                  <a:cubicBezTo>
                    <a:pt x="1164" y="3228"/>
                    <a:pt x="1330" y="3636"/>
                    <a:pt x="1164" y="3780"/>
                  </a:cubicBezTo>
                  <a:cubicBezTo>
                    <a:pt x="998" y="3924"/>
                    <a:pt x="332" y="3924"/>
                    <a:pt x="166" y="3780"/>
                  </a:cubicBezTo>
                  <a:cubicBezTo>
                    <a:pt x="0" y="3636"/>
                    <a:pt x="166" y="3213"/>
                    <a:pt x="166" y="2918"/>
                  </a:cubicBezTo>
                  <a:cubicBezTo>
                    <a:pt x="166" y="2623"/>
                    <a:pt x="174" y="2245"/>
                    <a:pt x="166" y="2011"/>
                  </a:cubicBezTo>
                  <a:cubicBezTo>
                    <a:pt x="158" y="1777"/>
                    <a:pt x="120" y="1663"/>
                    <a:pt x="120" y="1512"/>
                  </a:cubicBezTo>
                  <a:cubicBezTo>
                    <a:pt x="120" y="1361"/>
                    <a:pt x="158" y="1187"/>
                    <a:pt x="166" y="110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0C1">
                    <a:gamma/>
                    <a:tint val="0"/>
                    <a:invGamma/>
                  </a:srgbClr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44" name="Oval 424"/>
            <p:cNvSpPr>
              <a:spLocks noChangeAspect="1" noChangeArrowheads="1"/>
            </p:cNvSpPr>
            <p:nvPr/>
          </p:nvSpPr>
          <p:spPr bwMode="auto">
            <a:xfrm>
              <a:off x="756" y="2488"/>
              <a:ext cx="170" cy="3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22345" name="Oval 425"/>
            <p:cNvSpPr>
              <a:spLocks noChangeAspect="1" noChangeArrowheads="1"/>
            </p:cNvSpPr>
            <p:nvPr/>
          </p:nvSpPr>
          <p:spPr bwMode="auto">
            <a:xfrm>
              <a:off x="1556" y="2488"/>
              <a:ext cx="171" cy="3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cs-CZ" altLang="cs-CZ" sz="1800" b="1">
                <a:latin typeface="Arial" panose="020B0604020202020204" pitchFamily="34" charset="0"/>
              </a:endParaRPr>
            </a:p>
          </p:txBody>
        </p:sp>
        <p:sp>
          <p:nvSpPr>
            <p:cNvPr id="722346" name="Oval 426"/>
            <p:cNvSpPr>
              <a:spLocks noChangeAspect="1" noChangeArrowheads="1"/>
            </p:cNvSpPr>
            <p:nvPr/>
          </p:nvSpPr>
          <p:spPr bwMode="auto">
            <a:xfrm>
              <a:off x="772" y="2415"/>
              <a:ext cx="123" cy="7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2347" name="Oval 427"/>
            <p:cNvSpPr>
              <a:spLocks noChangeAspect="1" noChangeArrowheads="1"/>
            </p:cNvSpPr>
            <p:nvPr/>
          </p:nvSpPr>
          <p:spPr bwMode="auto">
            <a:xfrm>
              <a:off x="1572" y="2415"/>
              <a:ext cx="124" cy="7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2348" name="Freeform 428"/>
            <p:cNvSpPr>
              <a:spLocks noChangeAspect="1"/>
            </p:cNvSpPr>
            <p:nvPr/>
          </p:nvSpPr>
          <p:spPr bwMode="auto">
            <a:xfrm>
              <a:off x="1655" y="2011"/>
              <a:ext cx="49" cy="404"/>
            </a:xfrm>
            <a:custGeom>
              <a:avLst/>
              <a:gdLst>
                <a:gd name="T0" fmla="*/ 0 w 143"/>
                <a:gd name="T1" fmla="*/ 998 h 998"/>
                <a:gd name="T2" fmla="*/ 136 w 143"/>
                <a:gd name="T3" fmla="*/ 590 h 998"/>
                <a:gd name="T4" fmla="*/ 45 w 143"/>
                <a:gd name="T5" fmla="*/ 182 h 998"/>
                <a:gd name="T6" fmla="*/ 0 w 143"/>
                <a:gd name="T7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998">
                  <a:moveTo>
                    <a:pt x="0" y="998"/>
                  </a:moveTo>
                  <a:cubicBezTo>
                    <a:pt x="64" y="862"/>
                    <a:pt x="129" y="726"/>
                    <a:pt x="136" y="590"/>
                  </a:cubicBezTo>
                  <a:cubicBezTo>
                    <a:pt x="143" y="454"/>
                    <a:pt x="68" y="280"/>
                    <a:pt x="45" y="182"/>
                  </a:cubicBezTo>
                  <a:cubicBezTo>
                    <a:pt x="22" y="84"/>
                    <a:pt x="11" y="42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49" name="Freeform 429"/>
            <p:cNvSpPr>
              <a:spLocks noChangeAspect="1"/>
            </p:cNvSpPr>
            <p:nvPr/>
          </p:nvSpPr>
          <p:spPr bwMode="auto">
            <a:xfrm>
              <a:off x="1655" y="1993"/>
              <a:ext cx="108" cy="422"/>
            </a:xfrm>
            <a:custGeom>
              <a:avLst/>
              <a:gdLst>
                <a:gd name="T0" fmla="*/ 0 w 317"/>
                <a:gd name="T1" fmla="*/ 1043 h 1043"/>
                <a:gd name="T2" fmla="*/ 181 w 317"/>
                <a:gd name="T3" fmla="*/ 816 h 1043"/>
                <a:gd name="T4" fmla="*/ 272 w 317"/>
                <a:gd name="T5" fmla="*/ 363 h 1043"/>
                <a:gd name="T6" fmla="*/ 317 w 317"/>
                <a:gd name="T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3">
                  <a:moveTo>
                    <a:pt x="0" y="1043"/>
                  </a:moveTo>
                  <a:cubicBezTo>
                    <a:pt x="68" y="986"/>
                    <a:pt x="136" y="929"/>
                    <a:pt x="181" y="816"/>
                  </a:cubicBezTo>
                  <a:cubicBezTo>
                    <a:pt x="226" y="703"/>
                    <a:pt x="249" y="499"/>
                    <a:pt x="272" y="363"/>
                  </a:cubicBezTo>
                  <a:cubicBezTo>
                    <a:pt x="295" y="227"/>
                    <a:pt x="306" y="113"/>
                    <a:pt x="317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0" name="Freeform 430"/>
            <p:cNvSpPr>
              <a:spLocks noChangeAspect="1"/>
            </p:cNvSpPr>
            <p:nvPr/>
          </p:nvSpPr>
          <p:spPr bwMode="auto">
            <a:xfrm>
              <a:off x="1686" y="2451"/>
              <a:ext cx="69" cy="495"/>
            </a:xfrm>
            <a:custGeom>
              <a:avLst/>
              <a:gdLst>
                <a:gd name="T0" fmla="*/ 0 w 205"/>
                <a:gd name="T1" fmla="*/ 0 h 1224"/>
                <a:gd name="T2" fmla="*/ 182 w 205"/>
                <a:gd name="T3" fmla="*/ 317 h 1224"/>
                <a:gd name="T4" fmla="*/ 137 w 205"/>
                <a:gd name="T5" fmla="*/ 907 h 1224"/>
                <a:gd name="T6" fmla="*/ 91 w 205"/>
                <a:gd name="T7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224">
                  <a:moveTo>
                    <a:pt x="0" y="0"/>
                  </a:moveTo>
                  <a:cubicBezTo>
                    <a:pt x="79" y="83"/>
                    <a:pt x="159" y="166"/>
                    <a:pt x="182" y="317"/>
                  </a:cubicBezTo>
                  <a:cubicBezTo>
                    <a:pt x="205" y="468"/>
                    <a:pt x="152" y="756"/>
                    <a:pt x="137" y="907"/>
                  </a:cubicBezTo>
                  <a:cubicBezTo>
                    <a:pt x="122" y="1058"/>
                    <a:pt x="106" y="1141"/>
                    <a:pt x="91" y="1224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1" name="Freeform 431"/>
            <p:cNvSpPr>
              <a:spLocks noChangeAspect="1"/>
            </p:cNvSpPr>
            <p:nvPr/>
          </p:nvSpPr>
          <p:spPr bwMode="auto">
            <a:xfrm>
              <a:off x="1686" y="2268"/>
              <a:ext cx="90" cy="164"/>
            </a:xfrm>
            <a:custGeom>
              <a:avLst/>
              <a:gdLst>
                <a:gd name="T0" fmla="*/ 0 w 265"/>
                <a:gd name="T1" fmla="*/ 408 h 408"/>
                <a:gd name="T2" fmla="*/ 227 w 265"/>
                <a:gd name="T3" fmla="*/ 227 h 408"/>
                <a:gd name="T4" fmla="*/ 227 w 265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" h="408">
                  <a:moveTo>
                    <a:pt x="0" y="408"/>
                  </a:moveTo>
                  <a:cubicBezTo>
                    <a:pt x="94" y="351"/>
                    <a:pt x="189" y="295"/>
                    <a:pt x="227" y="227"/>
                  </a:cubicBezTo>
                  <a:cubicBezTo>
                    <a:pt x="265" y="159"/>
                    <a:pt x="246" y="79"/>
                    <a:pt x="227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2" name="Freeform 432"/>
            <p:cNvSpPr>
              <a:spLocks noChangeAspect="1"/>
            </p:cNvSpPr>
            <p:nvPr/>
          </p:nvSpPr>
          <p:spPr bwMode="auto">
            <a:xfrm>
              <a:off x="1577" y="1993"/>
              <a:ext cx="54" cy="422"/>
            </a:xfrm>
            <a:custGeom>
              <a:avLst/>
              <a:gdLst>
                <a:gd name="T0" fmla="*/ 0 w 159"/>
                <a:gd name="T1" fmla="*/ 0 h 1043"/>
                <a:gd name="T2" fmla="*/ 136 w 159"/>
                <a:gd name="T3" fmla="*/ 499 h 1043"/>
                <a:gd name="T4" fmla="*/ 136 w 159"/>
                <a:gd name="T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043">
                  <a:moveTo>
                    <a:pt x="0" y="0"/>
                  </a:moveTo>
                  <a:cubicBezTo>
                    <a:pt x="56" y="162"/>
                    <a:pt x="113" y="325"/>
                    <a:pt x="136" y="499"/>
                  </a:cubicBezTo>
                  <a:cubicBezTo>
                    <a:pt x="159" y="673"/>
                    <a:pt x="147" y="858"/>
                    <a:pt x="136" y="1043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3" name="Freeform 433"/>
            <p:cNvSpPr>
              <a:spLocks noChangeAspect="1"/>
            </p:cNvSpPr>
            <p:nvPr/>
          </p:nvSpPr>
          <p:spPr bwMode="auto">
            <a:xfrm>
              <a:off x="1513" y="1974"/>
              <a:ext cx="95" cy="441"/>
            </a:xfrm>
            <a:custGeom>
              <a:avLst/>
              <a:gdLst>
                <a:gd name="T0" fmla="*/ 279 w 279"/>
                <a:gd name="T1" fmla="*/ 1089 h 1089"/>
                <a:gd name="T2" fmla="*/ 143 w 279"/>
                <a:gd name="T3" fmla="*/ 817 h 1089"/>
                <a:gd name="T4" fmla="*/ 7 w 279"/>
                <a:gd name="T5" fmla="*/ 273 h 1089"/>
                <a:gd name="T6" fmla="*/ 98 w 279"/>
                <a:gd name="T7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089">
                  <a:moveTo>
                    <a:pt x="279" y="1089"/>
                  </a:moveTo>
                  <a:cubicBezTo>
                    <a:pt x="233" y="1021"/>
                    <a:pt x="188" y="953"/>
                    <a:pt x="143" y="817"/>
                  </a:cubicBezTo>
                  <a:cubicBezTo>
                    <a:pt x="98" y="681"/>
                    <a:pt x="14" y="409"/>
                    <a:pt x="7" y="273"/>
                  </a:cubicBezTo>
                  <a:cubicBezTo>
                    <a:pt x="0" y="137"/>
                    <a:pt x="49" y="68"/>
                    <a:pt x="98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4" name="Freeform 434"/>
            <p:cNvSpPr>
              <a:spLocks noChangeAspect="1"/>
            </p:cNvSpPr>
            <p:nvPr/>
          </p:nvSpPr>
          <p:spPr bwMode="auto">
            <a:xfrm>
              <a:off x="1468" y="2048"/>
              <a:ext cx="109" cy="384"/>
            </a:xfrm>
            <a:custGeom>
              <a:avLst/>
              <a:gdLst>
                <a:gd name="T0" fmla="*/ 318 w 318"/>
                <a:gd name="T1" fmla="*/ 952 h 952"/>
                <a:gd name="T2" fmla="*/ 91 w 318"/>
                <a:gd name="T3" fmla="*/ 680 h 952"/>
                <a:gd name="T4" fmla="*/ 0 w 318"/>
                <a:gd name="T5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952">
                  <a:moveTo>
                    <a:pt x="318" y="952"/>
                  </a:moveTo>
                  <a:cubicBezTo>
                    <a:pt x="231" y="895"/>
                    <a:pt x="144" y="839"/>
                    <a:pt x="91" y="680"/>
                  </a:cubicBezTo>
                  <a:cubicBezTo>
                    <a:pt x="38" y="521"/>
                    <a:pt x="19" y="260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5" name="Freeform 435"/>
            <p:cNvSpPr>
              <a:spLocks noChangeAspect="1"/>
            </p:cNvSpPr>
            <p:nvPr/>
          </p:nvSpPr>
          <p:spPr bwMode="auto">
            <a:xfrm>
              <a:off x="1461" y="2451"/>
              <a:ext cx="116" cy="477"/>
            </a:xfrm>
            <a:custGeom>
              <a:avLst/>
              <a:gdLst>
                <a:gd name="T0" fmla="*/ 341 w 341"/>
                <a:gd name="T1" fmla="*/ 0 h 1179"/>
                <a:gd name="T2" fmla="*/ 159 w 341"/>
                <a:gd name="T3" fmla="*/ 181 h 1179"/>
                <a:gd name="T4" fmla="*/ 23 w 341"/>
                <a:gd name="T5" fmla="*/ 725 h 1179"/>
                <a:gd name="T6" fmla="*/ 23 w 341"/>
                <a:gd name="T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1179">
                  <a:moveTo>
                    <a:pt x="341" y="0"/>
                  </a:moveTo>
                  <a:cubicBezTo>
                    <a:pt x="276" y="30"/>
                    <a:pt x="212" y="60"/>
                    <a:pt x="159" y="181"/>
                  </a:cubicBezTo>
                  <a:cubicBezTo>
                    <a:pt x="106" y="302"/>
                    <a:pt x="46" y="559"/>
                    <a:pt x="23" y="725"/>
                  </a:cubicBezTo>
                  <a:cubicBezTo>
                    <a:pt x="0" y="891"/>
                    <a:pt x="11" y="1035"/>
                    <a:pt x="23" y="1179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6" name="Freeform 436"/>
            <p:cNvSpPr>
              <a:spLocks noChangeAspect="1"/>
            </p:cNvSpPr>
            <p:nvPr/>
          </p:nvSpPr>
          <p:spPr bwMode="auto">
            <a:xfrm>
              <a:off x="1502" y="2470"/>
              <a:ext cx="90" cy="391"/>
            </a:xfrm>
            <a:custGeom>
              <a:avLst/>
              <a:gdLst>
                <a:gd name="T0" fmla="*/ 265 w 265"/>
                <a:gd name="T1" fmla="*/ 0 h 968"/>
                <a:gd name="T2" fmla="*/ 38 w 265"/>
                <a:gd name="T3" fmla="*/ 318 h 968"/>
                <a:gd name="T4" fmla="*/ 38 w 265"/>
                <a:gd name="T5" fmla="*/ 862 h 968"/>
                <a:gd name="T6" fmla="*/ 175 w 265"/>
                <a:gd name="T7" fmla="*/ 95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968">
                  <a:moveTo>
                    <a:pt x="265" y="0"/>
                  </a:moveTo>
                  <a:cubicBezTo>
                    <a:pt x="170" y="87"/>
                    <a:pt x="76" y="174"/>
                    <a:pt x="38" y="318"/>
                  </a:cubicBezTo>
                  <a:cubicBezTo>
                    <a:pt x="0" y="462"/>
                    <a:pt x="15" y="756"/>
                    <a:pt x="38" y="862"/>
                  </a:cubicBezTo>
                  <a:cubicBezTo>
                    <a:pt x="61" y="968"/>
                    <a:pt x="118" y="960"/>
                    <a:pt x="175" y="953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7" name="Freeform 437"/>
            <p:cNvSpPr>
              <a:spLocks noChangeAspect="1"/>
            </p:cNvSpPr>
            <p:nvPr/>
          </p:nvSpPr>
          <p:spPr bwMode="auto">
            <a:xfrm>
              <a:off x="1468" y="2323"/>
              <a:ext cx="109" cy="128"/>
            </a:xfrm>
            <a:custGeom>
              <a:avLst/>
              <a:gdLst>
                <a:gd name="T0" fmla="*/ 318 w 318"/>
                <a:gd name="T1" fmla="*/ 318 h 318"/>
                <a:gd name="T2" fmla="*/ 136 w 318"/>
                <a:gd name="T3" fmla="*/ 227 h 318"/>
                <a:gd name="T4" fmla="*/ 0 w 318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318">
                  <a:moveTo>
                    <a:pt x="318" y="318"/>
                  </a:moveTo>
                  <a:cubicBezTo>
                    <a:pt x="253" y="299"/>
                    <a:pt x="189" y="280"/>
                    <a:pt x="136" y="227"/>
                  </a:cubicBezTo>
                  <a:cubicBezTo>
                    <a:pt x="83" y="174"/>
                    <a:pt x="41" y="87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8" name="Freeform 438"/>
            <p:cNvSpPr>
              <a:spLocks noChangeAspect="1"/>
            </p:cNvSpPr>
            <p:nvPr/>
          </p:nvSpPr>
          <p:spPr bwMode="auto">
            <a:xfrm>
              <a:off x="857" y="2011"/>
              <a:ext cx="49" cy="404"/>
            </a:xfrm>
            <a:custGeom>
              <a:avLst/>
              <a:gdLst>
                <a:gd name="T0" fmla="*/ 0 w 143"/>
                <a:gd name="T1" fmla="*/ 998 h 998"/>
                <a:gd name="T2" fmla="*/ 136 w 143"/>
                <a:gd name="T3" fmla="*/ 590 h 998"/>
                <a:gd name="T4" fmla="*/ 45 w 143"/>
                <a:gd name="T5" fmla="*/ 182 h 998"/>
                <a:gd name="T6" fmla="*/ 0 w 143"/>
                <a:gd name="T7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998">
                  <a:moveTo>
                    <a:pt x="0" y="998"/>
                  </a:moveTo>
                  <a:cubicBezTo>
                    <a:pt x="64" y="862"/>
                    <a:pt x="129" y="726"/>
                    <a:pt x="136" y="590"/>
                  </a:cubicBezTo>
                  <a:cubicBezTo>
                    <a:pt x="143" y="454"/>
                    <a:pt x="68" y="280"/>
                    <a:pt x="45" y="182"/>
                  </a:cubicBezTo>
                  <a:cubicBezTo>
                    <a:pt x="22" y="84"/>
                    <a:pt x="11" y="42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59" name="Freeform 439"/>
            <p:cNvSpPr>
              <a:spLocks noChangeAspect="1"/>
            </p:cNvSpPr>
            <p:nvPr/>
          </p:nvSpPr>
          <p:spPr bwMode="auto">
            <a:xfrm>
              <a:off x="857" y="1993"/>
              <a:ext cx="108" cy="422"/>
            </a:xfrm>
            <a:custGeom>
              <a:avLst/>
              <a:gdLst>
                <a:gd name="T0" fmla="*/ 0 w 317"/>
                <a:gd name="T1" fmla="*/ 1043 h 1043"/>
                <a:gd name="T2" fmla="*/ 181 w 317"/>
                <a:gd name="T3" fmla="*/ 816 h 1043"/>
                <a:gd name="T4" fmla="*/ 272 w 317"/>
                <a:gd name="T5" fmla="*/ 363 h 1043"/>
                <a:gd name="T6" fmla="*/ 317 w 317"/>
                <a:gd name="T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3">
                  <a:moveTo>
                    <a:pt x="0" y="1043"/>
                  </a:moveTo>
                  <a:cubicBezTo>
                    <a:pt x="68" y="986"/>
                    <a:pt x="136" y="929"/>
                    <a:pt x="181" y="816"/>
                  </a:cubicBezTo>
                  <a:cubicBezTo>
                    <a:pt x="226" y="703"/>
                    <a:pt x="249" y="499"/>
                    <a:pt x="272" y="363"/>
                  </a:cubicBezTo>
                  <a:cubicBezTo>
                    <a:pt x="295" y="227"/>
                    <a:pt x="306" y="113"/>
                    <a:pt x="317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0" name="Freeform 440"/>
            <p:cNvSpPr>
              <a:spLocks noChangeAspect="1"/>
            </p:cNvSpPr>
            <p:nvPr/>
          </p:nvSpPr>
          <p:spPr bwMode="auto">
            <a:xfrm>
              <a:off x="888" y="2451"/>
              <a:ext cx="69" cy="495"/>
            </a:xfrm>
            <a:custGeom>
              <a:avLst/>
              <a:gdLst>
                <a:gd name="T0" fmla="*/ 0 w 205"/>
                <a:gd name="T1" fmla="*/ 0 h 1224"/>
                <a:gd name="T2" fmla="*/ 182 w 205"/>
                <a:gd name="T3" fmla="*/ 317 h 1224"/>
                <a:gd name="T4" fmla="*/ 137 w 205"/>
                <a:gd name="T5" fmla="*/ 907 h 1224"/>
                <a:gd name="T6" fmla="*/ 91 w 205"/>
                <a:gd name="T7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224">
                  <a:moveTo>
                    <a:pt x="0" y="0"/>
                  </a:moveTo>
                  <a:cubicBezTo>
                    <a:pt x="79" y="83"/>
                    <a:pt x="159" y="166"/>
                    <a:pt x="182" y="317"/>
                  </a:cubicBezTo>
                  <a:cubicBezTo>
                    <a:pt x="205" y="468"/>
                    <a:pt x="152" y="756"/>
                    <a:pt x="137" y="907"/>
                  </a:cubicBezTo>
                  <a:cubicBezTo>
                    <a:pt x="122" y="1058"/>
                    <a:pt x="106" y="1141"/>
                    <a:pt x="91" y="1224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1" name="Freeform 441"/>
            <p:cNvSpPr>
              <a:spLocks noChangeAspect="1"/>
            </p:cNvSpPr>
            <p:nvPr/>
          </p:nvSpPr>
          <p:spPr bwMode="auto">
            <a:xfrm>
              <a:off x="888" y="2268"/>
              <a:ext cx="90" cy="164"/>
            </a:xfrm>
            <a:custGeom>
              <a:avLst/>
              <a:gdLst>
                <a:gd name="T0" fmla="*/ 0 w 265"/>
                <a:gd name="T1" fmla="*/ 408 h 408"/>
                <a:gd name="T2" fmla="*/ 227 w 265"/>
                <a:gd name="T3" fmla="*/ 227 h 408"/>
                <a:gd name="T4" fmla="*/ 227 w 265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" h="408">
                  <a:moveTo>
                    <a:pt x="0" y="408"/>
                  </a:moveTo>
                  <a:cubicBezTo>
                    <a:pt x="94" y="351"/>
                    <a:pt x="189" y="295"/>
                    <a:pt x="227" y="227"/>
                  </a:cubicBezTo>
                  <a:cubicBezTo>
                    <a:pt x="265" y="159"/>
                    <a:pt x="246" y="79"/>
                    <a:pt x="227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2" name="Freeform 442"/>
            <p:cNvSpPr>
              <a:spLocks noChangeAspect="1"/>
            </p:cNvSpPr>
            <p:nvPr/>
          </p:nvSpPr>
          <p:spPr bwMode="auto">
            <a:xfrm>
              <a:off x="780" y="1993"/>
              <a:ext cx="53" cy="422"/>
            </a:xfrm>
            <a:custGeom>
              <a:avLst/>
              <a:gdLst>
                <a:gd name="T0" fmla="*/ 0 w 159"/>
                <a:gd name="T1" fmla="*/ 0 h 1043"/>
                <a:gd name="T2" fmla="*/ 136 w 159"/>
                <a:gd name="T3" fmla="*/ 499 h 1043"/>
                <a:gd name="T4" fmla="*/ 136 w 159"/>
                <a:gd name="T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043">
                  <a:moveTo>
                    <a:pt x="0" y="0"/>
                  </a:moveTo>
                  <a:cubicBezTo>
                    <a:pt x="56" y="162"/>
                    <a:pt x="113" y="325"/>
                    <a:pt x="136" y="499"/>
                  </a:cubicBezTo>
                  <a:cubicBezTo>
                    <a:pt x="159" y="673"/>
                    <a:pt x="147" y="858"/>
                    <a:pt x="136" y="1043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3" name="Freeform 443"/>
            <p:cNvSpPr>
              <a:spLocks noChangeAspect="1"/>
            </p:cNvSpPr>
            <p:nvPr/>
          </p:nvSpPr>
          <p:spPr bwMode="auto">
            <a:xfrm>
              <a:off x="715" y="1974"/>
              <a:ext cx="95" cy="441"/>
            </a:xfrm>
            <a:custGeom>
              <a:avLst/>
              <a:gdLst>
                <a:gd name="T0" fmla="*/ 279 w 279"/>
                <a:gd name="T1" fmla="*/ 1089 h 1089"/>
                <a:gd name="T2" fmla="*/ 143 w 279"/>
                <a:gd name="T3" fmla="*/ 817 h 1089"/>
                <a:gd name="T4" fmla="*/ 7 w 279"/>
                <a:gd name="T5" fmla="*/ 273 h 1089"/>
                <a:gd name="T6" fmla="*/ 98 w 279"/>
                <a:gd name="T7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089">
                  <a:moveTo>
                    <a:pt x="279" y="1089"/>
                  </a:moveTo>
                  <a:cubicBezTo>
                    <a:pt x="233" y="1021"/>
                    <a:pt x="188" y="953"/>
                    <a:pt x="143" y="817"/>
                  </a:cubicBezTo>
                  <a:cubicBezTo>
                    <a:pt x="98" y="681"/>
                    <a:pt x="14" y="409"/>
                    <a:pt x="7" y="273"/>
                  </a:cubicBezTo>
                  <a:cubicBezTo>
                    <a:pt x="0" y="137"/>
                    <a:pt x="49" y="68"/>
                    <a:pt x="98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4" name="Freeform 444"/>
            <p:cNvSpPr>
              <a:spLocks noChangeAspect="1"/>
            </p:cNvSpPr>
            <p:nvPr/>
          </p:nvSpPr>
          <p:spPr bwMode="auto">
            <a:xfrm>
              <a:off x="670" y="2048"/>
              <a:ext cx="110" cy="384"/>
            </a:xfrm>
            <a:custGeom>
              <a:avLst/>
              <a:gdLst>
                <a:gd name="T0" fmla="*/ 318 w 318"/>
                <a:gd name="T1" fmla="*/ 952 h 952"/>
                <a:gd name="T2" fmla="*/ 91 w 318"/>
                <a:gd name="T3" fmla="*/ 680 h 952"/>
                <a:gd name="T4" fmla="*/ 0 w 318"/>
                <a:gd name="T5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952">
                  <a:moveTo>
                    <a:pt x="318" y="952"/>
                  </a:moveTo>
                  <a:cubicBezTo>
                    <a:pt x="231" y="895"/>
                    <a:pt x="144" y="839"/>
                    <a:pt x="91" y="680"/>
                  </a:cubicBezTo>
                  <a:cubicBezTo>
                    <a:pt x="38" y="521"/>
                    <a:pt x="19" y="260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5" name="Freeform 445"/>
            <p:cNvSpPr>
              <a:spLocks noChangeAspect="1"/>
            </p:cNvSpPr>
            <p:nvPr/>
          </p:nvSpPr>
          <p:spPr bwMode="auto">
            <a:xfrm>
              <a:off x="662" y="2451"/>
              <a:ext cx="118" cy="477"/>
            </a:xfrm>
            <a:custGeom>
              <a:avLst/>
              <a:gdLst>
                <a:gd name="T0" fmla="*/ 341 w 341"/>
                <a:gd name="T1" fmla="*/ 0 h 1179"/>
                <a:gd name="T2" fmla="*/ 159 w 341"/>
                <a:gd name="T3" fmla="*/ 181 h 1179"/>
                <a:gd name="T4" fmla="*/ 23 w 341"/>
                <a:gd name="T5" fmla="*/ 725 h 1179"/>
                <a:gd name="T6" fmla="*/ 23 w 341"/>
                <a:gd name="T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1179">
                  <a:moveTo>
                    <a:pt x="341" y="0"/>
                  </a:moveTo>
                  <a:cubicBezTo>
                    <a:pt x="276" y="30"/>
                    <a:pt x="212" y="60"/>
                    <a:pt x="159" y="181"/>
                  </a:cubicBezTo>
                  <a:cubicBezTo>
                    <a:pt x="106" y="302"/>
                    <a:pt x="46" y="559"/>
                    <a:pt x="23" y="725"/>
                  </a:cubicBezTo>
                  <a:cubicBezTo>
                    <a:pt x="0" y="891"/>
                    <a:pt x="11" y="1035"/>
                    <a:pt x="23" y="1179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6" name="Freeform 446"/>
            <p:cNvSpPr>
              <a:spLocks noChangeAspect="1"/>
            </p:cNvSpPr>
            <p:nvPr/>
          </p:nvSpPr>
          <p:spPr bwMode="auto">
            <a:xfrm>
              <a:off x="704" y="2470"/>
              <a:ext cx="90" cy="391"/>
            </a:xfrm>
            <a:custGeom>
              <a:avLst/>
              <a:gdLst>
                <a:gd name="T0" fmla="*/ 265 w 265"/>
                <a:gd name="T1" fmla="*/ 0 h 968"/>
                <a:gd name="T2" fmla="*/ 38 w 265"/>
                <a:gd name="T3" fmla="*/ 318 h 968"/>
                <a:gd name="T4" fmla="*/ 38 w 265"/>
                <a:gd name="T5" fmla="*/ 862 h 968"/>
                <a:gd name="T6" fmla="*/ 175 w 265"/>
                <a:gd name="T7" fmla="*/ 95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968">
                  <a:moveTo>
                    <a:pt x="265" y="0"/>
                  </a:moveTo>
                  <a:cubicBezTo>
                    <a:pt x="170" y="87"/>
                    <a:pt x="76" y="174"/>
                    <a:pt x="38" y="318"/>
                  </a:cubicBezTo>
                  <a:cubicBezTo>
                    <a:pt x="0" y="462"/>
                    <a:pt x="15" y="756"/>
                    <a:pt x="38" y="862"/>
                  </a:cubicBezTo>
                  <a:cubicBezTo>
                    <a:pt x="61" y="968"/>
                    <a:pt x="118" y="960"/>
                    <a:pt x="175" y="953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7" name="Freeform 447"/>
            <p:cNvSpPr>
              <a:spLocks noChangeAspect="1"/>
            </p:cNvSpPr>
            <p:nvPr/>
          </p:nvSpPr>
          <p:spPr bwMode="auto">
            <a:xfrm>
              <a:off x="678" y="2286"/>
              <a:ext cx="102" cy="165"/>
            </a:xfrm>
            <a:custGeom>
              <a:avLst/>
              <a:gdLst>
                <a:gd name="T0" fmla="*/ 318 w 318"/>
                <a:gd name="T1" fmla="*/ 318 h 318"/>
                <a:gd name="T2" fmla="*/ 136 w 318"/>
                <a:gd name="T3" fmla="*/ 227 h 318"/>
                <a:gd name="T4" fmla="*/ 0 w 318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318">
                  <a:moveTo>
                    <a:pt x="318" y="318"/>
                  </a:moveTo>
                  <a:cubicBezTo>
                    <a:pt x="253" y="299"/>
                    <a:pt x="189" y="280"/>
                    <a:pt x="136" y="227"/>
                  </a:cubicBezTo>
                  <a:cubicBezTo>
                    <a:pt x="83" y="174"/>
                    <a:pt x="41" y="87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68" name="Oval 448"/>
            <p:cNvSpPr>
              <a:spLocks noChangeAspect="1" noChangeArrowheads="1"/>
            </p:cNvSpPr>
            <p:nvPr/>
          </p:nvSpPr>
          <p:spPr bwMode="auto">
            <a:xfrm>
              <a:off x="1154" y="2488"/>
              <a:ext cx="169" cy="38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22369" name="Oval 449"/>
            <p:cNvSpPr>
              <a:spLocks noChangeAspect="1" noChangeArrowheads="1"/>
            </p:cNvSpPr>
            <p:nvPr/>
          </p:nvSpPr>
          <p:spPr bwMode="auto">
            <a:xfrm>
              <a:off x="1168" y="2415"/>
              <a:ext cx="125" cy="7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2370" name="Freeform 450"/>
            <p:cNvSpPr>
              <a:spLocks noChangeAspect="1"/>
            </p:cNvSpPr>
            <p:nvPr/>
          </p:nvSpPr>
          <p:spPr bwMode="auto">
            <a:xfrm>
              <a:off x="1254" y="2011"/>
              <a:ext cx="49" cy="404"/>
            </a:xfrm>
            <a:custGeom>
              <a:avLst/>
              <a:gdLst>
                <a:gd name="T0" fmla="*/ 0 w 143"/>
                <a:gd name="T1" fmla="*/ 998 h 998"/>
                <a:gd name="T2" fmla="*/ 136 w 143"/>
                <a:gd name="T3" fmla="*/ 590 h 998"/>
                <a:gd name="T4" fmla="*/ 45 w 143"/>
                <a:gd name="T5" fmla="*/ 182 h 998"/>
                <a:gd name="T6" fmla="*/ 0 w 143"/>
                <a:gd name="T7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998">
                  <a:moveTo>
                    <a:pt x="0" y="998"/>
                  </a:moveTo>
                  <a:cubicBezTo>
                    <a:pt x="64" y="862"/>
                    <a:pt x="129" y="726"/>
                    <a:pt x="136" y="590"/>
                  </a:cubicBezTo>
                  <a:cubicBezTo>
                    <a:pt x="143" y="454"/>
                    <a:pt x="68" y="280"/>
                    <a:pt x="45" y="182"/>
                  </a:cubicBezTo>
                  <a:cubicBezTo>
                    <a:pt x="22" y="84"/>
                    <a:pt x="11" y="42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1" name="Freeform 451"/>
            <p:cNvSpPr>
              <a:spLocks noChangeAspect="1"/>
            </p:cNvSpPr>
            <p:nvPr/>
          </p:nvSpPr>
          <p:spPr bwMode="auto">
            <a:xfrm>
              <a:off x="1254" y="1993"/>
              <a:ext cx="109" cy="422"/>
            </a:xfrm>
            <a:custGeom>
              <a:avLst/>
              <a:gdLst>
                <a:gd name="T0" fmla="*/ 0 w 317"/>
                <a:gd name="T1" fmla="*/ 1043 h 1043"/>
                <a:gd name="T2" fmla="*/ 181 w 317"/>
                <a:gd name="T3" fmla="*/ 816 h 1043"/>
                <a:gd name="T4" fmla="*/ 272 w 317"/>
                <a:gd name="T5" fmla="*/ 363 h 1043"/>
                <a:gd name="T6" fmla="*/ 317 w 317"/>
                <a:gd name="T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043">
                  <a:moveTo>
                    <a:pt x="0" y="1043"/>
                  </a:moveTo>
                  <a:cubicBezTo>
                    <a:pt x="68" y="986"/>
                    <a:pt x="136" y="929"/>
                    <a:pt x="181" y="816"/>
                  </a:cubicBezTo>
                  <a:cubicBezTo>
                    <a:pt x="226" y="703"/>
                    <a:pt x="249" y="499"/>
                    <a:pt x="272" y="363"/>
                  </a:cubicBezTo>
                  <a:cubicBezTo>
                    <a:pt x="295" y="227"/>
                    <a:pt x="306" y="113"/>
                    <a:pt x="317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2" name="Freeform 452"/>
            <p:cNvSpPr>
              <a:spLocks noChangeAspect="1"/>
            </p:cNvSpPr>
            <p:nvPr/>
          </p:nvSpPr>
          <p:spPr bwMode="auto">
            <a:xfrm>
              <a:off x="1285" y="2451"/>
              <a:ext cx="70" cy="495"/>
            </a:xfrm>
            <a:custGeom>
              <a:avLst/>
              <a:gdLst>
                <a:gd name="T0" fmla="*/ 0 w 205"/>
                <a:gd name="T1" fmla="*/ 0 h 1224"/>
                <a:gd name="T2" fmla="*/ 182 w 205"/>
                <a:gd name="T3" fmla="*/ 317 h 1224"/>
                <a:gd name="T4" fmla="*/ 137 w 205"/>
                <a:gd name="T5" fmla="*/ 907 h 1224"/>
                <a:gd name="T6" fmla="*/ 91 w 205"/>
                <a:gd name="T7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224">
                  <a:moveTo>
                    <a:pt x="0" y="0"/>
                  </a:moveTo>
                  <a:cubicBezTo>
                    <a:pt x="79" y="83"/>
                    <a:pt x="159" y="166"/>
                    <a:pt x="182" y="317"/>
                  </a:cubicBezTo>
                  <a:cubicBezTo>
                    <a:pt x="205" y="468"/>
                    <a:pt x="152" y="756"/>
                    <a:pt x="137" y="907"/>
                  </a:cubicBezTo>
                  <a:cubicBezTo>
                    <a:pt x="122" y="1058"/>
                    <a:pt x="106" y="1141"/>
                    <a:pt x="91" y="1224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3" name="Freeform 453"/>
            <p:cNvSpPr>
              <a:spLocks noChangeAspect="1"/>
            </p:cNvSpPr>
            <p:nvPr/>
          </p:nvSpPr>
          <p:spPr bwMode="auto">
            <a:xfrm>
              <a:off x="1285" y="2268"/>
              <a:ext cx="91" cy="164"/>
            </a:xfrm>
            <a:custGeom>
              <a:avLst/>
              <a:gdLst>
                <a:gd name="T0" fmla="*/ 0 w 265"/>
                <a:gd name="T1" fmla="*/ 408 h 408"/>
                <a:gd name="T2" fmla="*/ 227 w 265"/>
                <a:gd name="T3" fmla="*/ 227 h 408"/>
                <a:gd name="T4" fmla="*/ 227 w 265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" h="408">
                  <a:moveTo>
                    <a:pt x="0" y="408"/>
                  </a:moveTo>
                  <a:cubicBezTo>
                    <a:pt x="94" y="351"/>
                    <a:pt x="189" y="295"/>
                    <a:pt x="227" y="227"/>
                  </a:cubicBezTo>
                  <a:cubicBezTo>
                    <a:pt x="265" y="159"/>
                    <a:pt x="246" y="79"/>
                    <a:pt x="227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4" name="Freeform 454"/>
            <p:cNvSpPr>
              <a:spLocks noChangeAspect="1"/>
            </p:cNvSpPr>
            <p:nvPr/>
          </p:nvSpPr>
          <p:spPr bwMode="auto">
            <a:xfrm>
              <a:off x="1176" y="1993"/>
              <a:ext cx="55" cy="422"/>
            </a:xfrm>
            <a:custGeom>
              <a:avLst/>
              <a:gdLst>
                <a:gd name="T0" fmla="*/ 0 w 159"/>
                <a:gd name="T1" fmla="*/ 0 h 1043"/>
                <a:gd name="T2" fmla="*/ 136 w 159"/>
                <a:gd name="T3" fmla="*/ 499 h 1043"/>
                <a:gd name="T4" fmla="*/ 136 w 159"/>
                <a:gd name="T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043">
                  <a:moveTo>
                    <a:pt x="0" y="0"/>
                  </a:moveTo>
                  <a:cubicBezTo>
                    <a:pt x="56" y="162"/>
                    <a:pt x="113" y="325"/>
                    <a:pt x="136" y="499"/>
                  </a:cubicBezTo>
                  <a:cubicBezTo>
                    <a:pt x="159" y="673"/>
                    <a:pt x="147" y="858"/>
                    <a:pt x="136" y="1043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5" name="Freeform 455"/>
            <p:cNvSpPr>
              <a:spLocks noChangeAspect="1"/>
            </p:cNvSpPr>
            <p:nvPr/>
          </p:nvSpPr>
          <p:spPr bwMode="auto">
            <a:xfrm>
              <a:off x="1112" y="1974"/>
              <a:ext cx="96" cy="441"/>
            </a:xfrm>
            <a:custGeom>
              <a:avLst/>
              <a:gdLst>
                <a:gd name="T0" fmla="*/ 279 w 279"/>
                <a:gd name="T1" fmla="*/ 1089 h 1089"/>
                <a:gd name="T2" fmla="*/ 143 w 279"/>
                <a:gd name="T3" fmla="*/ 817 h 1089"/>
                <a:gd name="T4" fmla="*/ 7 w 279"/>
                <a:gd name="T5" fmla="*/ 273 h 1089"/>
                <a:gd name="T6" fmla="*/ 98 w 279"/>
                <a:gd name="T7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089">
                  <a:moveTo>
                    <a:pt x="279" y="1089"/>
                  </a:moveTo>
                  <a:cubicBezTo>
                    <a:pt x="233" y="1021"/>
                    <a:pt x="188" y="953"/>
                    <a:pt x="143" y="817"/>
                  </a:cubicBezTo>
                  <a:cubicBezTo>
                    <a:pt x="98" y="681"/>
                    <a:pt x="14" y="409"/>
                    <a:pt x="7" y="273"/>
                  </a:cubicBezTo>
                  <a:cubicBezTo>
                    <a:pt x="0" y="137"/>
                    <a:pt x="49" y="68"/>
                    <a:pt x="98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6" name="Freeform 456"/>
            <p:cNvSpPr>
              <a:spLocks noChangeAspect="1"/>
            </p:cNvSpPr>
            <p:nvPr/>
          </p:nvSpPr>
          <p:spPr bwMode="auto">
            <a:xfrm>
              <a:off x="1068" y="2048"/>
              <a:ext cx="108" cy="384"/>
            </a:xfrm>
            <a:custGeom>
              <a:avLst/>
              <a:gdLst>
                <a:gd name="T0" fmla="*/ 318 w 318"/>
                <a:gd name="T1" fmla="*/ 952 h 952"/>
                <a:gd name="T2" fmla="*/ 91 w 318"/>
                <a:gd name="T3" fmla="*/ 680 h 952"/>
                <a:gd name="T4" fmla="*/ 0 w 318"/>
                <a:gd name="T5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952">
                  <a:moveTo>
                    <a:pt x="318" y="952"/>
                  </a:moveTo>
                  <a:cubicBezTo>
                    <a:pt x="231" y="895"/>
                    <a:pt x="144" y="839"/>
                    <a:pt x="91" y="680"/>
                  </a:cubicBezTo>
                  <a:cubicBezTo>
                    <a:pt x="38" y="521"/>
                    <a:pt x="19" y="260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7" name="Freeform 457"/>
            <p:cNvSpPr>
              <a:spLocks noChangeAspect="1"/>
            </p:cNvSpPr>
            <p:nvPr/>
          </p:nvSpPr>
          <p:spPr bwMode="auto">
            <a:xfrm>
              <a:off x="1060" y="2451"/>
              <a:ext cx="116" cy="477"/>
            </a:xfrm>
            <a:custGeom>
              <a:avLst/>
              <a:gdLst>
                <a:gd name="T0" fmla="*/ 341 w 341"/>
                <a:gd name="T1" fmla="*/ 0 h 1179"/>
                <a:gd name="T2" fmla="*/ 159 w 341"/>
                <a:gd name="T3" fmla="*/ 181 h 1179"/>
                <a:gd name="T4" fmla="*/ 23 w 341"/>
                <a:gd name="T5" fmla="*/ 725 h 1179"/>
                <a:gd name="T6" fmla="*/ 23 w 341"/>
                <a:gd name="T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1179">
                  <a:moveTo>
                    <a:pt x="341" y="0"/>
                  </a:moveTo>
                  <a:cubicBezTo>
                    <a:pt x="276" y="30"/>
                    <a:pt x="212" y="60"/>
                    <a:pt x="159" y="181"/>
                  </a:cubicBezTo>
                  <a:cubicBezTo>
                    <a:pt x="106" y="302"/>
                    <a:pt x="46" y="559"/>
                    <a:pt x="23" y="725"/>
                  </a:cubicBezTo>
                  <a:cubicBezTo>
                    <a:pt x="0" y="891"/>
                    <a:pt x="11" y="1035"/>
                    <a:pt x="23" y="1179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8" name="Freeform 458"/>
            <p:cNvSpPr>
              <a:spLocks noChangeAspect="1"/>
            </p:cNvSpPr>
            <p:nvPr/>
          </p:nvSpPr>
          <p:spPr bwMode="auto">
            <a:xfrm>
              <a:off x="1101" y="2469"/>
              <a:ext cx="91" cy="392"/>
            </a:xfrm>
            <a:custGeom>
              <a:avLst/>
              <a:gdLst>
                <a:gd name="T0" fmla="*/ 265 w 265"/>
                <a:gd name="T1" fmla="*/ 0 h 968"/>
                <a:gd name="T2" fmla="*/ 38 w 265"/>
                <a:gd name="T3" fmla="*/ 318 h 968"/>
                <a:gd name="T4" fmla="*/ 38 w 265"/>
                <a:gd name="T5" fmla="*/ 862 h 968"/>
                <a:gd name="T6" fmla="*/ 175 w 265"/>
                <a:gd name="T7" fmla="*/ 95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968">
                  <a:moveTo>
                    <a:pt x="265" y="0"/>
                  </a:moveTo>
                  <a:cubicBezTo>
                    <a:pt x="170" y="87"/>
                    <a:pt x="76" y="174"/>
                    <a:pt x="38" y="318"/>
                  </a:cubicBezTo>
                  <a:cubicBezTo>
                    <a:pt x="0" y="462"/>
                    <a:pt x="15" y="756"/>
                    <a:pt x="38" y="862"/>
                  </a:cubicBezTo>
                  <a:cubicBezTo>
                    <a:pt x="61" y="968"/>
                    <a:pt x="118" y="960"/>
                    <a:pt x="175" y="953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379" name="Freeform 459"/>
            <p:cNvSpPr>
              <a:spLocks noChangeAspect="1"/>
            </p:cNvSpPr>
            <p:nvPr/>
          </p:nvSpPr>
          <p:spPr bwMode="auto">
            <a:xfrm>
              <a:off x="1076" y="2286"/>
              <a:ext cx="100" cy="165"/>
            </a:xfrm>
            <a:custGeom>
              <a:avLst/>
              <a:gdLst>
                <a:gd name="T0" fmla="*/ 318 w 318"/>
                <a:gd name="T1" fmla="*/ 318 h 318"/>
                <a:gd name="T2" fmla="*/ 136 w 318"/>
                <a:gd name="T3" fmla="*/ 227 h 318"/>
                <a:gd name="T4" fmla="*/ 0 w 318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318">
                  <a:moveTo>
                    <a:pt x="318" y="318"/>
                  </a:moveTo>
                  <a:cubicBezTo>
                    <a:pt x="253" y="299"/>
                    <a:pt x="189" y="280"/>
                    <a:pt x="136" y="227"/>
                  </a:cubicBezTo>
                  <a:cubicBezTo>
                    <a:pt x="83" y="174"/>
                    <a:pt x="41" y="87"/>
                    <a:pt x="0" y="0"/>
                  </a:cubicBezTo>
                </a:path>
              </a:pathLst>
            </a:cu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435" name="Line 515"/>
            <p:cNvSpPr>
              <a:spLocks noChangeShapeType="1"/>
            </p:cNvSpPr>
            <p:nvPr/>
          </p:nvSpPr>
          <p:spPr bwMode="auto">
            <a:xfrm>
              <a:off x="657" y="3082"/>
              <a:ext cx="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med"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436" name="Text Box 516"/>
            <p:cNvSpPr txBox="1">
              <a:spLocks noChangeArrowheads="1"/>
            </p:cNvSpPr>
            <p:nvPr/>
          </p:nvSpPr>
          <p:spPr bwMode="auto">
            <a:xfrm>
              <a:off x="662" y="3124"/>
              <a:ext cx="23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000"/>
                <a:t>25 </a:t>
              </a:r>
              <a:r>
                <a:rPr kumimoji="0" lang="el-GR" altLang="cs-CZ" sz="1000">
                  <a:cs typeface="Arial" panose="020B0604020202020204" pitchFamily="34" charset="0"/>
                </a:rPr>
                <a:t>μ</a:t>
              </a:r>
              <a:r>
                <a:rPr kumimoji="0" lang="cs-CZ" altLang="cs-CZ" sz="1000">
                  <a:cs typeface="Arial" panose="020B0604020202020204" pitchFamily="34" charset="0"/>
                </a:rPr>
                <a:t>m</a:t>
              </a:r>
              <a:endParaRPr kumimoji="0" lang="el-GR" altLang="cs-CZ" sz="1000">
                <a:cs typeface="Arial" panose="020B0604020202020204" pitchFamily="34" charset="0"/>
              </a:endParaRPr>
            </a:p>
          </p:txBody>
        </p:sp>
        <p:sp>
          <p:nvSpPr>
            <p:cNvPr id="722437" name="Text Box 517"/>
            <p:cNvSpPr txBox="1">
              <a:spLocks noChangeArrowheads="1"/>
            </p:cNvSpPr>
            <p:nvPr/>
          </p:nvSpPr>
          <p:spPr bwMode="auto">
            <a:xfrm>
              <a:off x="663" y="3794"/>
              <a:ext cx="22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000"/>
                <a:t>25 </a:t>
              </a:r>
              <a:r>
                <a:rPr kumimoji="0" lang="cs-CZ" altLang="cs-CZ" sz="1000">
                  <a:cs typeface="Arial" panose="020B0604020202020204" pitchFamily="34" charset="0"/>
                </a:rPr>
                <a:t>nm</a:t>
              </a:r>
              <a:endParaRPr kumimoji="0" lang="el-GR" altLang="cs-CZ" sz="1000">
                <a:cs typeface="Arial" panose="020B0604020202020204" pitchFamily="34" charset="0"/>
              </a:endParaRPr>
            </a:p>
          </p:txBody>
        </p:sp>
        <p:sp>
          <p:nvSpPr>
            <p:cNvPr id="722438" name="Line 518"/>
            <p:cNvSpPr>
              <a:spLocks noChangeShapeType="1"/>
            </p:cNvSpPr>
            <p:nvPr/>
          </p:nvSpPr>
          <p:spPr bwMode="auto">
            <a:xfrm>
              <a:off x="644" y="3741"/>
              <a:ext cx="3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med"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2439" name="Text Box 519"/>
            <p:cNvSpPr txBox="1">
              <a:spLocks noChangeArrowheads="1"/>
            </p:cNvSpPr>
            <p:nvPr/>
          </p:nvSpPr>
          <p:spPr bwMode="auto">
            <a:xfrm>
              <a:off x="936" y="3942"/>
              <a:ext cx="62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400"/>
                <a:t>Mikrotubuly</a:t>
              </a:r>
              <a:endParaRPr kumimoji="0" lang="el-GR" altLang="cs-CZ" sz="1400">
                <a:cs typeface="Arial" panose="020B0604020202020204" pitchFamily="34" charset="0"/>
              </a:endParaRPr>
            </a:p>
          </p:txBody>
        </p:sp>
        <p:sp>
          <p:nvSpPr>
            <p:cNvPr id="722446" name="Rectangle 526"/>
            <p:cNvSpPr>
              <a:spLocks noChangeArrowheads="1"/>
            </p:cNvSpPr>
            <p:nvPr/>
          </p:nvSpPr>
          <p:spPr bwMode="auto">
            <a:xfrm>
              <a:off x="1701" y="3203"/>
              <a:ext cx="271" cy="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1924" name="Rectangle 4"/>
          <p:cNvSpPr>
            <a:spLocks noChangeArrowheads="1"/>
          </p:cNvSpPr>
          <p:nvPr/>
        </p:nvSpPr>
        <p:spPr bwMode="auto">
          <a:xfrm>
            <a:off x="684213" y="-26988"/>
            <a:ext cx="7772400" cy="882651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Cytoskelet</a:t>
            </a:r>
          </a:p>
        </p:txBody>
      </p:sp>
      <p:sp>
        <p:nvSpPr>
          <p:cNvPr id="721925" name="Rectangle 5"/>
          <p:cNvSpPr>
            <a:spLocks noChangeArrowheads="1"/>
          </p:cNvSpPr>
          <p:nvPr/>
        </p:nvSpPr>
        <p:spPr bwMode="auto">
          <a:xfrm>
            <a:off x="468313" y="877888"/>
            <a:ext cx="8675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1800"/>
              <a:t>Cytoskelet je soustava vláknitých bílkovinných útvarů, která má </a:t>
            </a:r>
            <a:r>
              <a:rPr lang="cs-CZ" altLang="cs-CZ" sz="1800" b="1">
                <a:solidFill>
                  <a:srgbClr val="2904A0"/>
                </a:solidFill>
              </a:rPr>
              <a:t>opěrnou a pohybovou funkci</a:t>
            </a:r>
            <a:r>
              <a:rPr lang="cs-CZ" altLang="cs-CZ" sz="1800"/>
              <a:t>. </a:t>
            </a:r>
          </a:p>
        </p:txBody>
      </p:sp>
      <p:sp>
        <p:nvSpPr>
          <p:cNvPr id="721928" name="Line 8"/>
          <p:cNvSpPr>
            <a:spLocks noChangeShapeType="1"/>
          </p:cNvSpPr>
          <p:nvPr/>
        </p:nvSpPr>
        <p:spPr bwMode="auto">
          <a:xfrm flipH="1">
            <a:off x="1692275" y="1341438"/>
            <a:ext cx="2879725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21929" name="Line 9"/>
          <p:cNvSpPr>
            <a:spLocks noChangeShapeType="1"/>
          </p:cNvSpPr>
          <p:nvPr/>
        </p:nvSpPr>
        <p:spPr bwMode="auto">
          <a:xfrm flipH="1">
            <a:off x="4572000" y="1341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21930" name="Line 10"/>
          <p:cNvSpPr>
            <a:spLocks noChangeShapeType="1"/>
          </p:cNvSpPr>
          <p:nvPr/>
        </p:nvSpPr>
        <p:spPr bwMode="auto">
          <a:xfrm>
            <a:off x="4572000" y="1341438"/>
            <a:ext cx="2952750" cy="574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22451" name="Text Box 531"/>
          <p:cNvSpPr txBox="1">
            <a:spLocks noChangeArrowheads="1"/>
          </p:cNvSpPr>
          <p:nvPr/>
        </p:nvSpPr>
        <p:spPr bwMode="auto">
          <a:xfrm>
            <a:off x="3887788" y="18923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Mikrotubuly</a:t>
            </a:r>
          </a:p>
        </p:txBody>
      </p:sp>
      <p:sp>
        <p:nvSpPr>
          <p:cNvPr id="722452" name="Text Box 532"/>
          <p:cNvSpPr txBox="1">
            <a:spLocks noChangeArrowheads="1"/>
          </p:cNvSpPr>
          <p:nvPr/>
        </p:nvSpPr>
        <p:spPr bwMode="auto">
          <a:xfrm>
            <a:off x="6100763" y="1889125"/>
            <a:ext cx="2778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Intermediální filamenta</a:t>
            </a:r>
          </a:p>
        </p:txBody>
      </p:sp>
      <p:sp>
        <p:nvSpPr>
          <p:cNvPr id="722453" name="Text Box 533"/>
          <p:cNvSpPr txBox="1">
            <a:spLocks noChangeArrowheads="1"/>
          </p:cNvSpPr>
          <p:nvPr/>
        </p:nvSpPr>
        <p:spPr bwMode="auto">
          <a:xfrm>
            <a:off x="611188" y="1892300"/>
            <a:ext cx="225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Aktinová filamenta</a:t>
            </a:r>
          </a:p>
        </p:txBody>
      </p:sp>
      <p:sp>
        <p:nvSpPr>
          <p:cNvPr id="722459" name="AutoShape 5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310313"/>
            <a:ext cx="1008062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395288" y="3500438"/>
            <a:ext cx="4462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Centrioly</a:t>
            </a: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234950" y="4221163"/>
            <a:ext cx="6137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cs-CZ" sz="1800"/>
              <a:t>Jedná se o krátké válcovité útvary tvořené devíti trojicemi mikrotubulů. </a:t>
            </a:r>
          </a:p>
        </p:txBody>
      </p:sp>
      <p:sp>
        <p:nvSpPr>
          <p:cNvPr id="662540" name="Rectangle 12"/>
          <p:cNvSpPr>
            <a:spLocks noChangeArrowheads="1"/>
          </p:cNvSpPr>
          <p:nvPr/>
        </p:nvSpPr>
        <p:spPr bwMode="auto">
          <a:xfrm>
            <a:off x="468313" y="4941888"/>
            <a:ext cx="5688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800"/>
              <a:t>V živočišných buňkách se nacházejí v blízkosti jádra v oblasti cent</a:t>
            </a:r>
            <a:r>
              <a:rPr lang="cs-CZ" altLang="cs-CZ" sz="1800"/>
              <a:t>r</a:t>
            </a:r>
            <a:r>
              <a:rPr lang="en-US" altLang="cs-CZ" sz="1800"/>
              <a:t>ozomu.</a:t>
            </a:r>
            <a:endParaRPr lang="cs-CZ" altLang="cs-CZ" sz="1800"/>
          </a:p>
        </p:txBody>
      </p:sp>
      <p:sp>
        <p:nvSpPr>
          <p:cNvPr id="662542" name="Rectangle 14"/>
          <p:cNvSpPr>
            <a:spLocks noChangeArrowheads="1"/>
          </p:cNvSpPr>
          <p:nvPr/>
        </p:nvSpPr>
        <p:spPr bwMode="auto">
          <a:xfrm>
            <a:off x="1849438" y="6165850"/>
            <a:ext cx="4162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800"/>
              <a:t>Centrioly jsou </a:t>
            </a:r>
            <a:r>
              <a:rPr lang="en-US" altLang="cs-CZ" sz="1800" b="1">
                <a:solidFill>
                  <a:srgbClr val="2904A0"/>
                </a:solidFill>
              </a:rPr>
              <a:t>nezbytné v procesu buněčného dělení</a:t>
            </a:r>
            <a:r>
              <a:rPr lang="en-US" altLang="cs-CZ" sz="1800"/>
              <a:t>.</a:t>
            </a:r>
          </a:p>
        </p:txBody>
      </p:sp>
      <p:sp>
        <p:nvSpPr>
          <p:cNvPr id="662551" name="Rectangle 23"/>
          <p:cNvSpPr>
            <a:spLocks noChangeArrowheads="1"/>
          </p:cNvSpPr>
          <p:nvPr/>
        </p:nvSpPr>
        <p:spPr bwMode="auto">
          <a:xfrm>
            <a:off x="411163" y="0"/>
            <a:ext cx="4462462" cy="79216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Cytoplasma</a:t>
            </a:r>
          </a:p>
        </p:txBody>
      </p:sp>
      <p:sp>
        <p:nvSpPr>
          <p:cNvPr id="662552" name="Rectangle 24"/>
          <p:cNvSpPr>
            <a:spLocks noChangeArrowheads="1"/>
          </p:cNvSpPr>
          <p:nvPr/>
        </p:nvSpPr>
        <p:spPr bwMode="auto">
          <a:xfrm>
            <a:off x="468313" y="981075"/>
            <a:ext cx="403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cs-CZ" sz="1800" b="1">
                <a:solidFill>
                  <a:srgbClr val="009900"/>
                </a:solidFill>
              </a:rPr>
              <a:t>Cytoplasma</a:t>
            </a:r>
            <a:r>
              <a:rPr lang="en-US" altLang="cs-CZ" sz="1800"/>
              <a:t> je průhledná látka nacházející se okolo jádra, která vyplňuje zbytek buňky. </a:t>
            </a:r>
          </a:p>
        </p:txBody>
      </p:sp>
      <p:sp>
        <p:nvSpPr>
          <p:cNvPr id="662553" name="Rectangle 25"/>
          <p:cNvSpPr>
            <a:spLocks noChangeArrowheads="1"/>
          </p:cNvSpPr>
          <p:nvPr/>
        </p:nvSpPr>
        <p:spPr bwMode="auto">
          <a:xfrm>
            <a:off x="468313" y="1917700"/>
            <a:ext cx="38877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800"/>
              <a:t>Cytoplasma je </a:t>
            </a:r>
            <a:r>
              <a:rPr lang="en-US" altLang="cs-CZ" sz="1800" b="1">
                <a:solidFill>
                  <a:srgbClr val="2904A0"/>
                </a:solidFill>
              </a:rPr>
              <a:t>místem mnoha životně důležitých buněčných aktivit</a:t>
            </a:r>
            <a:r>
              <a:rPr lang="en-US" altLang="cs-CZ" sz="1800"/>
              <a:t>.</a:t>
            </a:r>
            <a:endParaRPr lang="cs-CZ" altLang="cs-CZ" sz="1800"/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468313" y="2781300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800"/>
              <a:t>Čirá cytoplasma mezi organely se nazývá </a:t>
            </a:r>
            <a:r>
              <a:rPr lang="en-US" altLang="cs-CZ" sz="1800" b="1">
                <a:solidFill>
                  <a:srgbClr val="009900"/>
                </a:solidFill>
              </a:rPr>
              <a:t>cytosol</a:t>
            </a:r>
            <a:r>
              <a:rPr lang="en-US" altLang="cs-CZ" sz="1800"/>
              <a:t>.</a:t>
            </a:r>
          </a:p>
        </p:txBody>
      </p:sp>
      <p:sp>
        <p:nvSpPr>
          <p:cNvPr id="662556" name="Text Box 28"/>
          <p:cNvSpPr txBox="1">
            <a:spLocks noChangeArrowheads="1"/>
          </p:cNvSpPr>
          <p:nvPr/>
        </p:nvSpPr>
        <p:spPr bwMode="auto">
          <a:xfrm>
            <a:off x="6300788" y="993775"/>
            <a:ext cx="284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16. Cytoplasma a cytosol</a:t>
            </a:r>
            <a:endParaRPr lang="cs-CZ" altLang="cs-CZ" sz="1400" baseline="30000"/>
          </a:p>
        </p:txBody>
      </p:sp>
      <p:grpSp>
        <p:nvGrpSpPr>
          <p:cNvPr id="662842" name="Group 314"/>
          <p:cNvGrpSpPr>
            <a:grpSpLocks/>
          </p:cNvGrpSpPr>
          <p:nvPr/>
        </p:nvGrpSpPr>
        <p:grpSpPr bwMode="auto">
          <a:xfrm>
            <a:off x="4303713" y="1341438"/>
            <a:ext cx="4840287" cy="2262187"/>
            <a:chOff x="2711" y="845"/>
            <a:chExt cx="3049" cy="1425"/>
          </a:xfrm>
        </p:grpSpPr>
        <p:grpSp>
          <p:nvGrpSpPr>
            <p:cNvPr id="662700" name="Group 172"/>
            <p:cNvGrpSpPr>
              <a:grpSpLocks noChangeAspect="1"/>
            </p:cNvGrpSpPr>
            <p:nvPr/>
          </p:nvGrpSpPr>
          <p:grpSpPr bwMode="auto">
            <a:xfrm>
              <a:off x="2711" y="986"/>
              <a:ext cx="1171" cy="1284"/>
              <a:chOff x="1111" y="2160"/>
              <a:chExt cx="1951" cy="2140"/>
            </a:xfrm>
          </p:grpSpPr>
          <p:sp>
            <p:nvSpPr>
              <p:cNvPr id="662701" name="Freeform 173"/>
              <p:cNvSpPr>
                <a:spLocks noChangeAspect="1"/>
              </p:cNvSpPr>
              <p:nvPr/>
            </p:nvSpPr>
            <p:spPr bwMode="auto">
              <a:xfrm>
                <a:off x="1111" y="2160"/>
                <a:ext cx="1951" cy="2140"/>
              </a:xfrm>
              <a:custGeom>
                <a:avLst/>
                <a:gdLst>
                  <a:gd name="T0" fmla="*/ 235 w 1951"/>
                  <a:gd name="T1" fmla="*/ 114 h 2140"/>
                  <a:gd name="T2" fmla="*/ 734 w 1951"/>
                  <a:gd name="T3" fmla="*/ 114 h 2140"/>
                  <a:gd name="T4" fmla="*/ 1596 w 1951"/>
                  <a:gd name="T5" fmla="*/ 295 h 2140"/>
                  <a:gd name="T6" fmla="*/ 1732 w 1951"/>
                  <a:gd name="T7" fmla="*/ 1883 h 2140"/>
                  <a:gd name="T8" fmla="*/ 280 w 1951"/>
                  <a:gd name="T9" fmla="*/ 1837 h 2140"/>
                  <a:gd name="T10" fmla="*/ 54 w 1951"/>
                  <a:gd name="T11" fmla="*/ 613 h 2140"/>
                  <a:gd name="T12" fmla="*/ 235 w 1951"/>
                  <a:gd name="T13" fmla="*/ 114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1" h="2140">
                    <a:moveTo>
                      <a:pt x="235" y="114"/>
                    </a:moveTo>
                    <a:cubicBezTo>
                      <a:pt x="348" y="31"/>
                      <a:pt x="507" y="84"/>
                      <a:pt x="734" y="114"/>
                    </a:cubicBezTo>
                    <a:cubicBezTo>
                      <a:pt x="961" y="144"/>
                      <a:pt x="1430" y="0"/>
                      <a:pt x="1596" y="295"/>
                    </a:cubicBezTo>
                    <a:cubicBezTo>
                      <a:pt x="1762" y="590"/>
                      <a:pt x="1951" y="1626"/>
                      <a:pt x="1732" y="1883"/>
                    </a:cubicBezTo>
                    <a:cubicBezTo>
                      <a:pt x="1513" y="2140"/>
                      <a:pt x="560" y="2049"/>
                      <a:pt x="280" y="1837"/>
                    </a:cubicBezTo>
                    <a:cubicBezTo>
                      <a:pt x="0" y="1625"/>
                      <a:pt x="54" y="900"/>
                      <a:pt x="54" y="613"/>
                    </a:cubicBezTo>
                    <a:cubicBezTo>
                      <a:pt x="54" y="326"/>
                      <a:pt x="122" y="197"/>
                      <a:pt x="235" y="1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0C1">
                      <a:gamma/>
                      <a:tint val="0"/>
                      <a:invGamma/>
                    </a:srgbClr>
                  </a:gs>
                  <a:gs pos="100000">
                    <a:srgbClr val="FFE0C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02" name="Oval 174"/>
              <p:cNvSpPr>
                <a:spLocks noChangeAspect="1" noChangeArrowheads="1"/>
              </p:cNvSpPr>
              <p:nvPr/>
            </p:nvSpPr>
            <p:spPr bwMode="auto">
              <a:xfrm>
                <a:off x="1837" y="2954"/>
                <a:ext cx="598" cy="598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03" name="Oval 175"/>
              <p:cNvSpPr>
                <a:spLocks noChangeAspect="1" noChangeArrowheads="1"/>
              </p:cNvSpPr>
              <p:nvPr/>
            </p:nvSpPr>
            <p:spPr bwMode="auto">
              <a:xfrm>
                <a:off x="1887" y="2999"/>
                <a:ext cx="499" cy="49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662704" name="Group 176"/>
              <p:cNvGrpSpPr>
                <a:grpSpLocks noChangeAspect="1"/>
              </p:cNvGrpSpPr>
              <p:nvPr/>
            </p:nvGrpSpPr>
            <p:grpSpPr bwMode="auto">
              <a:xfrm>
                <a:off x="1878" y="3754"/>
                <a:ext cx="354" cy="414"/>
                <a:chOff x="1144" y="3731"/>
                <a:chExt cx="354" cy="414"/>
              </a:xfrm>
            </p:grpSpPr>
            <p:sp>
              <p:nvSpPr>
                <p:cNvPr id="662705" name="Freeform 177"/>
                <p:cNvSpPr>
                  <a:spLocks noChangeAspect="1"/>
                </p:cNvSpPr>
                <p:nvPr/>
              </p:nvSpPr>
              <p:spPr bwMode="auto">
                <a:xfrm>
                  <a:off x="1144" y="3731"/>
                  <a:ext cx="354" cy="414"/>
                </a:xfrm>
                <a:custGeom>
                  <a:avLst/>
                  <a:gdLst>
                    <a:gd name="T0" fmla="*/ 496 w 1465"/>
                    <a:gd name="T1" fmla="*/ 189 h 1621"/>
                    <a:gd name="T2" fmla="*/ 326 w 1465"/>
                    <a:gd name="T3" fmla="*/ 274 h 1621"/>
                    <a:gd name="T4" fmla="*/ 212 w 1465"/>
                    <a:gd name="T5" fmla="*/ 473 h 1621"/>
                    <a:gd name="T6" fmla="*/ 71 w 1465"/>
                    <a:gd name="T7" fmla="*/ 586 h 1621"/>
                    <a:gd name="T8" fmla="*/ 42 w 1465"/>
                    <a:gd name="T9" fmla="*/ 898 h 1621"/>
                    <a:gd name="T10" fmla="*/ 42 w 1465"/>
                    <a:gd name="T11" fmla="*/ 1238 h 1621"/>
                    <a:gd name="T12" fmla="*/ 297 w 1465"/>
                    <a:gd name="T13" fmla="*/ 1521 h 1621"/>
                    <a:gd name="T14" fmla="*/ 893 w 1465"/>
                    <a:gd name="T15" fmla="*/ 1607 h 1621"/>
                    <a:gd name="T16" fmla="*/ 1148 w 1465"/>
                    <a:gd name="T17" fmla="*/ 1436 h 1621"/>
                    <a:gd name="T18" fmla="*/ 1375 w 1465"/>
                    <a:gd name="T19" fmla="*/ 1181 h 1621"/>
                    <a:gd name="T20" fmla="*/ 1460 w 1465"/>
                    <a:gd name="T21" fmla="*/ 954 h 1621"/>
                    <a:gd name="T22" fmla="*/ 1403 w 1465"/>
                    <a:gd name="T23" fmla="*/ 501 h 1621"/>
                    <a:gd name="T24" fmla="*/ 1233 w 1465"/>
                    <a:gd name="T25" fmla="*/ 302 h 1621"/>
                    <a:gd name="T26" fmla="*/ 949 w 1465"/>
                    <a:gd name="T27" fmla="*/ 47 h 1621"/>
                    <a:gd name="T28" fmla="*/ 694 w 1465"/>
                    <a:gd name="T29" fmla="*/ 19 h 1621"/>
                    <a:gd name="T30" fmla="*/ 524 w 1465"/>
                    <a:gd name="T31" fmla="*/ 132 h 1621"/>
                    <a:gd name="T32" fmla="*/ 496 w 1465"/>
                    <a:gd name="T33" fmla="*/ 189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65" h="1621">
                      <a:moveTo>
                        <a:pt x="496" y="189"/>
                      </a:moveTo>
                      <a:cubicBezTo>
                        <a:pt x="463" y="213"/>
                        <a:pt x="373" y="227"/>
                        <a:pt x="326" y="274"/>
                      </a:cubicBezTo>
                      <a:cubicBezTo>
                        <a:pt x="279" y="321"/>
                        <a:pt x="254" y="421"/>
                        <a:pt x="212" y="473"/>
                      </a:cubicBezTo>
                      <a:cubicBezTo>
                        <a:pt x="170" y="525"/>
                        <a:pt x="99" y="515"/>
                        <a:pt x="71" y="586"/>
                      </a:cubicBezTo>
                      <a:cubicBezTo>
                        <a:pt x="43" y="657"/>
                        <a:pt x="47" y="789"/>
                        <a:pt x="42" y="898"/>
                      </a:cubicBezTo>
                      <a:cubicBezTo>
                        <a:pt x="37" y="1007"/>
                        <a:pt x="0" y="1134"/>
                        <a:pt x="42" y="1238"/>
                      </a:cubicBezTo>
                      <a:cubicBezTo>
                        <a:pt x="84" y="1342"/>
                        <a:pt x="155" y="1460"/>
                        <a:pt x="297" y="1521"/>
                      </a:cubicBezTo>
                      <a:cubicBezTo>
                        <a:pt x="439" y="1582"/>
                        <a:pt x="751" y="1621"/>
                        <a:pt x="893" y="1607"/>
                      </a:cubicBezTo>
                      <a:cubicBezTo>
                        <a:pt x="1035" y="1593"/>
                        <a:pt x="1068" y="1507"/>
                        <a:pt x="1148" y="1436"/>
                      </a:cubicBezTo>
                      <a:cubicBezTo>
                        <a:pt x="1228" y="1365"/>
                        <a:pt x="1323" y="1261"/>
                        <a:pt x="1375" y="1181"/>
                      </a:cubicBezTo>
                      <a:cubicBezTo>
                        <a:pt x="1427" y="1101"/>
                        <a:pt x="1455" y="1067"/>
                        <a:pt x="1460" y="954"/>
                      </a:cubicBezTo>
                      <a:cubicBezTo>
                        <a:pt x="1465" y="841"/>
                        <a:pt x="1441" y="610"/>
                        <a:pt x="1403" y="501"/>
                      </a:cubicBezTo>
                      <a:cubicBezTo>
                        <a:pt x="1365" y="392"/>
                        <a:pt x="1309" y="378"/>
                        <a:pt x="1233" y="302"/>
                      </a:cubicBezTo>
                      <a:cubicBezTo>
                        <a:pt x="1157" y="226"/>
                        <a:pt x="1039" y="94"/>
                        <a:pt x="949" y="47"/>
                      </a:cubicBezTo>
                      <a:cubicBezTo>
                        <a:pt x="859" y="0"/>
                        <a:pt x="765" y="5"/>
                        <a:pt x="694" y="19"/>
                      </a:cubicBezTo>
                      <a:cubicBezTo>
                        <a:pt x="623" y="33"/>
                        <a:pt x="562" y="99"/>
                        <a:pt x="524" y="132"/>
                      </a:cubicBezTo>
                      <a:cubicBezTo>
                        <a:pt x="486" y="165"/>
                        <a:pt x="529" y="165"/>
                        <a:pt x="496" y="18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06" name="Freeform 178"/>
                <p:cNvSpPr>
                  <a:spLocks noChangeAspect="1"/>
                </p:cNvSpPr>
                <p:nvPr/>
              </p:nvSpPr>
              <p:spPr bwMode="auto">
                <a:xfrm>
                  <a:off x="1165" y="3759"/>
                  <a:ext cx="311" cy="363"/>
                </a:xfrm>
                <a:custGeom>
                  <a:avLst/>
                  <a:gdLst>
                    <a:gd name="T0" fmla="*/ 496 w 1465"/>
                    <a:gd name="T1" fmla="*/ 189 h 1621"/>
                    <a:gd name="T2" fmla="*/ 326 w 1465"/>
                    <a:gd name="T3" fmla="*/ 274 h 1621"/>
                    <a:gd name="T4" fmla="*/ 212 w 1465"/>
                    <a:gd name="T5" fmla="*/ 473 h 1621"/>
                    <a:gd name="T6" fmla="*/ 71 w 1465"/>
                    <a:gd name="T7" fmla="*/ 586 h 1621"/>
                    <a:gd name="T8" fmla="*/ 42 w 1465"/>
                    <a:gd name="T9" fmla="*/ 898 h 1621"/>
                    <a:gd name="T10" fmla="*/ 42 w 1465"/>
                    <a:gd name="T11" fmla="*/ 1238 h 1621"/>
                    <a:gd name="T12" fmla="*/ 297 w 1465"/>
                    <a:gd name="T13" fmla="*/ 1521 h 1621"/>
                    <a:gd name="T14" fmla="*/ 893 w 1465"/>
                    <a:gd name="T15" fmla="*/ 1607 h 1621"/>
                    <a:gd name="T16" fmla="*/ 1148 w 1465"/>
                    <a:gd name="T17" fmla="*/ 1436 h 1621"/>
                    <a:gd name="T18" fmla="*/ 1375 w 1465"/>
                    <a:gd name="T19" fmla="*/ 1181 h 1621"/>
                    <a:gd name="T20" fmla="*/ 1460 w 1465"/>
                    <a:gd name="T21" fmla="*/ 954 h 1621"/>
                    <a:gd name="T22" fmla="*/ 1403 w 1465"/>
                    <a:gd name="T23" fmla="*/ 501 h 1621"/>
                    <a:gd name="T24" fmla="*/ 1233 w 1465"/>
                    <a:gd name="T25" fmla="*/ 302 h 1621"/>
                    <a:gd name="T26" fmla="*/ 949 w 1465"/>
                    <a:gd name="T27" fmla="*/ 47 h 1621"/>
                    <a:gd name="T28" fmla="*/ 694 w 1465"/>
                    <a:gd name="T29" fmla="*/ 19 h 1621"/>
                    <a:gd name="T30" fmla="*/ 524 w 1465"/>
                    <a:gd name="T31" fmla="*/ 132 h 1621"/>
                    <a:gd name="T32" fmla="*/ 496 w 1465"/>
                    <a:gd name="T33" fmla="*/ 189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65" h="1621">
                      <a:moveTo>
                        <a:pt x="496" y="189"/>
                      </a:moveTo>
                      <a:cubicBezTo>
                        <a:pt x="463" y="213"/>
                        <a:pt x="373" y="227"/>
                        <a:pt x="326" y="274"/>
                      </a:cubicBezTo>
                      <a:cubicBezTo>
                        <a:pt x="279" y="321"/>
                        <a:pt x="254" y="421"/>
                        <a:pt x="212" y="473"/>
                      </a:cubicBezTo>
                      <a:cubicBezTo>
                        <a:pt x="170" y="525"/>
                        <a:pt x="99" y="515"/>
                        <a:pt x="71" y="586"/>
                      </a:cubicBezTo>
                      <a:cubicBezTo>
                        <a:pt x="43" y="657"/>
                        <a:pt x="47" y="789"/>
                        <a:pt x="42" y="898"/>
                      </a:cubicBezTo>
                      <a:cubicBezTo>
                        <a:pt x="37" y="1007"/>
                        <a:pt x="0" y="1134"/>
                        <a:pt x="42" y="1238"/>
                      </a:cubicBezTo>
                      <a:cubicBezTo>
                        <a:pt x="84" y="1342"/>
                        <a:pt x="155" y="1460"/>
                        <a:pt x="297" y="1521"/>
                      </a:cubicBezTo>
                      <a:cubicBezTo>
                        <a:pt x="439" y="1582"/>
                        <a:pt x="751" y="1621"/>
                        <a:pt x="893" y="1607"/>
                      </a:cubicBezTo>
                      <a:cubicBezTo>
                        <a:pt x="1035" y="1593"/>
                        <a:pt x="1068" y="1507"/>
                        <a:pt x="1148" y="1436"/>
                      </a:cubicBezTo>
                      <a:cubicBezTo>
                        <a:pt x="1228" y="1365"/>
                        <a:pt x="1323" y="1261"/>
                        <a:pt x="1375" y="1181"/>
                      </a:cubicBezTo>
                      <a:cubicBezTo>
                        <a:pt x="1427" y="1101"/>
                        <a:pt x="1455" y="1067"/>
                        <a:pt x="1460" y="954"/>
                      </a:cubicBezTo>
                      <a:cubicBezTo>
                        <a:pt x="1465" y="841"/>
                        <a:pt x="1441" y="610"/>
                        <a:pt x="1403" y="501"/>
                      </a:cubicBezTo>
                      <a:cubicBezTo>
                        <a:pt x="1365" y="392"/>
                        <a:pt x="1309" y="378"/>
                        <a:pt x="1233" y="302"/>
                      </a:cubicBezTo>
                      <a:cubicBezTo>
                        <a:pt x="1157" y="226"/>
                        <a:pt x="1039" y="94"/>
                        <a:pt x="949" y="47"/>
                      </a:cubicBezTo>
                      <a:cubicBezTo>
                        <a:pt x="859" y="0"/>
                        <a:pt x="765" y="5"/>
                        <a:pt x="694" y="19"/>
                      </a:cubicBezTo>
                      <a:cubicBezTo>
                        <a:pt x="623" y="33"/>
                        <a:pt x="562" y="99"/>
                        <a:pt x="524" y="132"/>
                      </a:cubicBezTo>
                      <a:cubicBezTo>
                        <a:pt x="486" y="165"/>
                        <a:pt x="529" y="165"/>
                        <a:pt x="496" y="189"/>
                      </a:cubicBezTo>
                      <a:close/>
                    </a:path>
                  </a:pathLst>
                </a:custGeom>
                <a:solidFill>
                  <a:srgbClr val="FFE0C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07" name="Freeform 179"/>
                <p:cNvSpPr>
                  <a:spLocks noChangeAspect="1"/>
                </p:cNvSpPr>
                <p:nvPr/>
              </p:nvSpPr>
              <p:spPr bwMode="auto">
                <a:xfrm>
                  <a:off x="1173" y="3919"/>
                  <a:ext cx="158" cy="83"/>
                </a:xfrm>
                <a:custGeom>
                  <a:avLst/>
                  <a:gdLst>
                    <a:gd name="T0" fmla="*/ 0 w 709"/>
                    <a:gd name="T1" fmla="*/ 24 h 350"/>
                    <a:gd name="T2" fmla="*/ 283 w 709"/>
                    <a:gd name="T3" fmla="*/ 24 h 350"/>
                    <a:gd name="T4" fmla="*/ 539 w 709"/>
                    <a:gd name="T5" fmla="*/ 166 h 350"/>
                    <a:gd name="T6" fmla="*/ 709 w 709"/>
                    <a:gd name="T7" fmla="*/ 336 h 350"/>
                    <a:gd name="T8" fmla="*/ 539 w 709"/>
                    <a:gd name="T9" fmla="*/ 251 h 350"/>
                    <a:gd name="T10" fmla="*/ 340 w 709"/>
                    <a:gd name="T11" fmla="*/ 137 h 350"/>
                    <a:gd name="T12" fmla="*/ 85 w 709"/>
                    <a:gd name="T13" fmla="*/ 81 h 350"/>
                    <a:gd name="T14" fmla="*/ 0 w 709"/>
                    <a:gd name="T15" fmla="*/ 81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50">
                      <a:moveTo>
                        <a:pt x="0" y="24"/>
                      </a:moveTo>
                      <a:cubicBezTo>
                        <a:pt x="96" y="12"/>
                        <a:pt x="193" y="0"/>
                        <a:pt x="283" y="24"/>
                      </a:cubicBezTo>
                      <a:cubicBezTo>
                        <a:pt x="373" y="48"/>
                        <a:pt x="468" y="114"/>
                        <a:pt x="539" y="166"/>
                      </a:cubicBezTo>
                      <a:cubicBezTo>
                        <a:pt x="610" y="218"/>
                        <a:pt x="709" y="322"/>
                        <a:pt x="709" y="336"/>
                      </a:cubicBezTo>
                      <a:cubicBezTo>
                        <a:pt x="709" y="350"/>
                        <a:pt x="600" y="284"/>
                        <a:pt x="539" y="251"/>
                      </a:cubicBezTo>
                      <a:cubicBezTo>
                        <a:pt x="478" y="218"/>
                        <a:pt x="416" y="165"/>
                        <a:pt x="340" y="137"/>
                      </a:cubicBezTo>
                      <a:cubicBezTo>
                        <a:pt x="264" y="109"/>
                        <a:pt x="142" y="90"/>
                        <a:pt x="85" y="81"/>
                      </a:cubicBezTo>
                      <a:cubicBezTo>
                        <a:pt x="28" y="72"/>
                        <a:pt x="14" y="76"/>
                        <a:pt x="0" y="81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08" name="Freeform 180"/>
                <p:cNvSpPr>
                  <a:spLocks noChangeAspect="1"/>
                </p:cNvSpPr>
                <p:nvPr/>
              </p:nvSpPr>
              <p:spPr bwMode="auto">
                <a:xfrm>
                  <a:off x="1173" y="3965"/>
                  <a:ext cx="141" cy="89"/>
                </a:xfrm>
                <a:custGeom>
                  <a:avLst/>
                  <a:gdLst>
                    <a:gd name="T0" fmla="*/ 0 w 633"/>
                    <a:gd name="T1" fmla="*/ 57 h 378"/>
                    <a:gd name="T2" fmla="*/ 283 w 633"/>
                    <a:gd name="T3" fmla="*/ 142 h 378"/>
                    <a:gd name="T4" fmla="*/ 595 w 633"/>
                    <a:gd name="T5" fmla="*/ 369 h 378"/>
                    <a:gd name="T6" fmla="*/ 510 w 633"/>
                    <a:gd name="T7" fmla="*/ 199 h 378"/>
                    <a:gd name="T8" fmla="*/ 283 w 633"/>
                    <a:gd name="T9" fmla="*/ 57 h 378"/>
                    <a:gd name="T10" fmla="*/ 0 w 633"/>
                    <a:gd name="T11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3" h="378">
                      <a:moveTo>
                        <a:pt x="0" y="57"/>
                      </a:moveTo>
                      <a:cubicBezTo>
                        <a:pt x="92" y="73"/>
                        <a:pt x="184" y="90"/>
                        <a:pt x="283" y="142"/>
                      </a:cubicBezTo>
                      <a:cubicBezTo>
                        <a:pt x="382" y="194"/>
                        <a:pt x="557" y="360"/>
                        <a:pt x="595" y="369"/>
                      </a:cubicBezTo>
                      <a:cubicBezTo>
                        <a:pt x="633" y="378"/>
                        <a:pt x="562" y="251"/>
                        <a:pt x="510" y="199"/>
                      </a:cubicBezTo>
                      <a:cubicBezTo>
                        <a:pt x="458" y="147"/>
                        <a:pt x="368" y="90"/>
                        <a:pt x="283" y="57"/>
                      </a:cubicBezTo>
                      <a:cubicBezTo>
                        <a:pt x="198" y="24"/>
                        <a:pt x="99" y="12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09" name="Freeform 181"/>
                <p:cNvSpPr>
                  <a:spLocks noChangeAspect="1"/>
                </p:cNvSpPr>
                <p:nvPr/>
              </p:nvSpPr>
              <p:spPr bwMode="auto">
                <a:xfrm rot="-520825">
                  <a:off x="1174" y="4005"/>
                  <a:ext cx="127" cy="80"/>
                </a:xfrm>
                <a:custGeom>
                  <a:avLst/>
                  <a:gdLst>
                    <a:gd name="T0" fmla="*/ 0 w 600"/>
                    <a:gd name="T1" fmla="*/ 0 h 264"/>
                    <a:gd name="T2" fmla="*/ 397 w 600"/>
                    <a:gd name="T3" fmla="*/ 113 h 264"/>
                    <a:gd name="T4" fmla="*/ 595 w 600"/>
                    <a:gd name="T5" fmla="*/ 255 h 264"/>
                    <a:gd name="T6" fmla="*/ 368 w 600"/>
                    <a:gd name="T7" fmla="*/ 170 h 264"/>
                    <a:gd name="T8" fmla="*/ 85 w 600"/>
                    <a:gd name="T9" fmla="*/ 85 h 264"/>
                    <a:gd name="T10" fmla="*/ 0 w 600"/>
                    <a:gd name="T11" fmla="*/ 57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0" h="264">
                      <a:moveTo>
                        <a:pt x="0" y="0"/>
                      </a:moveTo>
                      <a:cubicBezTo>
                        <a:pt x="149" y="35"/>
                        <a:pt x="298" y="70"/>
                        <a:pt x="397" y="113"/>
                      </a:cubicBezTo>
                      <a:cubicBezTo>
                        <a:pt x="496" y="156"/>
                        <a:pt x="600" y="246"/>
                        <a:pt x="595" y="255"/>
                      </a:cubicBezTo>
                      <a:cubicBezTo>
                        <a:pt x="590" y="264"/>
                        <a:pt x="453" y="198"/>
                        <a:pt x="368" y="170"/>
                      </a:cubicBezTo>
                      <a:cubicBezTo>
                        <a:pt x="283" y="142"/>
                        <a:pt x="146" y="104"/>
                        <a:pt x="85" y="85"/>
                      </a:cubicBezTo>
                      <a:cubicBezTo>
                        <a:pt x="24" y="66"/>
                        <a:pt x="12" y="61"/>
                        <a:pt x="0" y="57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10" name="Freeform 182"/>
                <p:cNvSpPr>
                  <a:spLocks noChangeAspect="1"/>
                </p:cNvSpPr>
                <p:nvPr/>
              </p:nvSpPr>
              <p:spPr bwMode="auto">
                <a:xfrm>
                  <a:off x="1286" y="3996"/>
                  <a:ext cx="108" cy="116"/>
                </a:xfrm>
                <a:custGeom>
                  <a:avLst/>
                  <a:gdLst>
                    <a:gd name="T0" fmla="*/ 430 w 487"/>
                    <a:gd name="T1" fmla="*/ 491 h 491"/>
                    <a:gd name="T2" fmla="*/ 175 w 487"/>
                    <a:gd name="T3" fmla="*/ 151 h 491"/>
                    <a:gd name="T4" fmla="*/ 5 w 487"/>
                    <a:gd name="T5" fmla="*/ 9 h 491"/>
                    <a:gd name="T6" fmla="*/ 204 w 487"/>
                    <a:gd name="T7" fmla="*/ 94 h 491"/>
                    <a:gd name="T8" fmla="*/ 345 w 487"/>
                    <a:gd name="T9" fmla="*/ 236 h 491"/>
                    <a:gd name="T10" fmla="*/ 487 w 487"/>
                    <a:gd name="T11" fmla="*/ 434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7" h="491">
                      <a:moveTo>
                        <a:pt x="430" y="491"/>
                      </a:moveTo>
                      <a:cubicBezTo>
                        <a:pt x="338" y="361"/>
                        <a:pt x="246" y="231"/>
                        <a:pt x="175" y="151"/>
                      </a:cubicBezTo>
                      <a:cubicBezTo>
                        <a:pt x="104" y="71"/>
                        <a:pt x="0" y="18"/>
                        <a:pt x="5" y="9"/>
                      </a:cubicBezTo>
                      <a:cubicBezTo>
                        <a:pt x="10" y="0"/>
                        <a:pt x="147" y="56"/>
                        <a:pt x="204" y="94"/>
                      </a:cubicBezTo>
                      <a:cubicBezTo>
                        <a:pt x="261" y="132"/>
                        <a:pt x="298" y="179"/>
                        <a:pt x="345" y="236"/>
                      </a:cubicBezTo>
                      <a:cubicBezTo>
                        <a:pt x="392" y="293"/>
                        <a:pt x="439" y="363"/>
                        <a:pt x="487" y="434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11" name="Freeform 183"/>
                <p:cNvSpPr>
                  <a:spLocks noChangeAspect="1"/>
                </p:cNvSpPr>
                <p:nvPr/>
              </p:nvSpPr>
              <p:spPr bwMode="auto">
                <a:xfrm>
                  <a:off x="1380" y="3948"/>
                  <a:ext cx="84" cy="90"/>
                </a:xfrm>
                <a:custGeom>
                  <a:avLst/>
                  <a:gdLst>
                    <a:gd name="T0" fmla="*/ 321 w 378"/>
                    <a:gd name="T1" fmla="*/ 383 h 383"/>
                    <a:gd name="T2" fmla="*/ 123 w 378"/>
                    <a:gd name="T3" fmla="*/ 156 h 383"/>
                    <a:gd name="T4" fmla="*/ 9 w 378"/>
                    <a:gd name="T5" fmla="*/ 14 h 383"/>
                    <a:gd name="T6" fmla="*/ 180 w 378"/>
                    <a:gd name="T7" fmla="*/ 71 h 383"/>
                    <a:gd name="T8" fmla="*/ 378 w 378"/>
                    <a:gd name="T9" fmla="*/ 298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8" h="383">
                      <a:moveTo>
                        <a:pt x="321" y="383"/>
                      </a:moveTo>
                      <a:cubicBezTo>
                        <a:pt x="248" y="300"/>
                        <a:pt x="175" y="217"/>
                        <a:pt x="123" y="156"/>
                      </a:cubicBezTo>
                      <a:cubicBezTo>
                        <a:pt x="71" y="95"/>
                        <a:pt x="0" y="28"/>
                        <a:pt x="9" y="14"/>
                      </a:cubicBezTo>
                      <a:cubicBezTo>
                        <a:pt x="18" y="0"/>
                        <a:pt x="119" y="24"/>
                        <a:pt x="180" y="71"/>
                      </a:cubicBezTo>
                      <a:cubicBezTo>
                        <a:pt x="241" y="118"/>
                        <a:pt x="309" y="208"/>
                        <a:pt x="378" y="298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12" name="Freeform 184"/>
                <p:cNvSpPr>
                  <a:spLocks noChangeAspect="1"/>
                </p:cNvSpPr>
                <p:nvPr/>
              </p:nvSpPr>
              <p:spPr bwMode="auto">
                <a:xfrm>
                  <a:off x="1291" y="3831"/>
                  <a:ext cx="186" cy="154"/>
                </a:xfrm>
                <a:custGeom>
                  <a:avLst/>
                  <a:gdLst>
                    <a:gd name="T0" fmla="*/ 831 w 831"/>
                    <a:gd name="T1" fmla="*/ 651 h 651"/>
                    <a:gd name="T2" fmla="*/ 519 w 831"/>
                    <a:gd name="T3" fmla="*/ 311 h 651"/>
                    <a:gd name="T4" fmla="*/ 179 w 831"/>
                    <a:gd name="T5" fmla="*/ 113 h 651"/>
                    <a:gd name="T6" fmla="*/ 9 w 831"/>
                    <a:gd name="T7" fmla="*/ 56 h 651"/>
                    <a:gd name="T8" fmla="*/ 235 w 831"/>
                    <a:gd name="T9" fmla="*/ 28 h 651"/>
                    <a:gd name="T10" fmla="*/ 547 w 831"/>
                    <a:gd name="T11" fmla="*/ 226 h 651"/>
                    <a:gd name="T12" fmla="*/ 717 w 831"/>
                    <a:gd name="T13" fmla="*/ 424 h 651"/>
                    <a:gd name="T14" fmla="*/ 831 w 831"/>
                    <a:gd name="T15" fmla="*/ 566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1" h="651">
                      <a:moveTo>
                        <a:pt x="831" y="651"/>
                      </a:moveTo>
                      <a:cubicBezTo>
                        <a:pt x="729" y="526"/>
                        <a:pt x="628" y="401"/>
                        <a:pt x="519" y="311"/>
                      </a:cubicBezTo>
                      <a:cubicBezTo>
                        <a:pt x="410" y="221"/>
                        <a:pt x="264" y="155"/>
                        <a:pt x="179" y="113"/>
                      </a:cubicBezTo>
                      <a:cubicBezTo>
                        <a:pt x="94" y="71"/>
                        <a:pt x="0" y="70"/>
                        <a:pt x="9" y="56"/>
                      </a:cubicBezTo>
                      <a:cubicBezTo>
                        <a:pt x="18" y="42"/>
                        <a:pt x="145" y="0"/>
                        <a:pt x="235" y="28"/>
                      </a:cubicBezTo>
                      <a:cubicBezTo>
                        <a:pt x="325" y="56"/>
                        <a:pt x="467" y="160"/>
                        <a:pt x="547" y="226"/>
                      </a:cubicBezTo>
                      <a:cubicBezTo>
                        <a:pt x="627" y="292"/>
                        <a:pt x="670" y="367"/>
                        <a:pt x="717" y="424"/>
                      </a:cubicBezTo>
                      <a:cubicBezTo>
                        <a:pt x="764" y="481"/>
                        <a:pt x="797" y="523"/>
                        <a:pt x="831" y="566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13" name="Freeform 185"/>
                <p:cNvSpPr>
                  <a:spLocks noChangeAspect="1"/>
                </p:cNvSpPr>
                <p:nvPr/>
              </p:nvSpPr>
              <p:spPr bwMode="auto">
                <a:xfrm>
                  <a:off x="1272" y="3923"/>
                  <a:ext cx="141" cy="162"/>
                </a:xfrm>
                <a:custGeom>
                  <a:avLst/>
                  <a:gdLst>
                    <a:gd name="T0" fmla="*/ 605 w 633"/>
                    <a:gd name="T1" fmla="*/ 689 h 689"/>
                    <a:gd name="T2" fmla="*/ 435 w 633"/>
                    <a:gd name="T3" fmla="*/ 406 h 689"/>
                    <a:gd name="T4" fmla="*/ 180 w 633"/>
                    <a:gd name="T5" fmla="*/ 151 h 689"/>
                    <a:gd name="T6" fmla="*/ 9 w 633"/>
                    <a:gd name="T7" fmla="*/ 9 h 689"/>
                    <a:gd name="T8" fmla="*/ 236 w 633"/>
                    <a:gd name="T9" fmla="*/ 94 h 689"/>
                    <a:gd name="T10" fmla="*/ 463 w 633"/>
                    <a:gd name="T11" fmla="*/ 321 h 689"/>
                    <a:gd name="T12" fmla="*/ 605 w 633"/>
                    <a:gd name="T13" fmla="*/ 576 h 689"/>
                    <a:gd name="T14" fmla="*/ 633 w 633"/>
                    <a:gd name="T15" fmla="*/ 633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3" h="689">
                      <a:moveTo>
                        <a:pt x="605" y="689"/>
                      </a:moveTo>
                      <a:cubicBezTo>
                        <a:pt x="555" y="592"/>
                        <a:pt x="506" y="496"/>
                        <a:pt x="435" y="406"/>
                      </a:cubicBezTo>
                      <a:cubicBezTo>
                        <a:pt x="364" y="316"/>
                        <a:pt x="251" y="217"/>
                        <a:pt x="180" y="151"/>
                      </a:cubicBezTo>
                      <a:cubicBezTo>
                        <a:pt x="109" y="85"/>
                        <a:pt x="0" y="18"/>
                        <a:pt x="9" y="9"/>
                      </a:cubicBezTo>
                      <a:cubicBezTo>
                        <a:pt x="18" y="0"/>
                        <a:pt x="160" y="42"/>
                        <a:pt x="236" y="94"/>
                      </a:cubicBezTo>
                      <a:cubicBezTo>
                        <a:pt x="312" y="146"/>
                        <a:pt x="402" y="241"/>
                        <a:pt x="463" y="321"/>
                      </a:cubicBezTo>
                      <a:cubicBezTo>
                        <a:pt x="524" y="401"/>
                        <a:pt x="577" y="524"/>
                        <a:pt x="605" y="576"/>
                      </a:cubicBezTo>
                      <a:cubicBezTo>
                        <a:pt x="633" y="628"/>
                        <a:pt x="633" y="630"/>
                        <a:pt x="633" y="633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14" name="Freeform 186"/>
                <p:cNvSpPr>
                  <a:spLocks noChangeAspect="1"/>
                </p:cNvSpPr>
                <p:nvPr/>
              </p:nvSpPr>
              <p:spPr bwMode="auto">
                <a:xfrm>
                  <a:off x="1273" y="3777"/>
                  <a:ext cx="178" cy="112"/>
                </a:xfrm>
                <a:custGeom>
                  <a:avLst/>
                  <a:gdLst>
                    <a:gd name="T0" fmla="*/ 0 w 799"/>
                    <a:gd name="T1" fmla="*/ 89 h 477"/>
                    <a:gd name="T2" fmla="*/ 340 w 799"/>
                    <a:gd name="T3" fmla="*/ 146 h 477"/>
                    <a:gd name="T4" fmla="*/ 652 w 799"/>
                    <a:gd name="T5" fmla="*/ 316 h 477"/>
                    <a:gd name="T6" fmla="*/ 794 w 799"/>
                    <a:gd name="T7" fmla="*/ 458 h 477"/>
                    <a:gd name="T8" fmla="*/ 624 w 799"/>
                    <a:gd name="T9" fmla="*/ 203 h 477"/>
                    <a:gd name="T10" fmla="*/ 369 w 799"/>
                    <a:gd name="T11" fmla="*/ 33 h 477"/>
                    <a:gd name="T12" fmla="*/ 170 w 799"/>
                    <a:gd name="T13" fmla="*/ 4 h 477"/>
                    <a:gd name="T14" fmla="*/ 28 w 799"/>
                    <a:gd name="T15" fmla="*/ 33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9" h="477">
                      <a:moveTo>
                        <a:pt x="0" y="89"/>
                      </a:moveTo>
                      <a:cubicBezTo>
                        <a:pt x="115" y="98"/>
                        <a:pt x="231" y="108"/>
                        <a:pt x="340" y="146"/>
                      </a:cubicBezTo>
                      <a:cubicBezTo>
                        <a:pt x="449" y="184"/>
                        <a:pt x="576" y="264"/>
                        <a:pt x="652" y="316"/>
                      </a:cubicBezTo>
                      <a:cubicBezTo>
                        <a:pt x="728" y="368"/>
                        <a:pt x="799" y="477"/>
                        <a:pt x="794" y="458"/>
                      </a:cubicBezTo>
                      <a:cubicBezTo>
                        <a:pt x="789" y="439"/>
                        <a:pt x="695" y="274"/>
                        <a:pt x="624" y="203"/>
                      </a:cubicBezTo>
                      <a:cubicBezTo>
                        <a:pt x="553" y="132"/>
                        <a:pt x="445" y="66"/>
                        <a:pt x="369" y="33"/>
                      </a:cubicBezTo>
                      <a:cubicBezTo>
                        <a:pt x="293" y="0"/>
                        <a:pt x="227" y="4"/>
                        <a:pt x="170" y="4"/>
                      </a:cubicBezTo>
                      <a:cubicBezTo>
                        <a:pt x="113" y="4"/>
                        <a:pt x="70" y="18"/>
                        <a:pt x="28" y="33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15" name="Freeform 187"/>
                <p:cNvSpPr>
                  <a:spLocks noChangeAspect="1"/>
                </p:cNvSpPr>
                <p:nvPr/>
              </p:nvSpPr>
              <p:spPr bwMode="auto">
                <a:xfrm>
                  <a:off x="1205" y="3851"/>
                  <a:ext cx="172" cy="137"/>
                </a:xfrm>
                <a:custGeom>
                  <a:avLst/>
                  <a:gdLst>
                    <a:gd name="T0" fmla="*/ 56 w 774"/>
                    <a:gd name="T1" fmla="*/ 0 h 581"/>
                    <a:gd name="T2" fmla="*/ 311 w 774"/>
                    <a:gd name="T3" fmla="*/ 57 h 581"/>
                    <a:gd name="T4" fmla="*/ 680 w 774"/>
                    <a:gd name="T5" fmla="*/ 255 h 581"/>
                    <a:gd name="T6" fmla="*/ 765 w 774"/>
                    <a:gd name="T7" fmla="*/ 567 h 581"/>
                    <a:gd name="T8" fmla="*/ 623 w 774"/>
                    <a:gd name="T9" fmla="*/ 340 h 581"/>
                    <a:gd name="T10" fmla="*/ 397 w 774"/>
                    <a:gd name="T11" fmla="*/ 170 h 581"/>
                    <a:gd name="T12" fmla="*/ 170 w 774"/>
                    <a:gd name="T13" fmla="*/ 114 h 581"/>
                    <a:gd name="T14" fmla="*/ 0 w 774"/>
                    <a:gd name="T15" fmla="*/ 57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4" h="581">
                      <a:moveTo>
                        <a:pt x="56" y="0"/>
                      </a:moveTo>
                      <a:cubicBezTo>
                        <a:pt x="131" y="7"/>
                        <a:pt x="207" y="15"/>
                        <a:pt x="311" y="57"/>
                      </a:cubicBezTo>
                      <a:cubicBezTo>
                        <a:pt x="415" y="99"/>
                        <a:pt x="604" y="170"/>
                        <a:pt x="680" y="255"/>
                      </a:cubicBezTo>
                      <a:cubicBezTo>
                        <a:pt x="756" y="340"/>
                        <a:pt x="774" y="553"/>
                        <a:pt x="765" y="567"/>
                      </a:cubicBezTo>
                      <a:cubicBezTo>
                        <a:pt x="756" y="581"/>
                        <a:pt x="684" y="406"/>
                        <a:pt x="623" y="340"/>
                      </a:cubicBezTo>
                      <a:cubicBezTo>
                        <a:pt x="562" y="274"/>
                        <a:pt x="472" y="208"/>
                        <a:pt x="397" y="170"/>
                      </a:cubicBezTo>
                      <a:cubicBezTo>
                        <a:pt x="322" y="132"/>
                        <a:pt x="236" y="133"/>
                        <a:pt x="170" y="114"/>
                      </a:cubicBezTo>
                      <a:cubicBezTo>
                        <a:pt x="104" y="95"/>
                        <a:pt x="52" y="76"/>
                        <a:pt x="0" y="57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662716" name="Group 188"/>
              <p:cNvGrpSpPr>
                <a:grpSpLocks noChangeAspect="1"/>
              </p:cNvGrpSpPr>
              <p:nvPr/>
            </p:nvGrpSpPr>
            <p:grpSpPr bwMode="auto">
              <a:xfrm>
                <a:off x="1800" y="2318"/>
                <a:ext cx="408" cy="227"/>
                <a:chOff x="657" y="2341"/>
                <a:chExt cx="408" cy="227"/>
              </a:xfrm>
            </p:grpSpPr>
            <p:sp>
              <p:nvSpPr>
                <p:cNvPr id="662717" name="Oval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2341"/>
                  <a:ext cx="408" cy="22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18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2432"/>
                  <a:ext cx="64" cy="6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19" name="Freeform 191"/>
                <p:cNvSpPr>
                  <a:spLocks noChangeAspect="1"/>
                </p:cNvSpPr>
                <p:nvPr/>
              </p:nvSpPr>
              <p:spPr bwMode="auto">
                <a:xfrm>
                  <a:off x="839" y="2379"/>
                  <a:ext cx="91" cy="144"/>
                </a:xfrm>
                <a:custGeom>
                  <a:avLst/>
                  <a:gdLst>
                    <a:gd name="T0" fmla="*/ 45 w 91"/>
                    <a:gd name="T1" fmla="*/ 99 h 144"/>
                    <a:gd name="T2" fmla="*/ 45 w 91"/>
                    <a:gd name="T3" fmla="*/ 53 h 144"/>
                    <a:gd name="T4" fmla="*/ 45 w 91"/>
                    <a:gd name="T5" fmla="*/ 8 h 144"/>
                    <a:gd name="T6" fmla="*/ 91 w 91"/>
                    <a:gd name="T7" fmla="*/ 99 h 144"/>
                    <a:gd name="T8" fmla="*/ 45 w 91"/>
                    <a:gd name="T9" fmla="*/ 144 h 144"/>
                    <a:gd name="T10" fmla="*/ 0 w 91"/>
                    <a:gd name="T11" fmla="*/ 99 h 144"/>
                    <a:gd name="T12" fmla="*/ 45 w 91"/>
                    <a:gd name="T13" fmla="*/ 9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44">
                      <a:moveTo>
                        <a:pt x="45" y="99"/>
                      </a:moveTo>
                      <a:cubicBezTo>
                        <a:pt x="52" y="91"/>
                        <a:pt x="45" y="68"/>
                        <a:pt x="45" y="53"/>
                      </a:cubicBezTo>
                      <a:cubicBezTo>
                        <a:pt x="45" y="38"/>
                        <a:pt x="37" y="0"/>
                        <a:pt x="45" y="8"/>
                      </a:cubicBezTo>
                      <a:cubicBezTo>
                        <a:pt x="53" y="16"/>
                        <a:pt x="91" y="76"/>
                        <a:pt x="91" y="99"/>
                      </a:cubicBezTo>
                      <a:cubicBezTo>
                        <a:pt x="91" y="122"/>
                        <a:pt x="60" y="144"/>
                        <a:pt x="45" y="144"/>
                      </a:cubicBezTo>
                      <a:cubicBezTo>
                        <a:pt x="30" y="144"/>
                        <a:pt x="0" y="106"/>
                        <a:pt x="0" y="99"/>
                      </a:cubicBezTo>
                      <a:cubicBezTo>
                        <a:pt x="0" y="92"/>
                        <a:pt x="38" y="107"/>
                        <a:pt x="45" y="99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20" name="Freeform 192"/>
                <p:cNvSpPr>
                  <a:spLocks noChangeAspect="1"/>
                </p:cNvSpPr>
                <p:nvPr/>
              </p:nvSpPr>
              <p:spPr bwMode="auto">
                <a:xfrm>
                  <a:off x="930" y="2372"/>
                  <a:ext cx="52" cy="106"/>
                </a:xfrm>
                <a:custGeom>
                  <a:avLst/>
                  <a:gdLst>
                    <a:gd name="T0" fmla="*/ 45 w 52"/>
                    <a:gd name="T1" fmla="*/ 106 h 106"/>
                    <a:gd name="T2" fmla="*/ 0 w 52"/>
                    <a:gd name="T3" fmla="*/ 15 h 106"/>
                    <a:gd name="T4" fmla="*/ 45 w 52"/>
                    <a:gd name="T5" fmla="*/ 15 h 106"/>
                    <a:gd name="T6" fmla="*/ 45 w 52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106">
                      <a:moveTo>
                        <a:pt x="45" y="106"/>
                      </a:moveTo>
                      <a:cubicBezTo>
                        <a:pt x="38" y="106"/>
                        <a:pt x="0" y="30"/>
                        <a:pt x="0" y="15"/>
                      </a:cubicBezTo>
                      <a:cubicBezTo>
                        <a:pt x="0" y="0"/>
                        <a:pt x="38" y="0"/>
                        <a:pt x="45" y="15"/>
                      </a:cubicBezTo>
                      <a:cubicBezTo>
                        <a:pt x="52" y="30"/>
                        <a:pt x="52" y="106"/>
                        <a:pt x="45" y="106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662721" name="Group 193"/>
              <p:cNvGrpSpPr>
                <a:grpSpLocks noChangeAspect="1"/>
              </p:cNvGrpSpPr>
              <p:nvPr/>
            </p:nvGrpSpPr>
            <p:grpSpPr bwMode="auto">
              <a:xfrm rot="8242804">
                <a:off x="2299" y="3445"/>
                <a:ext cx="680" cy="280"/>
                <a:chOff x="612" y="3385"/>
                <a:chExt cx="680" cy="280"/>
              </a:xfrm>
            </p:grpSpPr>
            <p:sp>
              <p:nvSpPr>
                <p:cNvPr id="662722" name="Freeform 194"/>
                <p:cNvSpPr>
                  <a:spLocks noChangeAspect="1"/>
                </p:cNvSpPr>
                <p:nvPr/>
              </p:nvSpPr>
              <p:spPr bwMode="auto">
                <a:xfrm>
                  <a:off x="673" y="3597"/>
                  <a:ext cx="544" cy="68"/>
                </a:xfrm>
                <a:custGeom>
                  <a:avLst/>
                  <a:gdLst>
                    <a:gd name="T0" fmla="*/ 30 w 544"/>
                    <a:gd name="T1" fmla="*/ 45 h 98"/>
                    <a:gd name="T2" fmla="*/ 121 w 544"/>
                    <a:gd name="T3" fmla="*/ 90 h 98"/>
                    <a:gd name="T4" fmla="*/ 484 w 544"/>
                    <a:gd name="T5" fmla="*/ 90 h 98"/>
                    <a:gd name="T6" fmla="*/ 484 w 544"/>
                    <a:gd name="T7" fmla="*/ 45 h 98"/>
                    <a:gd name="T8" fmla="*/ 211 w 544"/>
                    <a:gd name="T9" fmla="*/ 45 h 98"/>
                    <a:gd name="T10" fmla="*/ 30 w 544"/>
                    <a:gd name="T11" fmla="*/ 0 h 98"/>
                    <a:gd name="T12" fmla="*/ 30 w 544"/>
                    <a:gd name="T13" fmla="*/ 4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4" h="98">
                      <a:moveTo>
                        <a:pt x="30" y="45"/>
                      </a:moveTo>
                      <a:cubicBezTo>
                        <a:pt x="45" y="60"/>
                        <a:pt x="45" y="82"/>
                        <a:pt x="121" y="90"/>
                      </a:cubicBezTo>
                      <a:cubicBezTo>
                        <a:pt x="197" y="98"/>
                        <a:pt x="424" y="98"/>
                        <a:pt x="484" y="90"/>
                      </a:cubicBezTo>
                      <a:cubicBezTo>
                        <a:pt x="544" y="82"/>
                        <a:pt x="529" y="52"/>
                        <a:pt x="484" y="45"/>
                      </a:cubicBezTo>
                      <a:cubicBezTo>
                        <a:pt x="439" y="38"/>
                        <a:pt x="287" y="52"/>
                        <a:pt x="211" y="45"/>
                      </a:cubicBezTo>
                      <a:cubicBezTo>
                        <a:pt x="135" y="38"/>
                        <a:pt x="60" y="0"/>
                        <a:pt x="30" y="0"/>
                      </a:cubicBezTo>
                      <a:cubicBezTo>
                        <a:pt x="0" y="0"/>
                        <a:pt x="15" y="30"/>
                        <a:pt x="30" y="45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23" name="Freeform 195"/>
                <p:cNvSpPr>
                  <a:spLocks noChangeAspect="1"/>
                </p:cNvSpPr>
                <p:nvPr/>
              </p:nvSpPr>
              <p:spPr bwMode="auto">
                <a:xfrm>
                  <a:off x="703" y="3520"/>
                  <a:ext cx="544" cy="68"/>
                </a:xfrm>
                <a:custGeom>
                  <a:avLst/>
                  <a:gdLst>
                    <a:gd name="T0" fmla="*/ 30 w 544"/>
                    <a:gd name="T1" fmla="*/ 45 h 98"/>
                    <a:gd name="T2" fmla="*/ 121 w 544"/>
                    <a:gd name="T3" fmla="*/ 90 h 98"/>
                    <a:gd name="T4" fmla="*/ 484 w 544"/>
                    <a:gd name="T5" fmla="*/ 90 h 98"/>
                    <a:gd name="T6" fmla="*/ 484 w 544"/>
                    <a:gd name="T7" fmla="*/ 45 h 98"/>
                    <a:gd name="T8" fmla="*/ 211 w 544"/>
                    <a:gd name="T9" fmla="*/ 45 h 98"/>
                    <a:gd name="T10" fmla="*/ 30 w 544"/>
                    <a:gd name="T11" fmla="*/ 0 h 98"/>
                    <a:gd name="T12" fmla="*/ 30 w 544"/>
                    <a:gd name="T13" fmla="*/ 4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4" h="98">
                      <a:moveTo>
                        <a:pt x="30" y="45"/>
                      </a:moveTo>
                      <a:cubicBezTo>
                        <a:pt x="45" y="60"/>
                        <a:pt x="45" y="82"/>
                        <a:pt x="121" y="90"/>
                      </a:cubicBezTo>
                      <a:cubicBezTo>
                        <a:pt x="197" y="98"/>
                        <a:pt x="424" y="98"/>
                        <a:pt x="484" y="90"/>
                      </a:cubicBezTo>
                      <a:cubicBezTo>
                        <a:pt x="544" y="82"/>
                        <a:pt x="529" y="52"/>
                        <a:pt x="484" y="45"/>
                      </a:cubicBezTo>
                      <a:cubicBezTo>
                        <a:pt x="439" y="38"/>
                        <a:pt x="287" y="52"/>
                        <a:pt x="211" y="45"/>
                      </a:cubicBezTo>
                      <a:cubicBezTo>
                        <a:pt x="135" y="38"/>
                        <a:pt x="60" y="0"/>
                        <a:pt x="30" y="0"/>
                      </a:cubicBezTo>
                      <a:cubicBezTo>
                        <a:pt x="0" y="0"/>
                        <a:pt x="15" y="30"/>
                        <a:pt x="30" y="45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24" name="Freeform 196"/>
                <p:cNvSpPr>
                  <a:spLocks noChangeAspect="1"/>
                </p:cNvSpPr>
                <p:nvPr/>
              </p:nvSpPr>
              <p:spPr bwMode="auto">
                <a:xfrm>
                  <a:off x="748" y="3457"/>
                  <a:ext cx="454" cy="63"/>
                </a:xfrm>
                <a:custGeom>
                  <a:avLst/>
                  <a:gdLst>
                    <a:gd name="T0" fmla="*/ 30 w 544"/>
                    <a:gd name="T1" fmla="*/ 45 h 98"/>
                    <a:gd name="T2" fmla="*/ 121 w 544"/>
                    <a:gd name="T3" fmla="*/ 90 h 98"/>
                    <a:gd name="T4" fmla="*/ 484 w 544"/>
                    <a:gd name="T5" fmla="*/ 90 h 98"/>
                    <a:gd name="T6" fmla="*/ 484 w 544"/>
                    <a:gd name="T7" fmla="*/ 45 h 98"/>
                    <a:gd name="T8" fmla="*/ 211 w 544"/>
                    <a:gd name="T9" fmla="*/ 45 h 98"/>
                    <a:gd name="T10" fmla="*/ 30 w 544"/>
                    <a:gd name="T11" fmla="*/ 0 h 98"/>
                    <a:gd name="T12" fmla="*/ 30 w 544"/>
                    <a:gd name="T13" fmla="*/ 4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4" h="98">
                      <a:moveTo>
                        <a:pt x="30" y="45"/>
                      </a:moveTo>
                      <a:cubicBezTo>
                        <a:pt x="45" y="60"/>
                        <a:pt x="45" y="82"/>
                        <a:pt x="121" y="90"/>
                      </a:cubicBezTo>
                      <a:cubicBezTo>
                        <a:pt x="197" y="98"/>
                        <a:pt x="424" y="98"/>
                        <a:pt x="484" y="90"/>
                      </a:cubicBezTo>
                      <a:cubicBezTo>
                        <a:pt x="544" y="82"/>
                        <a:pt x="529" y="52"/>
                        <a:pt x="484" y="45"/>
                      </a:cubicBezTo>
                      <a:cubicBezTo>
                        <a:pt x="439" y="38"/>
                        <a:pt x="287" y="52"/>
                        <a:pt x="211" y="45"/>
                      </a:cubicBezTo>
                      <a:cubicBezTo>
                        <a:pt x="135" y="38"/>
                        <a:pt x="60" y="0"/>
                        <a:pt x="30" y="0"/>
                      </a:cubicBezTo>
                      <a:cubicBezTo>
                        <a:pt x="0" y="0"/>
                        <a:pt x="15" y="30"/>
                        <a:pt x="30" y="45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25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669" y="3401"/>
                  <a:ext cx="79" cy="9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26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612" y="3521"/>
                  <a:ext cx="79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27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213" y="3583"/>
                  <a:ext cx="79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28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202" y="3430"/>
                  <a:ext cx="82" cy="97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29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987" y="3430"/>
                  <a:ext cx="79" cy="74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30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839" y="3385"/>
                  <a:ext cx="79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662731" name="Group 203"/>
              <p:cNvGrpSpPr>
                <a:grpSpLocks noChangeAspect="1"/>
              </p:cNvGrpSpPr>
              <p:nvPr/>
            </p:nvGrpSpPr>
            <p:grpSpPr bwMode="auto">
              <a:xfrm>
                <a:off x="1255" y="2568"/>
                <a:ext cx="786" cy="522"/>
                <a:chOff x="521" y="2545"/>
                <a:chExt cx="786" cy="522"/>
              </a:xfrm>
            </p:grpSpPr>
            <p:sp>
              <p:nvSpPr>
                <p:cNvPr id="662732" name="Freeform 204"/>
                <p:cNvSpPr>
                  <a:spLocks noChangeAspect="1"/>
                </p:cNvSpPr>
                <p:nvPr/>
              </p:nvSpPr>
              <p:spPr bwMode="auto">
                <a:xfrm>
                  <a:off x="718" y="2545"/>
                  <a:ext cx="589" cy="522"/>
                </a:xfrm>
                <a:custGeom>
                  <a:avLst/>
                  <a:gdLst>
                    <a:gd name="T0" fmla="*/ 574 w 589"/>
                    <a:gd name="T1" fmla="*/ 69 h 522"/>
                    <a:gd name="T2" fmla="*/ 529 w 589"/>
                    <a:gd name="T3" fmla="*/ 69 h 522"/>
                    <a:gd name="T4" fmla="*/ 212 w 589"/>
                    <a:gd name="T5" fmla="*/ 23 h 522"/>
                    <a:gd name="T6" fmla="*/ 30 w 589"/>
                    <a:gd name="T7" fmla="*/ 205 h 522"/>
                    <a:gd name="T8" fmla="*/ 30 w 589"/>
                    <a:gd name="T9" fmla="*/ 477 h 522"/>
                    <a:gd name="T10" fmla="*/ 75 w 589"/>
                    <a:gd name="T11" fmla="*/ 477 h 522"/>
                    <a:gd name="T12" fmla="*/ 75 w 589"/>
                    <a:gd name="T13" fmla="*/ 250 h 522"/>
                    <a:gd name="T14" fmla="*/ 212 w 589"/>
                    <a:gd name="T15" fmla="*/ 69 h 522"/>
                    <a:gd name="T16" fmla="*/ 529 w 589"/>
                    <a:gd name="T17" fmla="*/ 114 h 522"/>
                    <a:gd name="T18" fmla="*/ 574 w 589"/>
                    <a:gd name="T19" fmla="*/ 69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9" h="522">
                      <a:moveTo>
                        <a:pt x="574" y="69"/>
                      </a:moveTo>
                      <a:cubicBezTo>
                        <a:pt x="574" y="62"/>
                        <a:pt x="589" y="77"/>
                        <a:pt x="529" y="69"/>
                      </a:cubicBezTo>
                      <a:cubicBezTo>
                        <a:pt x="469" y="61"/>
                        <a:pt x="295" y="0"/>
                        <a:pt x="212" y="23"/>
                      </a:cubicBezTo>
                      <a:cubicBezTo>
                        <a:pt x="129" y="46"/>
                        <a:pt x="60" y="129"/>
                        <a:pt x="30" y="205"/>
                      </a:cubicBezTo>
                      <a:cubicBezTo>
                        <a:pt x="0" y="281"/>
                        <a:pt x="23" y="432"/>
                        <a:pt x="30" y="477"/>
                      </a:cubicBezTo>
                      <a:cubicBezTo>
                        <a:pt x="37" y="522"/>
                        <a:pt x="68" y="515"/>
                        <a:pt x="75" y="477"/>
                      </a:cubicBezTo>
                      <a:cubicBezTo>
                        <a:pt x="82" y="439"/>
                        <a:pt x="52" y="318"/>
                        <a:pt x="75" y="250"/>
                      </a:cubicBezTo>
                      <a:cubicBezTo>
                        <a:pt x="98" y="182"/>
                        <a:pt x="136" y="92"/>
                        <a:pt x="212" y="69"/>
                      </a:cubicBezTo>
                      <a:cubicBezTo>
                        <a:pt x="288" y="46"/>
                        <a:pt x="469" y="114"/>
                        <a:pt x="529" y="114"/>
                      </a:cubicBezTo>
                      <a:cubicBezTo>
                        <a:pt x="589" y="114"/>
                        <a:pt x="574" y="76"/>
                        <a:pt x="574" y="69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33" name="Freeform 205"/>
                <p:cNvSpPr>
                  <a:spLocks noChangeAspect="1"/>
                </p:cNvSpPr>
                <p:nvPr/>
              </p:nvSpPr>
              <p:spPr bwMode="auto">
                <a:xfrm>
                  <a:off x="854" y="2681"/>
                  <a:ext cx="438" cy="341"/>
                </a:xfrm>
                <a:custGeom>
                  <a:avLst/>
                  <a:gdLst>
                    <a:gd name="T0" fmla="*/ 574 w 589"/>
                    <a:gd name="T1" fmla="*/ 69 h 522"/>
                    <a:gd name="T2" fmla="*/ 529 w 589"/>
                    <a:gd name="T3" fmla="*/ 69 h 522"/>
                    <a:gd name="T4" fmla="*/ 212 w 589"/>
                    <a:gd name="T5" fmla="*/ 23 h 522"/>
                    <a:gd name="T6" fmla="*/ 30 w 589"/>
                    <a:gd name="T7" fmla="*/ 205 h 522"/>
                    <a:gd name="T8" fmla="*/ 30 w 589"/>
                    <a:gd name="T9" fmla="*/ 477 h 522"/>
                    <a:gd name="T10" fmla="*/ 75 w 589"/>
                    <a:gd name="T11" fmla="*/ 477 h 522"/>
                    <a:gd name="T12" fmla="*/ 75 w 589"/>
                    <a:gd name="T13" fmla="*/ 250 h 522"/>
                    <a:gd name="T14" fmla="*/ 212 w 589"/>
                    <a:gd name="T15" fmla="*/ 69 h 522"/>
                    <a:gd name="T16" fmla="*/ 529 w 589"/>
                    <a:gd name="T17" fmla="*/ 114 h 522"/>
                    <a:gd name="T18" fmla="*/ 574 w 589"/>
                    <a:gd name="T19" fmla="*/ 69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9" h="522">
                      <a:moveTo>
                        <a:pt x="574" y="69"/>
                      </a:moveTo>
                      <a:cubicBezTo>
                        <a:pt x="574" y="62"/>
                        <a:pt x="589" y="77"/>
                        <a:pt x="529" y="69"/>
                      </a:cubicBezTo>
                      <a:cubicBezTo>
                        <a:pt x="469" y="61"/>
                        <a:pt x="295" y="0"/>
                        <a:pt x="212" y="23"/>
                      </a:cubicBezTo>
                      <a:cubicBezTo>
                        <a:pt x="129" y="46"/>
                        <a:pt x="60" y="129"/>
                        <a:pt x="30" y="205"/>
                      </a:cubicBezTo>
                      <a:cubicBezTo>
                        <a:pt x="0" y="281"/>
                        <a:pt x="23" y="432"/>
                        <a:pt x="30" y="477"/>
                      </a:cubicBezTo>
                      <a:cubicBezTo>
                        <a:pt x="37" y="522"/>
                        <a:pt x="68" y="515"/>
                        <a:pt x="75" y="477"/>
                      </a:cubicBezTo>
                      <a:cubicBezTo>
                        <a:pt x="82" y="439"/>
                        <a:pt x="52" y="318"/>
                        <a:pt x="75" y="250"/>
                      </a:cubicBezTo>
                      <a:cubicBezTo>
                        <a:pt x="98" y="182"/>
                        <a:pt x="136" y="92"/>
                        <a:pt x="212" y="69"/>
                      </a:cubicBezTo>
                      <a:cubicBezTo>
                        <a:pt x="288" y="46"/>
                        <a:pt x="469" y="114"/>
                        <a:pt x="529" y="114"/>
                      </a:cubicBezTo>
                      <a:cubicBezTo>
                        <a:pt x="589" y="114"/>
                        <a:pt x="574" y="76"/>
                        <a:pt x="574" y="69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34" name="Freeform 206"/>
                <p:cNvSpPr>
                  <a:spLocks noChangeAspect="1"/>
                </p:cNvSpPr>
                <p:nvPr/>
              </p:nvSpPr>
              <p:spPr bwMode="auto">
                <a:xfrm>
                  <a:off x="975" y="2832"/>
                  <a:ext cx="295" cy="235"/>
                </a:xfrm>
                <a:custGeom>
                  <a:avLst/>
                  <a:gdLst>
                    <a:gd name="T0" fmla="*/ 45 w 295"/>
                    <a:gd name="T1" fmla="*/ 54 h 235"/>
                    <a:gd name="T2" fmla="*/ 0 w 295"/>
                    <a:gd name="T3" fmla="*/ 144 h 235"/>
                    <a:gd name="T4" fmla="*/ 45 w 295"/>
                    <a:gd name="T5" fmla="*/ 235 h 235"/>
                    <a:gd name="T6" fmla="*/ 45 w 295"/>
                    <a:gd name="T7" fmla="*/ 144 h 235"/>
                    <a:gd name="T8" fmla="*/ 91 w 295"/>
                    <a:gd name="T9" fmla="*/ 54 h 235"/>
                    <a:gd name="T10" fmla="*/ 272 w 295"/>
                    <a:gd name="T11" fmla="*/ 54 h 235"/>
                    <a:gd name="T12" fmla="*/ 227 w 295"/>
                    <a:gd name="T13" fmla="*/ 8 h 235"/>
                    <a:gd name="T14" fmla="*/ 91 w 295"/>
                    <a:gd name="T15" fmla="*/ 8 h 235"/>
                    <a:gd name="T16" fmla="*/ 45 w 295"/>
                    <a:gd name="T17" fmla="*/ 5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5" h="235">
                      <a:moveTo>
                        <a:pt x="45" y="54"/>
                      </a:moveTo>
                      <a:cubicBezTo>
                        <a:pt x="30" y="77"/>
                        <a:pt x="0" y="114"/>
                        <a:pt x="0" y="144"/>
                      </a:cubicBezTo>
                      <a:cubicBezTo>
                        <a:pt x="0" y="174"/>
                        <a:pt x="38" y="235"/>
                        <a:pt x="45" y="235"/>
                      </a:cubicBezTo>
                      <a:cubicBezTo>
                        <a:pt x="52" y="235"/>
                        <a:pt x="37" y="174"/>
                        <a:pt x="45" y="144"/>
                      </a:cubicBezTo>
                      <a:cubicBezTo>
                        <a:pt x="53" y="114"/>
                        <a:pt x="53" y="69"/>
                        <a:pt x="91" y="54"/>
                      </a:cubicBezTo>
                      <a:cubicBezTo>
                        <a:pt x="129" y="39"/>
                        <a:pt x="249" y="62"/>
                        <a:pt x="272" y="54"/>
                      </a:cubicBezTo>
                      <a:cubicBezTo>
                        <a:pt x="295" y="46"/>
                        <a:pt x="257" y="16"/>
                        <a:pt x="227" y="8"/>
                      </a:cubicBezTo>
                      <a:cubicBezTo>
                        <a:pt x="197" y="0"/>
                        <a:pt x="121" y="0"/>
                        <a:pt x="91" y="8"/>
                      </a:cubicBezTo>
                      <a:cubicBezTo>
                        <a:pt x="61" y="16"/>
                        <a:pt x="60" y="31"/>
                        <a:pt x="45" y="54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35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521" y="2726"/>
                  <a:ext cx="45" cy="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36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658" y="2795"/>
                  <a:ext cx="45" cy="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37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613" y="2635"/>
                  <a:ext cx="90" cy="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38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7" y="2907"/>
                  <a:ext cx="90" cy="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62739" name="Rectangle 211"/>
              <p:cNvSpPr>
                <a:spLocks noChangeAspect="1" noChangeArrowheads="1"/>
              </p:cNvSpPr>
              <p:nvPr/>
            </p:nvSpPr>
            <p:spPr bwMode="auto">
              <a:xfrm rot="-3216939">
                <a:off x="1852" y="3040"/>
                <a:ext cx="100" cy="73"/>
              </a:xfrm>
              <a:prstGeom prst="rect">
                <a:avLst/>
              </a:prstGeom>
              <a:solidFill>
                <a:srgbClr val="FFF1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40" name="Rectangle 212"/>
              <p:cNvSpPr>
                <a:spLocks noChangeAspect="1" noChangeArrowheads="1"/>
              </p:cNvSpPr>
              <p:nvPr/>
            </p:nvSpPr>
            <p:spPr bwMode="auto">
              <a:xfrm rot="-22513193">
                <a:off x="2153" y="3498"/>
                <a:ext cx="100" cy="73"/>
              </a:xfrm>
              <a:prstGeom prst="rect">
                <a:avLst/>
              </a:prstGeom>
              <a:solidFill>
                <a:srgbClr val="FFE9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41" name="Freeform 213"/>
              <p:cNvSpPr>
                <a:spLocks noChangeAspect="1"/>
              </p:cNvSpPr>
              <p:nvPr/>
            </p:nvSpPr>
            <p:spPr bwMode="auto">
              <a:xfrm rot="4884245">
                <a:off x="2206" y="2719"/>
                <a:ext cx="588" cy="424"/>
              </a:xfrm>
              <a:custGeom>
                <a:avLst/>
                <a:gdLst>
                  <a:gd name="T0" fmla="*/ 574 w 589"/>
                  <a:gd name="T1" fmla="*/ 69 h 522"/>
                  <a:gd name="T2" fmla="*/ 529 w 589"/>
                  <a:gd name="T3" fmla="*/ 69 h 522"/>
                  <a:gd name="T4" fmla="*/ 212 w 589"/>
                  <a:gd name="T5" fmla="*/ 23 h 522"/>
                  <a:gd name="T6" fmla="*/ 30 w 589"/>
                  <a:gd name="T7" fmla="*/ 205 h 522"/>
                  <a:gd name="T8" fmla="*/ 30 w 589"/>
                  <a:gd name="T9" fmla="*/ 477 h 522"/>
                  <a:gd name="T10" fmla="*/ 75 w 589"/>
                  <a:gd name="T11" fmla="*/ 477 h 522"/>
                  <a:gd name="T12" fmla="*/ 75 w 589"/>
                  <a:gd name="T13" fmla="*/ 250 h 522"/>
                  <a:gd name="T14" fmla="*/ 212 w 589"/>
                  <a:gd name="T15" fmla="*/ 69 h 522"/>
                  <a:gd name="T16" fmla="*/ 529 w 589"/>
                  <a:gd name="T17" fmla="*/ 114 h 522"/>
                  <a:gd name="T18" fmla="*/ 574 w 589"/>
                  <a:gd name="T19" fmla="*/ 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522">
                    <a:moveTo>
                      <a:pt x="574" y="69"/>
                    </a:moveTo>
                    <a:cubicBezTo>
                      <a:pt x="574" y="62"/>
                      <a:pt x="589" y="77"/>
                      <a:pt x="529" y="69"/>
                    </a:cubicBezTo>
                    <a:cubicBezTo>
                      <a:pt x="469" y="61"/>
                      <a:pt x="295" y="0"/>
                      <a:pt x="212" y="23"/>
                    </a:cubicBezTo>
                    <a:cubicBezTo>
                      <a:pt x="129" y="46"/>
                      <a:pt x="60" y="129"/>
                      <a:pt x="30" y="205"/>
                    </a:cubicBezTo>
                    <a:cubicBezTo>
                      <a:pt x="0" y="281"/>
                      <a:pt x="23" y="432"/>
                      <a:pt x="30" y="477"/>
                    </a:cubicBezTo>
                    <a:cubicBezTo>
                      <a:pt x="37" y="522"/>
                      <a:pt x="68" y="515"/>
                      <a:pt x="75" y="477"/>
                    </a:cubicBezTo>
                    <a:cubicBezTo>
                      <a:pt x="82" y="439"/>
                      <a:pt x="52" y="318"/>
                      <a:pt x="75" y="250"/>
                    </a:cubicBezTo>
                    <a:cubicBezTo>
                      <a:pt x="98" y="182"/>
                      <a:pt x="136" y="92"/>
                      <a:pt x="212" y="69"/>
                    </a:cubicBezTo>
                    <a:cubicBezTo>
                      <a:pt x="288" y="46"/>
                      <a:pt x="469" y="114"/>
                      <a:pt x="529" y="114"/>
                    </a:cubicBezTo>
                    <a:cubicBezTo>
                      <a:pt x="589" y="114"/>
                      <a:pt x="574" y="76"/>
                      <a:pt x="574" y="69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42" name="Freeform 214"/>
              <p:cNvSpPr>
                <a:spLocks noChangeAspect="1"/>
              </p:cNvSpPr>
              <p:nvPr/>
            </p:nvSpPr>
            <p:spPr bwMode="auto">
              <a:xfrm rot="4884245">
                <a:off x="2258" y="2824"/>
                <a:ext cx="438" cy="278"/>
              </a:xfrm>
              <a:custGeom>
                <a:avLst/>
                <a:gdLst>
                  <a:gd name="T0" fmla="*/ 574 w 589"/>
                  <a:gd name="T1" fmla="*/ 69 h 522"/>
                  <a:gd name="T2" fmla="*/ 529 w 589"/>
                  <a:gd name="T3" fmla="*/ 69 h 522"/>
                  <a:gd name="T4" fmla="*/ 212 w 589"/>
                  <a:gd name="T5" fmla="*/ 23 h 522"/>
                  <a:gd name="T6" fmla="*/ 30 w 589"/>
                  <a:gd name="T7" fmla="*/ 205 h 522"/>
                  <a:gd name="T8" fmla="*/ 30 w 589"/>
                  <a:gd name="T9" fmla="*/ 477 h 522"/>
                  <a:gd name="T10" fmla="*/ 75 w 589"/>
                  <a:gd name="T11" fmla="*/ 477 h 522"/>
                  <a:gd name="T12" fmla="*/ 75 w 589"/>
                  <a:gd name="T13" fmla="*/ 250 h 522"/>
                  <a:gd name="T14" fmla="*/ 212 w 589"/>
                  <a:gd name="T15" fmla="*/ 69 h 522"/>
                  <a:gd name="T16" fmla="*/ 529 w 589"/>
                  <a:gd name="T17" fmla="*/ 114 h 522"/>
                  <a:gd name="T18" fmla="*/ 574 w 589"/>
                  <a:gd name="T19" fmla="*/ 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522">
                    <a:moveTo>
                      <a:pt x="574" y="69"/>
                    </a:moveTo>
                    <a:cubicBezTo>
                      <a:pt x="574" y="62"/>
                      <a:pt x="589" y="77"/>
                      <a:pt x="529" y="69"/>
                    </a:cubicBezTo>
                    <a:cubicBezTo>
                      <a:pt x="469" y="61"/>
                      <a:pt x="295" y="0"/>
                      <a:pt x="212" y="23"/>
                    </a:cubicBezTo>
                    <a:cubicBezTo>
                      <a:pt x="129" y="46"/>
                      <a:pt x="60" y="129"/>
                      <a:pt x="30" y="205"/>
                    </a:cubicBezTo>
                    <a:cubicBezTo>
                      <a:pt x="0" y="281"/>
                      <a:pt x="23" y="432"/>
                      <a:pt x="30" y="477"/>
                    </a:cubicBezTo>
                    <a:cubicBezTo>
                      <a:pt x="37" y="522"/>
                      <a:pt x="68" y="515"/>
                      <a:pt x="75" y="477"/>
                    </a:cubicBezTo>
                    <a:cubicBezTo>
                      <a:pt x="82" y="439"/>
                      <a:pt x="52" y="318"/>
                      <a:pt x="75" y="250"/>
                    </a:cubicBezTo>
                    <a:cubicBezTo>
                      <a:pt x="98" y="182"/>
                      <a:pt x="136" y="92"/>
                      <a:pt x="212" y="69"/>
                    </a:cubicBezTo>
                    <a:cubicBezTo>
                      <a:pt x="288" y="46"/>
                      <a:pt x="469" y="114"/>
                      <a:pt x="529" y="114"/>
                    </a:cubicBezTo>
                    <a:cubicBezTo>
                      <a:pt x="589" y="114"/>
                      <a:pt x="574" y="76"/>
                      <a:pt x="574" y="69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43" name="Freeform 215"/>
              <p:cNvSpPr>
                <a:spLocks noChangeAspect="1"/>
              </p:cNvSpPr>
              <p:nvPr/>
            </p:nvSpPr>
            <p:spPr bwMode="auto">
              <a:xfrm rot="4884245">
                <a:off x="2271" y="2905"/>
                <a:ext cx="295" cy="235"/>
              </a:xfrm>
              <a:custGeom>
                <a:avLst/>
                <a:gdLst>
                  <a:gd name="T0" fmla="*/ 45 w 295"/>
                  <a:gd name="T1" fmla="*/ 54 h 235"/>
                  <a:gd name="T2" fmla="*/ 0 w 295"/>
                  <a:gd name="T3" fmla="*/ 144 h 235"/>
                  <a:gd name="T4" fmla="*/ 45 w 295"/>
                  <a:gd name="T5" fmla="*/ 235 h 235"/>
                  <a:gd name="T6" fmla="*/ 45 w 295"/>
                  <a:gd name="T7" fmla="*/ 144 h 235"/>
                  <a:gd name="T8" fmla="*/ 91 w 295"/>
                  <a:gd name="T9" fmla="*/ 54 h 235"/>
                  <a:gd name="T10" fmla="*/ 272 w 295"/>
                  <a:gd name="T11" fmla="*/ 54 h 235"/>
                  <a:gd name="T12" fmla="*/ 227 w 295"/>
                  <a:gd name="T13" fmla="*/ 8 h 235"/>
                  <a:gd name="T14" fmla="*/ 91 w 295"/>
                  <a:gd name="T15" fmla="*/ 8 h 235"/>
                  <a:gd name="T16" fmla="*/ 45 w 295"/>
                  <a:gd name="T17" fmla="*/ 5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235">
                    <a:moveTo>
                      <a:pt x="45" y="54"/>
                    </a:moveTo>
                    <a:cubicBezTo>
                      <a:pt x="30" y="77"/>
                      <a:pt x="0" y="114"/>
                      <a:pt x="0" y="144"/>
                    </a:cubicBezTo>
                    <a:cubicBezTo>
                      <a:pt x="0" y="174"/>
                      <a:pt x="38" y="235"/>
                      <a:pt x="45" y="235"/>
                    </a:cubicBezTo>
                    <a:cubicBezTo>
                      <a:pt x="52" y="235"/>
                      <a:pt x="37" y="174"/>
                      <a:pt x="45" y="144"/>
                    </a:cubicBezTo>
                    <a:cubicBezTo>
                      <a:pt x="53" y="114"/>
                      <a:pt x="53" y="69"/>
                      <a:pt x="91" y="54"/>
                    </a:cubicBezTo>
                    <a:cubicBezTo>
                      <a:pt x="129" y="39"/>
                      <a:pt x="249" y="62"/>
                      <a:pt x="272" y="54"/>
                    </a:cubicBezTo>
                    <a:cubicBezTo>
                      <a:pt x="295" y="46"/>
                      <a:pt x="257" y="16"/>
                      <a:pt x="227" y="8"/>
                    </a:cubicBezTo>
                    <a:cubicBezTo>
                      <a:pt x="197" y="0"/>
                      <a:pt x="121" y="0"/>
                      <a:pt x="91" y="8"/>
                    </a:cubicBezTo>
                    <a:cubicBezTo>
                      <a:pt x="61" y="16"/>
                      <a:pt x="60" y="31"/>
                      <a:pt x="45" y="54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44" name="Oval 216"/>
              <p:cNvSpPr>
                <a:spLocks noChangeAspect="1" noChangeArrowheads="1"/>
              </p:cNvSpPr>
              <p:nvPr/>
            </p:nvSpPr>
            <p:spPr bwMode="auto">
              <a:xfrm rot="5400000">
                <a:off x="2455" y="2387"/>
                <a:ext cx="68" cy="38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45" name="Oval 217"/>
              <p:cNvSpPr>
                <a:spLocks noChangeAspect="1" noChangeArrowheads="1"/>
              </p:cNvSpPr>
              <p:nvPr/>
            </p:nvSpPr>
            <p:spPr bwMode="auto">
              <a:xfrm rot="4884245">
                <a:off x="2719" y="2806"/>
                <a:ext cx="45" cy="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46" name="Oval 218"/>
              <p:cNvSpPr>
                <a:spLocks noChangeAspect="1" noChangeArrowheads="1"/>
              </p:cNvSpPr>
              <p:nvPr/>
            </p:nvSpPr>
            <p:spPr bwMode="auto">
              <a:xfrm rot="4884245">
                <a:off x="2742" y="2964"/>
                <a:ext cx="90" cy="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47" name="Oval 219"/>
              <p:cNvSpPr>
                <a:spLocks noChangeAspect="1" noChangeArrowheads="1"/>
              </p:cNvSpPr>
              <p:nvPr/>
            </p:nvSpPr>
            <p:spPr bwMode="auto">
              <a:xfrm rot="4884245">
                <a:off x="2198" y="2783"/>
                <a:ext cx="90" cy="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48" name="Freeform 220"/>
              <p:cNvSpPr>
                <a:spLocks noChangeAspect="1"/>
              </p:cNvSpPr>
              <p:nvPr/>
            </p:nvSpPr>
            <p:spPr bwMode="auto">
              <a:xfrm>
                <a:off x="2329" y="2902"/>
                <a:ext cx="151" cy="150"/>
              </a:xfrm>
              <a:custGeom>
                <a:avLst/>
                <a:gdLst>
                  <a:gd name="T0" fmla="*/ 106 w 151"/>
                  <a:gd name="T1" fmla="*/ 7 h 150"/>
                  <a:gd name="T2" fmla="*/ 15 w 151"/>
                  <a:gd name="T3" fmla="*/ 97 h 150"/>
                  <a:gd name="T4" fmla="*/ 15 w 151"/>
                  <a:gd name="T5" fmla="*/ 143 h 150"/>
                  <a:gd name="T6" fmla="*/ 106 w 151"/>
                  <a:gd name="T7" fmla="*/ 52 h 150"/>
                  <a:gd name="T8" fmla="*/ 151 w 151"/>
                  <a:gd name="T9" fmla="*/ 52 h 150"/>
                  <a:gd name="T10" fmla="*/ 106 w 151"/>
                  <a:gd name="T11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50">
                    <a:moveTo>
                      <a:pt x="106" y="7"/>
                    </a:moveTo>
                    <a:cubicBezTo>
                      <a:pt x="83" y="14"/>
                      <a:pt x="30" y="74"/>
                      <a:pt x="15" y="97"/>
                    </a:cubicBezTo>
                    <a:cubicBezTo>
                      <a:pt x="0" y="120"/>
                      <a:pt x="0" y="150"/>
                      <a:pt x="15" y="143"/>
                    </a:cubicBezTo>
                    <a:cubicBezTo>
                      <a:pt x="30" y="136"/>
                      <a:pt x="83" y="67"/>
                      <a:pt x="106" y="52"/>
                    </a:cubicBezTo>
                    <a:cubicBezTo>
                      <a:pt x="129" y="37"/>
                      <a:pt x="151" y="59"/>
                      <a:pt x="151" y="52"/>
                    </a:cubicBezTo>
                    <a:cubicBezTo>
                      <a:pt x="151" y="45"/>
                      <a:pt x="129" y="0"/>
                      <a:pt x="106" y="7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49" name="Oval 221"/>
              <p:cNvSpPr>
                <a:spLocks noChangeAspect="1" noChangeArrowheads="1"/>
              </p:cNvSpPr>
              <p:nvPr/>
            </p:nvSpPr>
            <p:spPr bwMode="auto">
              <a:xfrm rot="4884245">
                <a:off x="1654" y="2465"/>
                <a:ext cx="90" cy="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662750" name="Group 222"/>
              <p:cNvGrpSpPr>
                <a:grpSpLocks noChangeAspect="1"/>
              </p:cNvGrpSpPr>
              <p:nvPr/>
            </p:nvGrpSpPr>
            <p:grpSpPr bwMode="auto">
              <a:xfrm rot="11057709">
                <a:off x="1739" y="3332"/>
                <a:ext cx="235" cy="295"/>
                <a:chOff x="1703" y="2988"/>
                <a:chExt cx="235" cy="295"/>
              </a:xfrm>
            </p:grpSpPr>
            <p:sp>
              <p:nvSpPr>
                <p:cNvPr id="662751" name="Freeform 223"/>
                <p:cNvSpPr>
                  <a:spLocks noChangeAspect="1"/>
                </p:cNvSpPr>
                <p:nvPr/>
              </p:nvSpPr>
              <p:spPr bwMode="auto">
                <a:xfrm rot="4884245">
                  <a:off x="1673" y="3018"/>
                  <a:ext cx="295" cy="235"/>
                </a:xfrm>
                <a:custGeom>
                  <a:avLst/>
                  <a:gdLst>
                    <a:gd name="T0" fmla="*/ 45 w 295"/>
                    <a:gd name="T1" fmla="*/ 54 h 235"/>
                    <a:gd name="T2" fmla="*/ 0 w 295"/>
                    <a:gd name="T3" fmla="*/ 144 h 235"/>
                    <a:gd name="T4" fmla="*/ 45 w 295"/>
                    <a:gd name="T5" fmla="*/ 235 h 235"/>
                    <a:gd name="T6" fmla="*/ 45 w 295"/>
                    <a:gd name="T7" fmla="*/ 144 h 235"/>
                    <a:gd name="T8" fmla="*/ 91 w 295"/>
                    <a:gd name="T9" fmla="*/ 54 h 235"/>
                    <a:gd name="T10" fmla="*/ 272 w 295"/>
                    <a:gd name="T11" fmla="*/ 54 h 235"/>
                    <a:gd name="T12" fmla="*/ 227 w 295"/>
                    <a:gd name="T13" fmla="*/ 8 h 235"/>
                    <a:gd name="T14" fmla="*/ 91 w 295"/>
                    <a:gd name="T15" fmla="*/ 8 h 235"/>
                    <a:gd name="T16" fmla="*/ 45 w 295"/>
                    <a:gd name="T17" fmla="*/ 5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5" h="235">
                      <a:moveTo>
                        <a:pt x="45" y="54"/>
                      </a:moveTo>
                      <a:cubicBezTo>
                        <a:pt x="30" y="77"/>
                        <a:pt x="0" y="114"/>
                        <a:pt x="0" y="144"/>
                      </a:cubicBezTo>
                      <a:cubicBezTo>
                        <a:pt x="0" y="174"/>
                        <a:pt x="38" y="235"/>
                        <a:pt x="45" y="235"/>
                      </a:cubicBezTo>
                      <a:cubicBezTo>
                        <a:pt x="52" y="235"/>
                        <a:pt x="37" y="174"/>
                        <a:pt x="45" y="144"/>
                      </a:cubicBezTo>
                      <a:cubicBezTo>
                        <a:pt x="53" y="114"/>
                        <a:pt x="53" y="69"/>
                        <a:pt x="91" y="54"/>
                      </a:cubicBezTo>
                      <a:cubicBezTo>
                        <a:pt x="129" y="39"/>
                        <a:pt x="249" y="62"/>
                        <a:pt x="272" y="54"/>
                      </a:cubicBezTo>
                      <a:cubicBezTo>
                        <a:pt x="295" y="46"/>
                        <a:pt x="257" y="16"/>
                        <a:pt x="227" y="8"/>
                      </a:cubicBezTo>
                      <a:cubicBezTo>
                        <a:pt x="197" y="0"/>
                        <a:pt x="121" y="0"/>
                        <a:pt x="91" y="8"/>
                      </a:cubicBezTo>
                      <a:cubicBezTo>
                        <a:pt x="61" y="16"/>
                        <a:pt x="60" y="31"/>
                        <a:pt x="45" y="54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52" name="Freeform 224"/>
                <p:cNvSpPr>
                  <a:spLocks noChangeAspect="1"/>
                </p:cNvSpPr>
                <p:nvPr/>
              </p:nvSpPr>
              <p:spPr bwMode="auto">
                <a:xfrm>
                  <a:off x="1731" y="3015"/>
                  <a:ext cx="151" cy="150"/>
                </a:xfrm>
                <a:custGeom>
                  <a:avLst/>
                  <a:gdLst>
                    <a:gd name="T0" fmla="*/ 106 w 151"/>
                    <a:gd name="T1" fmla="*/ 7 h 150"/>
                    <a:gd name="T2" fmla="*/ 15 w 151"/>
                    <a:gd name="T3" fmla="*/ 97 h 150"/>
                    <a:gd name="T4" fmla="*/ 15 w 151"/>
                    <a:gd name="T5" fmla="*/ 143 h 150"/>
                    <a:gd name="T6" fmla="*/ 106 w 151"/>
                    <a:gd name="T7" fmla="*/ 52 h 150"/>
                    <a:gd name="T8" fmla="*/ 151 w 151"/>
                    <a:gd name="T9" fmla="*/ 52 h 150"/>
                    <a:gd name="T10" fmla="*/ 106 w 151"/>
                    <a:gd name="T11" fmla="*/ 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1" h="150">
                      <a:moveTo>
                        <a:pt x="106" y="7"/>
                      </a:moveTo>
                      <a:cubicBezTo>
                        <a:pt x="83" y="14"/>
                        <a:pt x="30" y="74"/>
                        <a:pt x="15" y="97"/>
                      </a:cubicBezTo>
                      <a:cubicBezTo>
                        <a:pt x="0" y="120"/>
                        <a:pt x="0" y="150"/>
                        <a:pt x="15" y="143"/>
                      </a:cubicBezTo>
                      <a:cubicBezTo>
                        <a:pt x="30" y="136"/>
                        <a:pt x="83" y="67"/>
                        <a:pt x="106" y="52"/>
                      </a:cubicBezTo>
                      <a:cubicBezTo>
                        <a:pt x="129" y="37"/>
                        <a:pt x="151" y="59"/>
                        <a:pt x="151" y="52"/>
                      </a:cubicBezTo>
                      <a:cubicBezTo>
                        <a:pt x="151" y="45"/>
                        <a:pt x="129" y="0"/>
                        <a:pt x="106" y="7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62753" name="Freeform 225"/>
              <p:cNvSpPr>
                <a:spLocks noChangeAspect="1"/>
              </p:cNvSpPr>
              <p:nvPr/>
            </p:nvSpPr>
            <p:spPr bwMode="auto">
              <a:xfrm>
                <a:off x="1588" y="3332"/>
                <a:ext cx="613" cy="416"/>
              </a:xfrm>
              <a:custGeom>
                <a:avLst/>
                <a:gdLst>
                  <a:gd name="T0" fmla="*/ 76 w 613"/>
                  <a:gd name="T1" fmla="*/ 30 h 416"/>
                  <a:gd name="T2" fmla="*/ 76 w 613"/>
                  <a:gd name="T3" fmla="*/ 212 h 416"/>
                  <a:gd name="T4" fmla="*/ 257 w 613"/>
                  <a:gd name="T5" fmla="*/ 348 h 416"/>
                  <a:gd name="T6" fmla="*/ 575 w 613"/>
                  <a:gd name="T7" fmla="*/ 303 h 416"/>
                  <a:gd name="T8" fmla="*/ 484 w 613"/>
                  <a:gd name="T9" fmla="*/ 348 h 416"/>
                  <a:gd name="T10" fmla="*/ 212 w 613"/>
                  <a:gd name="T11" fmla="*/ 393 h 416"/>
                  <a:gd name="T12" fmla="*/ 30 w 613"/>
                  <a:gd name="T13" fmla="*/ 212 h 416"/>
                  <a:gd name="T14" fmla="*/ 30 w 613"/>
                  <a:gd name="T15" fmla="*/ 30 h 416"/>
                  <a:gd name="T16" fmla="*/ 76 w 613"/>
                  <a:gd name="T17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3" h="416">
                    <a:moveTo>
                      <a:pt x="76" y="30"/>
                    </a:moveTo>
                    <a:cubicBezTo>
                      <a:pt x="84" y="60"/>
                      <a:pt x="46" y="159"/>
                      <a:pt x="76" y="212"/>
                    </a:cubicBezTo>
                    <a:cubicBezTo>
                      <a:pt x="106" y="265"/>
                      <a:pt x="174" y="333"/>
                      <a:pt x="257" y="348"/>
                    </a:cubicBezTo>
                    <a:cubicBezTo>
                      <a:pt x="340" y="363"/>
                      <a:pt x="537" y="303"/>
                      <a:pt x="575" y="303"/>
                    </a:cubicBezTo>
                    <a:cubicBezTo>
                      <a:pt x="613" y="303"/>
                      <a:pt x="544" y="333"/>
                      <a:pt x="484" y="348"/>
                    </a:cubicBezTo>
                    <a:cubicBezTo>
                      <a:pt x="424" y="363"/>
                      <a:pt x="288" y="416"/>
                      <a:pt x="212" y="393"/>
                    </a:cubicBezTo>
                    <a:cubicBezTo>
                      <a:pt x="136" y="370"/>
                      <a:pt x="60" y="272"/>
                      <a:pt x="30" y="212"/>
                    </a:cubicBezTo>
                    <a:cubicBezTo>
                      <a:pt x="0" y="152"/>
                      <a:pt x="22" y="60"/>
                      <a:pt x="30" y="30"/>
                    </a:cubicBezTo>
                    <a:cubicBezTo>
                      <a:pt x="38" y="0"/>
                      <a:pt x="68" y="0"/>
                      <a:pt x="76" y="3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54" name="Freeform 226"/>
              <p:cNvSpPr>
                <a:spLocks noChangeAspect="1"/>
              </p:cNvSpPr>
              <p:nvPr/>
            </p:nvSpPr>
            <p:spPr bwMode="auto">
              <a:xfrm>
                <a:off x="1467" y="3294"/>
                <a:ext cx="468" cy="530"/>
              </a:xfrm>
              <a:custGeom>
                <a:avLst/>
                <a:gdLst>
                  <a:gd name="T0" fmla="*/ 106 w 468"/>
                  <a:gd name="T1" fmla="*/ 23 h 530"/>
                  <a:gd name="T2" fmla="*/ 60 w 468"/>
                  <a:gd name="T3" fmla="*/ 204 h 530"/>
                  <a:gd name="T4" fmla="*/ 151 w 468"/>
                  <a:gd name="T5" fmla="*/ 386 h 530"/>
                  <a:gd name="T6" fmla="*/ 423 w 468"/>
                  <a:gd name="T7" fmla="*/ 477 h 530"/>
                  <a:gd name="T8" fmla="*/ 423 w 468"/>
                  <a:gd name="T9" fmla="*/ 522 h 530"/>
                  <a:gd name="T10" fmla="*/ 151 w 468"/>
                  <a:gd name="T11" fmla="*/ 431 h 530"/>
                  <a:gd name="T12" fmla="*/ 15 w 468"/>
                  <a:gd name="T13" fmla="*/ 204 h 530"/>
                  <a:gd name="T14" fmla="*/ 60 w 468"/>
                  <a:gd name="T15" fmla="*/ 68 h 530"/>
                  <a:gd name="T16" fmla="*/ 106 w 468"/>
                  <a:gd name="T17" fmla="*/ 23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8" h="530">
                    <a:moveTo>
                      <a:pt x="106" y="23"/>
                    </a:moveTo>
                    <a:cubicBezTo>
                      <a:pt x="106" y="46"/>
                      <a:pt x="53" y="143"/>
                      <a:pt x="60" y="204"/>
                    </a:cubicBezTo>
                    <a:cubicBezTo>
                      <a:pt x="67" y="265"/>
                      <a:pt x="91" y="341"/>
                      <a:pt x="151" y="386"/>
                    </a:cubicBezTo>
                    <a:cubicBezTo>
                      <a:pt x="211" y="431"/>
                      <a:pt x="378" y="454"/>
                      <a:pt x="423" y="477"/>
                    </a:cubicBezTo>
                    <a:cubicBezTo>
                      <a:pt x="468" y="500"/>
                      <a:pt x="468" y="530"/>
                      <a:pt x="423" y="522"/>
                    </a:cubicBezTo>
                    <a:cubicBezTo>
                      <a:pt x="378" y="514"/>
                      <a:pt x="219" y="484"/>
                      <a:pt x="151" y="431"/>
                    </a:cubicBezTo>
                    <a:cubicBezTo>
                      <a:pt x="83" y="378"/>
                      <a:pt x="30" y="264"/>
                      <a:pt x="15" y="204"/>
                    </a:cubicBezTo>
                    <a:cubicBezTo>
                      <a:pt x="0" y="144"/>
                      <a:pt x="45" y="98"/>
                      <a:pt x="60" y="68"/>
                    </a:cubicBezTo>
                    <a:cubicBezTo>
                      <a:pt x="75" y="38"/>
                      <a:pt x="106" y="0"/>
                      <a:pt x="106" y="23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55" name="Freeform 227"/>
              <p:cNvSpPr>
                <a:spLocks noChangeAspect="1"/>
              </p:cNvSpPr>
              <p:nvPr/>
            </p:nvSpPr>
            <p:spPr bwMode="auto">
              <a:xfrm>
                <a:off x="1293" y="3129"/>
                <a:ext cx="567" cy="891"/>
              </a:xfrm>
              <a:custGeom>
                <a:avLst/>
                <a:gdLst>
                  <a:gd name="T0" fmla="*/ 461 w 567"/>
                  <a:gd name="T1" fmla="*/ 52 h 891"/>
                  <a:gd name="T2" fmla="*/ 325 w 567"/>
                  <a:gd name="T3" fmla="*/ 7 h 891"/>
                  <a:gd name="T4" fmla="*/ 98 w 567"/>
                  <a:gd name="T5" fmla="*/ 97 h 891"/>
                  <a:gd name="T6" fmla="*/ 8 w 567"/>
                  <a:gd name="T7" fmla="*/ 324 h 891"/>
                  <a:gd name="T8" fmla="*/ 144 w 567"/>
                  <a:gd name="T9" fmla="*/ 687 h 891"/>
                  <a:gd name="T10" fmla="*/ 507 w 567"/>
                  <a:gd name="T11" fmla="*/ 868 h 891"/>
                  <a:gd name="T12" fmla="*/ 507 w 567"/>
                  <a:gd name="T13" fmla="*/ 823 h 891"/>
                  <a:gd name="T14" fmla="*/ 280 w 567"/>
                  <a:gd name="T15" fmla="*/ 687 h 891"/>
                  <a:gd name="T16" fmla="*/ 98 w 567"/>
                  <a:gd name="T17" fmla="*/ 460 h 891"/>
                  <a:gd name="T18" fmla="*/ 53 w 567"/>
                  <a:gd name="T19" fmla="*/ 233 h 891"/>
                  <a:gd name="T20" fmla="*/ 234 w 567"/>
                  <a:gd name="T21" fmla="*/ 97 h 891"/>
                  <a:gd name="T22" fmla="*/ 371 w 567"/>
                  <a:gd name="T23" fmla="*/ 52 h 891"/>
                  <a:gd name="T24" fmla="*/ 461 w 567"/>
                  <a:gd name="T25" fmla="*/ 97 h 891"/>
                  <a:gd name="T26" fmla="*/ 461 w 567"/>
                  <a:gd name="T27" fmla="*/ 52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7" h="891">
                    <a:moveTo>
                      <a:pt x="461" y="52"/>
                    </a:moveTo>
                    <a:cubicBezTo>
                      <a:pt x="438" y="37"/>
                      <a:pt x="385" y="0"/>
                      <a:pt x="325" y="7"/>
                    </a:cubicBezTo>
                    <a:cubicBezTo>
                      <a:pt x="265" y="14"/>
                      <a:pt x="151" y="44"/>
                      <a:pt x="98" y="97"/>
                    </a:cubicBezTo>
                    <a:cubicBezTo>
                      <a:pt x="45" y="150"/>
                      <a:pt x="0" y="226"/>
                      <a:pt x="8" y="324"/>
                    </a:cubicBezTo>
                    <a:cubicBezTo>
                      <a:pt x="16" y="422"/>
                      <a:pt x="61" y="596"/>
                      <a:pt x="144" y="687"/>
                    </a:cubicBezTo>
                    <a:cubicBezTo>
                      <a:pt x="227" y="778"/>
                      <a:pt x="447" y="845"/>
                      <a:pt x="507" y="868"/>
                    </a:cubicBezTo>
                    <a:cubicBezTo>
                      <a:pt x="567" y="891"/>
                      <a:pt x="545" y="853"/>
                      <a:pt x="507" y="823"/>
                    </a:cubicBezTo>
                    <a:cubicBezTo>
                      <a:pt x="469" y="793"/>
                      <a:pt x="348" y="748"/>
                      <a:pt x="280" y="687"/>
                    </a:cubicBezTo>
                    <a:cubicBezTo>
                      <a:pt x="212" y="626"/>
                      <a:pt x="136" y="535"/>
                      <a:pt x="98" y="460"/>
                    </a:cubicBezTo>
                    <a:cubicBezTo>
                      <a:pt x="60" y="385"/>
                      <a:pt x="30" y="294"/>
                      <a:pt x="53" y="233"/>
                    </a:cubicBezTo>
                    <a:cubicBezTo>
                      <a:pt x="76" y="172"/>
                      <a:pt x="181" y="127"/>
                      <a:pt x="234" y="97"/>
                    </a:cubicBezTo>
                    <a:cubicBezTo>
                      <a:pt x="287" y="67"/>
                      <a:pt x="333" y="52"/>
                      <a:pt x="371" y="52"/>
                    </a:cubicBezTo>
                    <a:cubicBezTo>
                      <a:pt x="409" y="52"/>
                      <a:pt x="446" y="97"/>
                      <a:pt x="461" y="97"/>
                    </a:cubicBezTo>
                    <a:cubicBezTo>
                      <a:pt x="476" y="97"/>
                      <a:pt x="484" y="67"/>
                      <a:pt x="461" y="5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62756" name="Group 228"/>
              <p:cNvGrpSpPr>
                <a:grpSpLocks noChangeAspect="1"/>
              </p:cNvGrpSpPr>
              <p:nvPr/>
            </p:nvGrpSpPr>
            <p:grpSpPr bwMode="auto">
              <a:xfrm rot="-1754930">
                <a:off x="2390" y="3861"/>
                <a:ext cx="408" cy="227"/>
                <a:chOff x="657" y="2341"/>
                <a:chExt cx="408" cy="227"/>
              </a:xfrm>
            </p:grpSpPr>
            <p:sp>
              <p:nvSpPr>
                <p:cNvPr id="662757" name="Oval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2341"/>
                  <a:ext cx="408" cy="22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58" name="Oval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2432"/>
                  <a:ext cx="64" cy="6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59" name="Freeform 231"/>
                <p:cNvSpPr>
                  <a:spLocks noChangeAspect="1"/>
                </p:cNvSpPr>
                <p:nvPr/>
              </p:nvSpPr>
              <p:spPr bwMode="auto">
                <a:xfrm>
                  <a:off x="839" y="2379"/>
                  <a:ext cx="91" cy="144"/>
                </a:xfrm>
                <a:custGeom>
                  <a:avLst/>
                  <a:gdLst>
                    <a:gd name="T0" fmla="*/ 45 w 91"/>
                    <a:gd name="T1" fmla="*/ 99 h 144"/>
                    <a:gd name="T2" fmla="*/ 45 w 91"/>
                    <a:gd name="T3" fmla="*/ 53 h 144"/>
                    <a:gd name="T4" fmla="*/ 45 w 91"/>
                    <a:gd name="T5" fmla="*/ 8 h 144"/>
                    <a:gd name="T6" fmla="*/ 91 w 91"/>
                    <a:gd name="T7" fmla="*/ 99 h 144"/>
                    <a:gd name="T8" fmla="*/ 45 w 91"/>
                    <a:gd name="T9" fmla="*/ 144 h 144"/>
                    <a:gd name="T10" fmla="*/ 0 w 91"/>
                    <a:gd name="T11" fmla="*/ 99 h 144"/>
                    <a:gd name="T12" fmla="*/ 45 w 91"/>
                    <a:gd name="T13" fmla="*/ 9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44">
                      <a:moveTo>
                        <a:pt x="45" y="99"/>
                      </a:moveTo>
                      <a:cubicBezTo>
                        <a:pt x="52" y="91"/>
                        <a:pt x="45" y="68"/>
                        <a:pt x="45" y="53"/>
                      </a:cubicBezTo>
                      <a:cubicBezTo>
                        <a:pt x="45" y="38"/>
                        <a:pt x="37" y="0"/>
                        <a:pt x="45" y="8"/>
                      </a:cubicBezTo>
                      <a:cubicBezTo>
                        <a:pt x="53" y="16"/>
                        <a:pt x="91" y="76"/>
                        <a:pt x="91" y="99"/>
                      </a:cubicBezTo>
                      <a:cubicBezTo>
                        <a:pt x="91" y="122"/>
                        <a:pt x="60" y="144"/>
                        <a:pt x="45" y="144"/>
                      </a:cubicBezTo>
                      <a:cubicBezTo>
                        <a:pt x="30" y="144"/>
                        <a:pt x="0" y="106"/>
                        <a:pt x="0" y="99"/>
                      </a:cubicBezTo>
                      <a:cubicBezTo>
                        <a:pt x="0" y="92"/>
                        <a:pt x="38" y="107"/>
                        <a:pt x="45" y="99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60" name="Freeform 232"/>
                <p:cNvSpPr>
                  <a:spLocks noChangeAspect="1"/>
                </p:cNvSpPr>
                <p:nvPr/>
              </p:nvSpPr>
              <p:spPr bwMode="auto">
                <a:xfrm>
                  <a:off x="930" y="2372"/>
                  <a:ext cx="52" cy="106"/>
                </a:xfrm>
                <a:custGeom>
                  <a:avLst/>
                  <a:gdLst>
                    <a:gd name="T0" fmla="*/ 45 w 52"/>
                    <a:gd name="T1" fmla="*/ 106 h 106"/>
                    <a:gd name="T2" fmla="*/ 0 w 52"/>
                    <a:gd name="T3" fmla="*/ 15 h 106"/>
                    <a:gd name="T4" fmla="*/ 45 w 52"/>
                    <a:gd name="T5" fmla="*/ 15 h 106"/>
                    <a:gd name="T6" fmla="*/ 45 w 52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106">
                      <a:moveTo>
                        <a:pt x="45" y="106"/>
                      </a:moveTo>
                      <a:cubicBezTo>
                        <a:pt x="38" y="106"/>
                        <a:pt x="0" y="30"/>
                        <a:pt x="0" y="15"/>
                      </a:cubicBezTo>
                      <a:cubicBezTo>
                        <a:pt x="0" y="0"/>
                        <a:pt x="38" y="0"/>
                        <a:pt x="45" y="15"/>
                      </a:cubicBezTo>
                      <a:cubicBezTo>
                        <a:pt x="52" y="30"/>
                        <a:pt x="52" y="106"/>
                        <a:pt x="45" y="106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662761" name="Group 233"/>
            <p:cNvGrpSpPr>
              <a:grpSpLocks noChangeAspect="1"/>
            </p:cNvGrpSpPr>
            <p:nvPr/>
          </p:nvGrpSpPr>
          <p:grpSpPr bwMode="auto">
            <a:xfrm>
              <a:off x="4589" y="986"/>
              <a:ext cx="1171" cy="1284"/>
              <a:chOff x="2290" y="2152"/>
              <a:chExt cx="1951" cy="2140"/>
            </a:xfrm>
          </p:grpSpPr>
          <p:sp>
            <p:nvSpPr>
              <p:cNvPr id="662762" name="Freeform 234"/>
              <p:cNvSpPr>
                <a:spLocks noChangeAspect="1"/>
              </p:cNvSpPr>
              <p:nvPr/>
            </p:nvSpPr>
            <p:spPr bwMode="auto">
              <a:xfrm>
                <a:off x="2290" y="2152"/>
                <a:ext cx="1951" cy="2140"/>
              </a:xfrm>
              <a:custGeom>
                <a:avLst/>
                <a:gdLst>
                  <a:gd name="T0" fmla="*/ 235 w 1951"/>
                  <a:gd name="T1" fmla="*/ 114 h 2140"/>
                  <a:gd name="T2" fmla="*/ 734 w 1951"/>
                  <a:gd name="T3" fmla="*/ 114 h 2140"/>
                  <a:gd name="T4" fmla="*/ 1596 w 1951"/>
                  <a:gd name="T5" fmla="*/ 295 h 2140"/>
                  <a:gd name="T6" fmla="*/ 1732 w 1951"/>
                  <a:gd name="T7" fmla="*/ 1883 h 2140"/>
                  <a:gd name="T8" fmla="*/ 280 w 1951"/>
                  <a:gd name="T9" fmla="*/ 1837 h 2140"/>
                  <a:gd name="T10" fmla="*/ 54 w 1951"/>
                  <a:gd name="T11" fmla="*/ 613 h 2140"/>
                  <a:gd name="T12" fmla="*/ 235 w 1951"/>
                  <a:gd name="T13" fmla="*/ 114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1" h="2140">
                    <a:moveTo>
                      <a:pt x="235" y="114"/>
                    </a:moveTo>
                    <a:cubicBezTo>
                      <a:pt x="348" y="31"/>
                      <a:pt x="507" y="84"/>
                      <a:pt x="734" y="114"/>
                    </a:cubicBezTo>
                    <a:cubicBezTo>
                      <a:pt x="961" y="144"/>
                      <a:pt x="1430" y="0"/>
                      <a:pt x="1596" y="295"/>
                    </a:cubicBezTo>
                    <a:cubicBezTo>
                      <a:pt x="1762" y="590"/>
                      <a:pt x="1951" y="1626"/>
                      <a:pt x="1732" y="1883"/>
                    </a:cubicBezTo>
                    <a:cubicBezTo>
                      <a:pt x="1513" y="2140"/>
                      <a:pt x="560" y="2049"/>
                      <a:pt x="280" y="1837"/>
                    </a:cubicBezTo>
                    <a:cubicBezTo>
                      <a:pt x="0" y="1625"/>
                      <a:pt x="54" y="900"/>
                      <a:pt x="54" y="613"/>
                    </a:cubicBezTo>
                    <a:cubicBezTo>
                      <a:pt x="54" y="326"/>
                      <a:pt x="122" y="197"/>
                      <a:pt x="235" y="114"/>
                    </a:cubicBez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763" name="Oval 235"/>
              <p:cNvSpPr>
                <a:spLocks noChangeAspect="1" noChangeArrowheads="1"/>
              </p:cNvSpPr>
              <p:nvPr/>
            </p:nvSpPr>
            <p:spPr bwMode="auto">
              <a:xfrm>
                <a:off x="3016" y="2946"/>
                <a:ext cx="598" cy="59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764" name="Oval 236"/>
              <p:cNvSpPr>
                <a:spLocks noChangeAspect="1" noChangeArrowheads="1"/>
              </p:cNvSpPr>
              <p:nvPr/>
            </p:nvSpPr>
            <p:spPr bwMode="auto">
              <a:xfrm>
                <a:off x="3066" y="2991"/>
                <a:ext cx="499" cy="49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662765" name="Group 237"/>
              <p:cNvGrpSpPr>
                <a:grpSpLocks noChangeAspect="1"/>
              </p:cNvGrpSpPr>
              <p:nvPr/>
            </p:nvGrpSpPr>
            <p:grpSpPr bwMode="auto">
              <a:xfrm>
                <a:off x="3057" y="3746"/>
                <a:ext cx="354" cy="414"/>
                <a:chOff x="1144" y="3731"/>
                <a:chExt cx="354" cy="414"/>
              </a:xfrm>
            </p:grpSpPr>
            <p:sp>
              <p:nvSpPr>
                <p:cNvPr id="662766" name="Freeform 238"/>
                <p:cNvSpPr>
                  <a:spLocks noChangeAspect="1"/>
                </p:cNvSpPr>
                <p:nvPr/>
              </p:nvSpPr>
              <p:spPr bwMode="auto">
                <a:xfrm>
                  <a:off x="1144" y="3731"/>
                  <a:ext cx="354" cy="414"/>
                </a:xfrm>
                <a:custGeom>
                  <a:avLst/>
                  <a:gdLst>
                    <a:gd name="T0" fmla="*/ 496 w 1465"/>
                    <a:gd name="T1" fmla="*/ 189 h 1621"/>
                    <a:gd name="T2" fmla="*/ 326 w 1465"/>
                    <a:gd name="T3" fmla="*/ 274 h 1621"/>
                    <a:gd name="T4" fmla="*/ 212 w 1465"/>
                    <a:gd name="T5" fmla="*/ 473 h 1621"/>
                    <a:gd name="T6" fmla="*/ 71 w 1465"/>
                    <a:gd name="T7" fmla="*/ 586 h 1621"/>
                    <a:gd name="T8" fmla="*/ 42 w 1465"/>
                    <a:gd name="T9" fmla="*/ 898 h 1621"/>
                    <a:gd name="T10" fmla="*/ 42 w 1465"/>
                    <a:gd name="T11" fmla="*/ 1238 h 1621"/>
                    <a:gd name="T12" fmla="*/ 297 w 1465"/>
                    <a:gd name="T13" fmla="*/ 1521 h 1621"/>
                    <a:gd name="T14" fmla="*/ 893 w 1465"/>
                    <a:gd name="T15" fmla="*/ 1607 h 1621"/>
                    <a:gd name="T16" fmla="*/ 1148 w 1465"/>
                    <a:gd name="T17" fmla="*/ 1436 h 1621"/>
                    <a:gd name="T18" fmla="*/ 1375 w 1465"/>
                    <a:gd name="T19" fmla="*/ 1181 h 1621"/>
                    <a:gd name="T20" fmla="*/ 1460 w 1465"/>
                    <a:gd name="T21" fmla="*/ 954 h 1621"/>
                    <a:gd name="T22" fmla="*/ 1403 w 1465"/>
                    <a:gd name="T23" fmla="*/ 501 h 1621"/>
                    <a:gd name="T24" fmla="*/ 1233 w 1465"/>
                    <a:gd name="T25" fmla="*/ 302 h 1621"/>
                    <a:gd name="T26" fmla="*/ 949 w 1465"/>
                    <a:gd name="T27" fmla="*/ 47 h 1621"/>
                    <a:gd name="T28" fmla="*/ 694 w 1465"/>
                    <a:gd name="T29" fmla="*/ 19 h 1621"/>
                    <a:gd name="T30" fmla="*/ 524 w 1465"/>
                    <a:gd name="T31" fmla="*/ 132 h 1621"/>
                    <a:gd name="T32" fmla="*/ 496 w 1465"/>
                    <a:gd name="T33" fmla="*/ 189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65" h="1621">
                      <a:moveTo>
                        <a:pt x="496" y="189"/>
                      </a:moveTo>
                      <a:cubicBezTo>
                        <a:pt x="463" y="213"/>
                        <a:pt x="373" y="227"/>
                        <a:pt x="326" y="274"/>
                      </a:cubicBezTo>
                      <a:cubicBezTo>
                        <a:pt x="279" y="321"/>
                        <a:pt x="254" y="421"/>
                        <a:pt x="212" y="473"/>
                      </a:cubicBezTo>
                      <a:cubicBezTo>
                        <a:pt x="170" y="525"/>
                        <a:pt x="99" y="515"/>
                        <a:pt x="71" y="586"/>
                      </a:cubicBezTo>
                      <a:cubicBezTo>
                        <a:pt x="43" y="657"/>
                        <a:pt x="47" y="789"/>
                        <a:pt x="42" y="898"/>
                      </a:cubicBezTo>
                      <a:cubicBezTo>
                        <a:pt x="37" y="1007"/>
                        <a:pt x="0" y="1134"/>
                        <a:pt x="42" y="1238"/>
                      </a:cubicBezTo>
                      <a:cubicBezTo>
                        <a:pt x="84" y="1342"/>
                        <a:pt x="155" y="1460"/>
                        <a:pt x="297" y="1521"/>
                      </a:cubicBezTo>
                      <a:cubicBezTo>
                        <a:pt x="439" y="1582"/>
                        <a:pt x="751" y="1621"/>
                        <a:pt x="893" y="1607"/>
                      </a:cubicBezTo>
                      <a:cubicBezTo>
                        <a:pt x="1035" y="1593"/>
                        <a:pt x="1068" y="1507"/>
                        <a:pt x="1148" y="1436"/>
                      </a:cubicBezTo>
                      <a:cubicBezTo>
                        <a:pt x="1228" y="1365"/>
                        <a:pt x="1323" y="1261"/>
                        <a:pt x="1375" y="1181"/>
                      </a:cubicBezTo>
                      <a:cubicBezTo>
                        <a:pt x="1427" y="1101"/>
                        <a:pt x="1455" y="1067"/>
                        <a:pt x="1460" y="954"/>
                      </a:cubicBezTo>
                      <a:cubicBezTo>
                        <a:pt x="1465" y="841"/>
                        <a:pt x="1441" y="610"/>
                        <a:pt x="1403" y="501"/>
                      </a:cubicBezTo>
                      <a:cubicBezTo>
                        <a:pt x="1365" y="392"/>
                        <a:pt x="1309" y="378"/>
                        <a:pt x="1233" y="302"/>
                      </a:cubicBezTo>
                      <a:cubicBezTo>
                        <a:pt x="1157" y="226"/>
                        <a:pt x="1039" y="94"/>
                        <a:pt x="949" y="47"/>
                      </a:cubicBezTo>
                      <a:cubicBezTo>
                        <a:pt x="859" y="0"/>
                        <a:pt x="765" y="5"/>
                        <a:pt x="694" y="19"/>
                      </a:cubicBezTo>
                      <a:cubicBezTo>
                        <a:pt x="623" y="33"/>
                        <a:pt x="562" y="99"/>
                        <a:pt x="524" y="132"/>
                      </a:cubicBezTo>
                      <a:cubicBezTo>
                        <a:pt x="486" y="165"/>
                        <a:pt x="529" y="165"/>
                        <a:pt x="496" y="1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67" name="Freeform 239"/>
                <p:cNvSpPr>
                  <a:spLocks noChangeAspect="1"/>
                </p:cNvSpPr>
                <p:nvPr/>
              </p:nvSpPr>
              <p:spPr bwMode="auto">
                <a:xfrm>
                  <a:off x="1165" y="3759"/>
                  <a:ext cx="311" cy="363"/>
                </a:xfrm>
                <a:custGeom>
                  <a:avLst/>
                  <a:gdLst>
                    <a:gd name="T0" fmla="*/ 496 w 1465"/>
                    <a:gd name="T1" fmla="*/ 189 h 1621"/>
                    <a:gd name="T2" fmla="*/ 326 w 1465"/>
                    <a:gd name="T3" fmla="*/ 274 h 1621"/>
                    <a:gd name="T4" fmla="*/ 212 w 1465"/>
                    <a:gd name="T5" fmla="*/ 473 h 1621"/>
                    <a:gd name="T6" fmla="*/ 71 w 1465"/>
                    <a:gd name="T7" fmla="*/ 586 h 1621"/>
                    <a:gd name="T8" fmla="*/ 42 w 1465"/>
                    <a:gd name="T9" fmla="*/ 898 h 1621"/>
                    <a:gd name="T10" fmla="*/ 42 w 1465"/>
                    <a:gd name="T11" fmla="*/ 1238 h 1621"/>
                    <a:gd name="T12" fmla="*/ 297 w 1465"/>
                    <a:gd name="T13" fmla="*/ 1521 h 1621"/>
                    <a:gd name="T14" fmla="*/ 893 w 1465"/>
                    <a:gd name="T15" fmla="*/ 1607 h 1621"/>
                    <a:gd name="T16" fmla="*/ 1148 w 1465"/>
                    <a:gd name="T17" fmla="*/ 1436 h 1621"/>
                    <a:gd name="T18" fmla="*/ 1375 w 1465"/>
                    <a:gd name="T19" fmla="*/ 1181 h 1621"/>
                    <a:gd name="T20" fmla="*/ 1460 w 1465"/>
                    <a:gd name="T21" fmla="*/ 954 h 1621"/>
                    <a:gd name="T22" fmla="*/ 1403 w 1465"/>
                    <a:gd name="T23" fmla="*/ 501 h 1621"/>
                    <a:gd name="T24" fmla="*/ 1233 w 1465"/>
                    <a:gd name="T25" fmla="*/ 302 h 1621"/>
                    <a:gd name="T26" fmla="*/ 949 w 1465"/>
                    <a:gd name="T27" fmla="*/ 47 h 1621"/>
                    <a:gd name="T28" fmla="*/ 694 w 1465"/>
                    <a:gd name="T29" fmla="*/ 19 h 1621"/>
                    <a:gd name="T30" fmla="*/ 524 w 1465"/>
                    <a:gd name="T31" fmla="*/ 132 h 1621"/>
                    <a:gd name="T32" fmla="*/ 496 w 1465"/>
                    <a:gd name="T33" fmla="*/ 189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65" h="1621">
                      <a:moveTo>
                        <a:pt x="496" y="189"/>
                      </a:moveTo>
                      <a:cubicBezTo>
                        <a:pt x="463" y="213"/>
                        <a:pt x="373" y="227"/>
                        <a:pt x="326" y="274"/>
                      </a:cubicBezTo>
                      <a:cubicBezTo>
                        <a:pt x="279" y="321"/>
                        <a:pt x="254" y="421"/>
                        <a:pt x="212" y="473"/>
                      </a:cubicBezTo>
                      <a:cubicBezTo>
                        <a:pt x="170" y="525"/>
                        <a:pt x="99" y="515"/>
                        <a:pt x="71" y="586"/>
                      </a:cubicBezTo>
                      <a:cubicBezTo>
                        <a:pt x="43" y="657"/>
                        <a:pt x="47" y="789"/>
                        <a:pt x="42" y="898"/>
                      </a:cubicBezTo>
                      <a:cubicBezTo>
                        <a:pt x="37" y="1007"/>
                        <a:pt x="0" y="1134"/>
                        <a:pt x="42" y="1238"/>
                      </a:cubicBezTo>
                      <a:cubicBezTo>
                        <a:pt x="84" y="1342"/>
                        <a:pt x="155" y="1460"/>
                        <a:pt x="297" y="1521"/>
                      </a:cubicBezTo>
                      <a:cubicBezTo>
                        <a:pt x="439" y="1582"/>
                        <a:pt x="751" y="1621"/>
                        <a:pt x="893" y="1607"/>
                      </a:cubicBezTo>
                      <a:cubicBezTo>
                        <a:pt x="1035" y="1593"/>
                        <a:pt x="1068" y="1507"/>
                        <a:pt x="1148" y="1436"/>
                      </a:cubicBezTo>
                      <a:cubicBezTo>
                        <a:pt x="1228" y="1365"/>
                        <a:pt x="1323" y="1261"/>
                        <a:pt x="1375" y="1181"/>
                      </a:cubicBezTo>
                      <a:cubicBezTo>
                        <a:pt x="1427" y="1101"/>
                        <a:pt x="1455" y="1067"/>
                        <a:pt x="1460" y="954"/>
                      </a:cubicBezTo>
                      <a:cubicBezTo>
                        <a:pt x="1465" y="841"/>
                        <a:pt x="1441" y="610"/>
                        <a:pt x="1403" y="501"/>
                      </a:cubicBezTo>
                      <a:cubicBezTo>
                        <a:pt x="1365" y="392"/>
                        <a:pt x="1309" y="378"/>
                        <a:pt x="1233" y="302"/>
                      </a:cubicBezTo>
                      <a:cubicBezTo>
                        <a:pt x="1157" y="226"/>
                        <a:pt x="1039" y="94"/>
                        <a:pt x="949" y="47"/>
                      </a:cubicBezTo>
                      <a:cubicBezTo>
                        <a:pt x="859" y="0"/>
                        <a:pt x="765" y="5"/>
                        <a:pt x="694" y="19"/>
                      </a:cubicBezTo>
                      <a:cubicBezTo>
                        <a:pt x="623" y="33"/>
                        <a:pt x="562" y="99"/>
                        <a:pt x="524" y="132"/>
                      </a:cubicBezTo>
                      <a:cubicBezTo>
                        <a:pt x="486" y="165"/>
                        <a:pt x="529" y="165"/>
                        <a:pt x="496" y="1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68" name="Freeform 240"/>
                <p:cNvSpPr>
                  <a:spLocks noChangeAspect="1"/>
                </p:cNvSpPr>
                <p:nvPr/>
              </p:nvSpPr>
              <p:spPr bwMode="auto">
                <a:xfrm>
                  <a:off x="1173" y="3919"/>
                  <a:ext cx="158" cy="83"/>
                </a:xfrm>
                <a:custGeom>
                  <a:avLst/>
                  <a:gdLst>
                    <a:gd name="T0" fmla="*/ 0 w 709"/>
                    <a:gd name="T1" fmla="*/ 24 h 350"/>
                    <a:gd name="T2" fmla="*/ 283 w 709"/>
                    <a:gd name="T3" fmla="*/ 24 h 350"/>
                    <a:gd name="T4" fmla="*/ 539 w 709"/>
                    <a:gd name="T5" fmla="*/ 166 h 350"/>
                    <a:gd name="T6" fmla="*/ 709 w 709"/>
                    <a:gd name="T7" fmla="*/ 336 h 350"/>
                    <a:gd name="T8" fmla="*/ 539 w 709"/>
                    <a:gd name="T9" fmla="*/ 251 h 350"/>
                    <a:gd name="T10" fmla="*/ 340 w 709"/>
                    <a:gd name="T11" fmla="*/ 137 h 350"/>
                    <a:gd name="T12" fmla="*/ 85 w 709"/>
                    <a:gd name="T13" fmla="*/ 81 h 350"/>
                    <a:gd name="T14" fmla="*/ 0 w 709"/>
                    <a:gd name="T15" fmla="*/ 81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50">
                      <a:moveTo>
                        <a:pt x="0" y="24"/>
                      </a:moveTo>
                      <a:cubicBezTo>
                        <a:pt x="96" y="12"/>
                        <a:pt x="193" y="0"/>
                        <a:pt x="283" y="24"/>
                      </a:cubicBezTo>
                      <a:cubicBezTo>
                        <a:pt x="373" y="48"/>
                        <a:pt x="468" y="114"/>
                        <a:pt x="539" y="166"/>
                      </a:cubicBezTo>
                      <a:cubicBezTo>
                        <a:pt x="610" y="218"/>
                        <a:pt x="709" y="322"/>
                        <a:pt x="709" y="336"/>
                      </a:cubicBezTo>
                      <a:cubicBezTo>
                        <a:pt x="709" y="350"/>
                        <a:pt x="600" y="284"/>
                        <a:pt x="539" y="251"/>
                      </a:cubicBezTo>
                      <a:cubicBezTo>
                        <a:pt x="478" y="218"/>
                        <a:pt x="416" y="165"/>
                        <a:pt x="340" y="137"/>
                      </a:cubicBezTo>
                      <a:cubicBezTo>
                        <a:pt x="264" y="109"/>
                        <a:pt x="142" y="90"/>
                        <a:pt x="85" y="81"/>
                      </a:cubicBezTo>
                      <a:cubicBezTo>
                        <a:pt x="28" y="72"/>
                        <a:pt x="14" y="76"/>
                        <a:pt x="0" y="81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69" name="Freeform 241"/>
                <p:cNvSpPr>
                  <a:spLocks noChangeAspect="1"/>
                </p:cNvSpPr>
                <p:nvPr/>
              </p:nvSpPr>
              <p:spPr bwMode="auto">
                <a:xfrm>
                  <a:off x="1173" y="3965"/>
                  <a:ext cx="141" cy="89"/>
                </a:xfrm>
                <a:custGeom>
                  <a:avLst/>
                  <a:gdLst>
                    <a:gd name="T0" fmla="*/ 0 w 633"/>
                    <a:gd name="T1" fmla="*/ 57 h 378"/>
                    <a:gd name="T2" fmla="*/ 283 w 633"/>
                    <a:gd name="T3" fmla="*/ 142 h 378"/>
                    <a:gd name="T4" fmla="*/ 595 w 633"/>
                    <a:gd name="T5" fmla="*/ 369 h 378"/>
                    <a:gd name="T6" fmla="*/ 510 w 633"/>
                    <a:gd name="T7" fmla="*/ 199 h 378"/>
                    <a:gd name="T8" fmla="*/ 283 w 633"/>
                    <a:gd name="T9" fmla="*/ 57 h 378"/>
                    <a:gd name="T10" fmla="*/ 0 w 633"/>
                    <a:gd name="T11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3" h="378">
                      <a:moveTo>
                        <a:pt x="0" y="57"/>
                      </a:moveTo>
                      <a:cubicBezTo>
                        <a:pt x="92" y="73"/>
                        <a:pt x="184" y="90"/>
                        <a:pt x="283" y="142"/>
                      </a:cubicBezTo>
                      <a:cubicBezTo>
                        <a:pt x="382" y="194"/>
                        <a:pt x="557" y="360"/>
                        <a:pt x="595" y="369"/>
                      </a:cubicBezTo>
                      <a:cubicBezTo>
                        <a:pt x="633" y="378"/>
                        <a:pt x="562" y="251"/>
                        <a:pt x="510" y="199"/>
                      </a:cubicBezTo>
                      <a:cubicBezTo>
                        <a:pt x="458" y="147"/>
                        <a:pt x="368" y="90"/>
                        <a:pt x="283" y="57"/>
                      </a:cubicBezTo>
                      <a:cubicBezTo>
                        <a:pt x="198" y="24"/>
                        <a:pt x="99" y="12"/>
                        <a:pt x="0" y="0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70" name="Freeform 242"/>
                <p:cNvSpPr>
                  <a:spLocks noChangeAspect="1"/>
                </p:cNvSpPr>
                <p:nvPr/>
              </p:nvSpPr>
              <p:spPr bwMode="auto">
                <a:xfrm rot="-520825">
                  <a:off x="1174" y="4005"/>
                  <a:ext cx="127" cy="80"/>
                </a:xfrm>
                <a:custGeom>
                  <a:avLst/>
                  <a:gdLst>
                    <a:gd name="T0" fmla="*/ 0 w 600"/>
                    <a:gd name="T1" fmla="*/ 0 h 264"/>
                    <a:gd name="T2" fmla="*/ 397 w 600"/>
                    <a:gd name="T3" fmla="*/ 113 h 264"/>
                    <a:gd name="T4" fmla="*/ 595 w 600"/>
                    <a:gd name="T5" fmla="*/ 255 h 264"/>
                    <a:gd name="T6" fmla="*/ 368 w 600"/>
                    <a:gd name="T7" fmla="*/ 170 h 264"/>
                    <a:gd name="T8" fmla="*/ 85 w 600"/>
                    <a:gd name="T9" fmla="*/ 85 h 264"/>
                    <a:gd name="T10" fmla="*/ 0 w 600"/>
                    <a:gd name="T11" fmla="*/ 57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0" h="264">
                      <a:moveTo>
                        <a:pt x="0" y="0"/>
                      </a:moveTo>
                      <a:cubicBezTo>
                        <a:pt x="149" y="35"/>
                        <a:pt x="298" y="70"/>
                        <a:pt x="397" y="113"/>
                      </a:cubicBezTo>
                      <a:cubicBezTo>
                        <a:pt x="496" y="156"/>
                        <a:pt x="600" y="246"/>
                        <a:pt x="595" y="255"/>
                      </a:cubicBezTo>
                      <a:cubicBezTo>
                        <a:pt x="590" y="264"/>
                        <a:pt x="453" y="198"/>
                        <a:pt x="368" y="170"/>
                      </a:cubicBezTo>
                      <a:cubicBezTo>
                        <a:pt x="283" y="142"/>
                        <a:pt x="146" y="104"/>
                        <a:pt x="85" y="85"/>
                      </a:cubicBezTo>
                      <a:cubicBezTo>
                        <a:pt x="24" y="66"/>
                        <a:pt x="12" y="61"/>
                        <a:pt x="0" y="57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71" name="Freeform 243"/>
                <p:cNvSpPr>
                  <a:spLocks noChangeAspect="1"/>
                </p:cNvSpPr>
                <p:nvPr/>
              </p:nvSpPr>
              <p:spPr bwMode="auto">
                <a:xfrm>
                  <a:off x="1286" y="3996"/>
                  <a:ext cx="108" cy="116"/>
                </a:xfrm>
                <a:custGeom>
                  <a:avLst/>
                  <a:gdLst>
                    <a:gd name="T0" fmla="*/ 430 w 487"/>
                    <a:gd name="T1" fmla="*/ 491 h 491"/>
                    <a:gd name="T2" fmla="*/ 175 w 487"/>
                    <a:gd name="T3" fmla="*/ 151 h 491"/>
                    <a:gd name="T4" fmla="*/ 5 w 487"/>
                    <a:gd name="T5" fmla="*/ 9 h 491"/>
                    <a:gd name="T6" fmla="*/ 204 w 487"/>
                    <a:gd name="T7" fmla="*/ 94 h 491"/>
                    <a:gd name="T8" fmla="*/ 345 w 487"/>
                    <a:gd name="T9" fmla="*/ 236 h 491"/>
                    <a:gd name="T10" fmla="*/ 487 w 487"/>
                    <a:gd name="T11" fmla="*/ 434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7" h="491">
                      <a:moveTo>
                        <a:pt x="430" y="491"/>
                      </a:moveTo>
                      <a:cubicBezTo>
                        <a:pt x="338" y="361"/>
                        <a:pt x="246" y="231"/>
                        <a:pt x="175" y="151"/>
                      </a:cubicBezTo>
                      <a:cubicBezTo>
                        <a:pt x="104" y="71"/>
                        <a:pt x="0" y="18"/>
                        <a:pt x="5" y="9"/>
                      </a:cubicBezTo>
                      <a:cubicBezTo>
                        <a:pt x="10" y="0"/>
                        <a:pt x="147" y="56"/>
                        <a:pt x="204" y="94"/>
                      </a:cubicBezTo>
                      <a:cubicBezTo>
                        <a:pt x="261" y="132"/>
                        <a:pt x="298" y="179"/>
                        <a:pt x="345" y="236"/>
                      </a:cubicBezTo>
                      <a:cubicBezTo>
                        <a:pt x="392" y="293"/>
                        <a:pt x="439" y="363"/>
                        <a:pt x="487" y="434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72" name="Freeform 244"/>
                <p:cNvSpPr>
                  <a:spLocks noChangeAspect="1"/>
                </p:cNvSpPr>
                <p:nvPr/>
              </p:nvSpPr>
              <p:spPr bwMode="auto">
                <a:xfrm>
                  <a:off x="1380" y="3948"/>
                  <a:ext cx="84" cy="90"/>
                </a:xfrm>
                <a:custGeom>
                  <a:avLst/>
                  <a:gdLst>
                    <a:gd name="T0" fmla="*/ 321 w 378"/>
                    <a:gd name="T1" fmla="*/ 383 h 383"/>
                    <a:gd name="T2" fmla="*/ 123 w 378"/>
                    <a:gd name="T3" fmla="*/ 156 h 383"/>
                    <a:gd name="T4" fmla="*/ 9 w 378"/>
                    <a:gd name="T5" fmla="*/ 14 h 383"/>
                    <a:gd name="T6" fmla="*/ 180 w 378"/>
                    <a:gd name="T7" fmla="*/ 71 h 383"/>
                    <a:gd name="T8" fmla="*/ 378 w 378"/>
                    <a:gd name="T9" fmla="*/ 298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8" h="383">
                      <a:moveTo>
                        <a:pt x="321" y="383"/>
                      </a:moveTo>
                      <a:cubicBezTo>
                        <a:pt x="248" y="300"/>
                        <a:pt x="175" y="217"/>
                        <a:pt x="123" y="156"/>
                      </a:cubicBezTo>
                      <a:cubicBezTo>
                        <a:pt x="71" y="95"/>
                        <a:pt x="0" y="28"/>
                        <a:pt x="9" y="14"/>
                      </a:cubicBezTo>
                      <a:cubicBezTo>
                        <a:pt x="18" y="0"/>
                        <a:pt x="119" y="24"/>
                        <a:pt x="180" y="71"/>
                      </a:cubicBezTo>
                      <a:cubicBezTo>
                        <a:pt x="241" y="118"/>
                        <a:pt x="309" y="208"/>
                        <a:pt x="378" y="298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73" name="Freeform 245"/>
                <p:cNvSpPr>
                  <a:spLocks noChangeAspect="1"/>
                </p:cNvSpPr>
                <p:nvPr/>
              </p:nvSpPr>
              <p:spPr bwMode="auto">
                <a:xfrm>
                  <a:off x="1291" y="3831"/>
                  <a:ext cx="186" cy="154"/>
                </a:xfrm>
                <a:custGeom>
                  <a:avLst/>
                  <a:gdLst>
                    <a:gd name="T0" fmla="*/ 831 w 831"/>
                    <a:gd name="T1" fmla="*/ 651 h 651"/>
                    <a:gd name="T2" fmla="*/ 519 w 831"/>
                    <a:gd name="T3" fmla="*/ 311 h 651"/>
                    <a:gd name="T4" fmla="*/ 179 w 831"/>
                    <a:gd name="T5" fmla="*/ 113 h 651"/>
                    <a:gd name="T6" fmla="*/ 9 w 831"/>
                    <a:gd name="T7" fmla="*/ 56 h 651"/>
                    <a:gd name="T8" fmla="*/ 235 w 831"/>
                    <a:gd name="T9" fmla="*/ 28 h 651"/>
                    <a:gd name="T10" fmla="*/ 547 w 831"/>
                    <a:gd name="T11" fmla="*/ 226 h 651"/>
                    <a:gd name="T12" fmla="*/ 717 w 831"/>
                    <a:gd name="T13" fmla="*/ 424 h 651"/>
                    <a:gd name="T14" fmla="*/ 831 w 831"/>
                    <a:gd name="T15" fmla="*/ 566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1" h="651">
                      <a:moveTo>
                        <a:pt x="831" y="651"/>
                      </a:moveTo>
                      <a:cubicBezTo>
                        <a:pt x="729" y="526"/>
                        <a:pt x="628" y="401"/>
                        <a:pt x="519" y="311"/>
                      </a:cubicBezTo>
                      <a:cubicBezTo>
                        <a:pt x="410" y="221"/>
                        <a:pt x="264" y="155"/>
                        <a:pt x="179" y="113"/>
                      </a:cubicBezTo>
                      <a:cubicBezTo>
                        <a:pt x="94" y="71"/>
                        <a:pt x="0" y="70"/>
                        <a:pt x="9" y="56"/>
                      </a:cubicBezTo>
                      <a:cubicBezTo>
                        <a:pt x="18" y="42"/>
                        <a:pt x="145" y="0"/>
                        <a:pt x="235" y="28"/>
                      </a:cubicBezTo>
                      <a:cubicBezTo>
                        <a:pt x="325" y="56"/>
                        <a:pt x="467" y="160"/>
                        <a:pt x="547" y="226"/>
                      </a:cubicBezTo>
                      <a:cubicBezTo>
                        <a:pt x="627" y="292"/>
                        <a:pt x="670" y="367"/>
                        <a:pt x="717" y="424"/>
                      </a:cubicBezTo>
                      <a:cubicBezTo>
                        <a:pt x="764" y="481"/>
                        <a:pt x="797" y="523"/>
                        <a:pt x="831" y="566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74" name="Freeform 246"/>
                <p:cNvSpPr>
                  <a:spLocks noChangeAspect="1"/>
                </p:cNvSpPr>
                <p:nvPr/>
              </p:nvSpPr>
              <p:spPr bwMode="auto">
                <a:xfrm>
                  <a:off x="1272" y="3923"/>
                  <a:ext cx="141" cy="162"/>
                </a:xfrm>
                <a:custGeom>
                  <a:avLst/>
                  <a:gdLst>
                    <a:gd name="T0" fmla="*/ 605 w 633"/>
                    <a:gd name="T1" fmla="*/ 689 h 689"/>
                    <a:gd name="T2" fmla="*/ 435 w 633"/>
                    <a:gd name="T3" fmla="*/ 406 h 689"/>
                    <a:gd name="T4" fmla="*/ 180 w 633"/>
                    <a:gd name="T5" fmla="*/ 151 h 689"/>
                    <a:gd name="T6" fmla="*/ 9 w 633"/>
                    <a:gd name="T7" fmla="*/ 9 h 689"/>
                    <a:gd name="T8" fmla="*/ 236 w 633"/>
                    <a:gd name="T9" fmla="*/ 94 h 689"/>
                    <a:gd name="T10" fmla="*/ 463 w 633"/>
                    <a:gd name="T11" fmla="*/ 321 h 689"/>
                    <a:gd name="T12" fmla="*/ 605 w 633"/>
                    <a:gd name="T13" fmla="*/ 576 h 689"/>
                    <a:gd name="T14" fmla="*/ 633 w 633"/>
                    <a:gd name="T15" fmla="*/ 633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3" h="689">
                      <a:moveTo>
                        <a:pt x="605" y="689"/>
                      </a:moveTo>
                      <a:cubicBezTo>
                        <a:pt x="555" y="592"/>
                        <a:pt x="506" y="496"/>
                        <a:pt x="435" y="406"/>
                      </a:cubicBezTo>
                      <a:cubicBezTo>
                        <a:pt x="364" y="316"/>
                        <a:pt x="251" y="217"/>
                        <a:pt x="180" y="151"/>
                      </a:cubicBezTo>
                      <a:cubicBezTo>
                        <a:pt x="109" y="85"/>
                        <a:pt x="0" y="18"/>
                        <a:pt x="9" y="9"/>
                      </a:cubicBezTo>
                      <a:cubicBezTo>
                        <a:pt x="18" y="0"/>
                        <a:pt x="160" y="42"/>
                        <a:pt x="236" y="94"/>
                      </a:cubicBezTo>
                      <a:cubicBezTo>
                        <a:pt x="312" y="146"/>
                        <a:pt x="402" y="241"/>
                        <a:pt x="463" y="321"/>
                      </a:cubicBezTo>
                      <a:cubicBezTo>
                        <a:pt x="524" y="401"/>
                        <a:pt x="577" y="524"/>
                        <a:pt x="605" y="576"/>
                      </a:cubicBezTo>
                      <a:cubicBezTo>
                        <a:pt x="633" y="628"/>
                        <a:pt x="633" y="630"/>
                        <a:pt x="633" y="633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75" name="Freeform 247"/>
                <p:cNvSpPr>
                  <a:spLocks noChangeAspect="1"/>
                </p:cNvSpPr>
                <p:nvPr/>
              </p:nvSpPr>
              <p:spPr bwMode="auto">
                <a:xfrm>
                  <a:off x="1273" y="3777"/>
                  <a:ext cx="178" cy="112"/>
                </a:xfrm>
                <a:custGeom>
                  <a:avLst/>
                  <a:gdLst>
                    <a:gd name="T0" fmla="*/ 0 w 799"/>
                    <a:gd name="T1" fmla="*/ 89 h 477"/>
                    <a:gd name="T2" fmla="*/ 340 w 799"/>
                    <a:gd name="T3" fmla="*/ 146 h 477"/>
                    <a:gd name="T4" fmla="*/ 652 w 799"/>
                    <a:gd name="T5" fmla="*/ 316 h 477"/>
                    <a:gd name="T6" fmla="*/ 794 w 799"/>
                    <a:gd name="T7" fmla="*/ 458 h 477"/>
                    <a:gd name="T8" fmla="*/ 624 w 799"/>
                    <a:gd name="T9" fmla="*/ 203 h 477"/>
                    <a:gd name="T10" fmla="*/ 369 w 799"/>
                    <a:gd name="T11" fmla="*/ 33 h 477"/>
                    <a:gd name="T12" fmla="*/ 170 w 799"/>
                    <a:gd name="T13" fmla="*/ 4 h 477"/>
                    <a:gd name="T14" fmla="*/ 28 w 799"/>
                    <a:gd name="T15" fmla="*/ 33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9" h="477">
                      <a:moveTo>
                        <a:pt x="0" y="89"/>
                      </a:moveTo>
                      <a:cubicBezTo>
                        <a:pt x="115" y="98"/>
                        <a:pt x="231" y="108"/>
                        <a:pt x="340" y="146"/>
                      </a:cubicBezTo>
                      <a:cubicBezTo>
                        <a:pt x="449" y="184"/>
                        <a:pt x="576" y="264"/>
                        <a:pt x="652" y="316"/>
                      </a:cubicBezTo>
                      <a:cubicBezTo>
                        <a:pt x="728" y="368"/>
                        <a:pt x="799" y="477"/>
                        <a:pt x="794" y="458"/>
                      </a:cubicBezTo>
                      <a:cubicBezTo>
                        <a:pt x="789" y="439"/>
                        <a:pt x="695" y="274"/>
                        <a:pt x="624" y="203"/>
                      </a:cubicBezTo>
                      <a:cubicBezTo>
                        <a:pt x="553" y="132"/>
                        <a:pt x="445" y="66"/>
                        <a:pt x="369" y="33"/>
                      </a:cubicBezTo>
                      <a:cubicBezTo>
                        <a:pt x="293" y="0"/>
                        <a:pt x="227" y="4"/>
                        <a:pt x="170" y="4"/>
                      </a:cubicBezTo>
                      <a:cubicBezTo>
                        <a:pt x="113" y="4"/>
                        <a:pt x="70" y="18"/>
                        <a:pt x="28" y="33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662776" name="Freeform 248"/>
                <p:cNvSpPr>
                  <a:spLocks noChangeAspect="1"/>
                </p:cNvSpPr>
                <p:nvPr/>
              </p:nvSpPr>
              <p:spPr bwMode="auto">
                <a:xfrm>
                  <a:off x="1205" y="3851"/>
                  <a:ext cx="172" cy="137"/>
                </a:xfrm>
                <a:custGeom>
                  <a:avLst/>
                  <a:gdLst>
                    <a:gd name="T0" fmla="*/ 56 w 774"/>
                    <a:gd name="T1" fmla="*/ 0 h 581"/>
                    <a:gd name="T2" fmla="*/ 311 w 774"/>
                    <a:gd name="T3" fmla="*/ 57 h 581"/>
                    <a:gd name="T4" fmla="*/ 680 w 774"/>
                    <a:gd name="T5" fmla="*/ 255 h 581"/>
                    <a:gd name="T6" fmla="*/ 765 w 774"/>
                    <a:gd name="T7" fmla="*/ 567 h 581"/>
                    <a:gd name="T8" fmla="*/ 623 w 774"/>
                    <a:gd name="T9" fmla="*/ 340 h 581"/>
                    <a:gd name="T10" fmla="*/ 397 w 774"/>
                    <a:gd name="T11" fmla="*/ 170 h 581"/>
                    <a:gd name="T12" fmla="*/ 170 w 774"/>
                    <a:gd name="T13" fmla="*/ 114 h 581"/>
                    <a:gd name="T14" fmla="*/ 0 w 774"/>
                    <a:gd name="T15" fmla="*/ 57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4" h="581">
                      <a:moveTo>
                        <a:pt x="56" y="0"/>
                      </a:moveTo>
                      <a:cubicBezTo>
                        <a:pt x="131" y="7"/>
                        <a:pt x="207" y="15"/>
                        <a:pt x="311" y="57"/>
                      </a:cubicBezTo>
                      <a:cubicBezTo>
                        <a:pt x="415" y="99"/>
                        <a:pt x="604" y="170"/>
                        <a:pt x="680" y="255"/>
                      </a:cubicBezTo>
                      <a:cubicBezTo>
                        <a:pt x="756" y="340"/>
                        <a:pt x="774" y="553"/>
                        <a:pt x="765" y="567"/>
                      </a:cubicBezTo>
                      <a:cubicBezTo>
                        <a:pt x="756" y="581"/>
                        <a:pt x="684" y="406"/>
                        <a:pt x="623" y="340"/>
                      </a:cubicBezTo>
                      <a:cubicBezTo>
                        <a:pt x="562" y="274"/>
                        <a:pt x="472" y="208"/>
                        <a:pt x="397" y="170"/>
                      </a:cubicBezTo>
                      <a:cubicBezTo>
                        <a:pt x="322" y="132"/>
                        <a:pt x="236" y="133"/>
                        <a:pt x="170" y="114"/>
                      </a:cubicBezTo>
                      <a:cubicBezTo>
                        <a:pt x="104" y="95"/>
                        <a:pt x="52" y="76"/>
                        <a:pt x="0" y="57"/>
                      </a:cubicBezTo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662777" name="Group 249"/>
              <p:cNvGrpSpPr>
                <a:grpSpLocks noChangeAspect="1"/>
              </p:cNvGrpSpPr>
              <p:nvPr/>
            </p:nvGrpSpPr>
            <p:grpSpPr bwMode="auto">
              <a:xfrm>
                <a:off x="2979" y="2310"/>
                <a:ext cx="408" cy="227"/>
                <a:chOff x="657" y="2341"/>
                <a:chExt cx="408" cy="227"/>
              </a:xfrm>
            </p:grpSpPr>
            <p:sp>
              <p:nvSpPr>
                <p:cNvPr id="662778" name="Oval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2341"/>
                  <a:ext cx="408" cy="22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79" name="Oval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2432"/>
                  <a:ext cx="64" cy="6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80" name="Freeform 252"/>
                <p:cNvSpPr>
                  <a:spLocks noChangeAspect="1"/>
                </p:cNvSpPr>
                <p:nvPr/>
              </p:nvSpPr>
              <p:spPr bwMode="auto">
                <a:xfrm>
                  <a:off x="839" y="2379"/>
                  <a:ext cx="91" cy="144"/>
                </a:xfrm>
                <a:custGeom>
                  <a:avLst/>
                  <a:gdLst>
                    <a:gd name="T0" fmla="*/ 45 w 91"/>
                    <a:gd name="T1" fmla="*/ 99 h 144"/>
                    <a:gd name="T2" fmla="*/ 45 w 91"/>
                    <a:gd name="T3" fmla="*/ 53 h 144"/>
                    <a:gd name="T4" fmla="*/ 45 w 91"/>
                    <a:gd name="T5" fmla="*/ 8 h 144"/>
                    <a:gd name="T6" fmla="*/ 91 w 91"/>
                    <a:gd name="T7" fmla="*/ 99 h 144"/>
                    <a:gd name="T8" fmla="*/ 45 w 91"/>
                    <a:gd name="T9" fmla="*/ 144 h 144"/>
                    <a:gd name="T10" fmla="*/ 0 w 91"/>
                    <a:gd name="T11" fmla="*/ 99 h 144"/>
                    <a:gd name="T12" fmla="*/ 45 w 91"/>
                    <a:gd name="T13" fmla="*/ 9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44">
                      <a:moveTo>
                        <a:pt x="45" y="99"/>
                      </a:moveTo>
                      <a:cubicBezTo>
                        <a:pt x="52" y="91"/>
                        <a:pt x="45" y="68"/>
                        <a:pt x="45" y="53"/>
                      </a:cubicBezTo>
                      <a:cubicBezTo>
                        <a:pt x="45" y="38"/>
                        <a:pt x="37" y="0"/>
                        <a:pt x="45" y="8"/>
                      </a:cubicBezTo>
                      <a:cubicBezTo>
                        <a:pt x="53" y="16"/>
                        <a:pt x="91" y="76"/>
                        <a:pt x="91" y="99"/>
                      </a:cubicBezTo>
                      <a:cubicBezTo>
                        <a:pt x="91" y="122"/>
                        <a:pt x="60" y="144"/>
                        <a:pt x="45" y="144"/>
                      </a:cubicBezTo>
                      <a:cubicBezTo>
                        <a:pt x="30" y="144"/>
                        <a:pt x="0" y="106"/>
                        <a:pt x="0" y="99"/>
                      </a:cubicBezTo>
                      <a:cubicBezTo>
                        <a:pt x="0" y="92"/>
                        <a:pt x="38" y="107"/>
                        <a:pt x="45" y="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81" name="Freeform 253"/>
                <p:cNvSpPr>
                  <a:spLocks noChangeAspect="1"/>
                </p:cNvSpPr>
                <p:nvPr/>
              </p:nvSpPr>
              <p:spPr bwMode="auto">
                <a:xfrm>
                  <a:off x="930" y="2372"/>
                  <a:ext cx="52" cy="106"/>
                </a:xfrm>
                <a:custGeom>
                  <a:avLst/>
                  <a:gdLst>
                    <a:gd name="T0" fmla="*/ 45 w 52"/>
                    <a:gd name="T1" fmla="*/ 106 h 106"/>
                    <a:gd name="T2" fmla="*/ 0 w 52"/>
                    <a:gd name="T3" fmla="*/ 15 h 106"/>
                    <a:gd name="T4" fmla="*/ 45 w 52"/>
                    <a:gd name="T5" fmla="*/ 15 h 106"/>
                    <a:gd name="T6" fmla="*/ 45 w 52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106">
                      <a:moveTo>
                        <a:pt x="45" y="106"/>
                      </a:moveTo>
                      <a:cubicBezTo>
                        <a:pt x="38" y="106"/>
                        <a:pt x="0" y="30"/>
                        <a:pt x="0" y="15"/>
                      </a:cubicBezTo>
                      <a:cubicBezTo>
                        <a:pt x="0" y="0"/>
                        <a:pt x="38" y="0"/>
                        <a:pt x="45" y="15"/>
                      </a:cubicBezTo>
                      <a:cubicBezTo>
                        <a:pt x="52" y="30"/>
                        <a:pt x="52" y="106"/>
                        <a:pt x="45" y="1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662782" name="Group 254"/>
              <p:cNvGrpSpPr>
                <a:grpSpLocks noChangeAspect="1"/>
              </p:cNvGrpSpPr>
              <p:nvPr/>
            </p:nvGrpSpPr>
            <p:grpSpPr bwMode="auto">
              <a:xfrm rot="8242804">
                <a:off x="3478" y="3437"/>
                <a:ext cx="680" cy="280"/>
                <a:chOff x="612" y="3385"/>
                <a:chExt cx="680" cy="280"/>
              </a:xfrm>
            </p:grpSpPr>
            <p:sp>
              <p:nvSpPr>
                <p:cNvPr id="662783" name="Freeform 255"/>
                <p:cNvSpPr>
                  <a:spLocks noChangeAspect="1"/>
                </p:cNvSpPr>
                <p:nvPr/>
              </p:nvSpPr>
              <p:spPr bwMode="auto">
                <a:xfrm>
                  <a:off x="673" y="3597"/>
                  <a:ext cx="544" cy="68"/>
                </a:xfrm>
                <a:custGeom>
                  <a:avLst/>
                  <a:gdLst>
                    <a:gd name="T0" fmla="*/ 30 w 544"/>
                    <a:gd name="T1" fmla="*/ 45 h 98"/>
                    <a:gd name="T2" fmla="*/ 121 w 544"/>
                    <a:gd name="T3" fmla="*/ 90 h 98"/>
                    <a:gd name="T4" fmla="*/ 484 w 544"/>
                    <a:gd name="T5" fmla="*/ 90 h 98"/>
                    <a:gd name="T6" fmla="*/ 484 w 544"/>
                    <a:gd name="T7" fmla="*/ 45 h 98"/>
                    <a:gd name="T8" fmla="*/ 211 w 544"/>
                    <a:gd name="T9" fmla="*/ 45 h 98"/>
                    <a:gd name="T10" fmla="*/ 30 w 544"/>
                    <a:gd name="T11" fmla="*/ 0 h 98"/>
                    <a:gd name="T12" fmla="*/ 30 w 544"/>
                    <a:gd name="T13" fmla="*/ 4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4" h="98">
                      <a:moveTo>
                        <a:pt x="30" y="45"/>
                      </a:moveTo>
                      <a:cubicBezTo>
                        <a:pt x="45" y="60"/>
                        <a:pt x="45" y="82"/>
                        <a:pt x="121" y="90"/>
                      </a:cubicBezTo>
                      <a:cubicBezTo>
                        <a:pt x="197" y="98"/>
                        <a:pt x="424" y="98"/>
                        <a:pt x="484" y="90"/>
                      </a:cubicBezTo>
                      <a:cubicBezTo>
                        <a:pt x="544" y="82"/>
                        <a:pt x="529" y="52"/>
                        <a:pt x="484" y="45"/>
                      </a:cubicBezTo>
                      <a:cubicBezTo>
                        <a:pt x="439" y="38"/>
                        <a:pt x="287" y="52"/>
                        <a:pt x="211" y="45"/>
                      </a:cubicBezTo>
                      <a:cubicBezTo>
                        <a:pt x="135" y="38"/>
                        <a:pt x="60" y="0"/>
                        <a:pt x="30" y="0"/>
                      </a:cubicBezTo>
                      <a:cubicBezTo>
                        <a:pt x="0" y="0"/>
                        <a:pt x="15" y="30"/>
                        <a:pt x="30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84" name="Freeform 256"/>
                <p:cNvSpPr>
                  <a:spLocks noChangeAspect="1"/>
                </p:cNvSpPr>
                <p:nvPr/>
              </p:nvSpPr>
              <p:spPr bwMode="auto">
                <a:xfrm>
                  <a:off x="703" y="3520"/>
                  <a:ext cx="544" cy="68"/>
                </a:xfrm>
                <a:custGeom>
                  <a:avLst/>
                  <a:gdLst>
                    <a:gd name="T0" fmla="*/ 30 w 544"/>
                    <a:gd name="T1" fmla="*/ 45 h 98"/>
                    <a:gd name="T2" fmla="*/ 121 w 544"/>
                    <a:gd name="T3" fmla="*/ 90 h 98"/>
                    <a:gd name="T4" fmla="*/ 484 w 544"/>
                    <a:gd name="T5" fmla="*/ 90 h 98"/>
                    <a:gd name="T6" fmla="*/ 484 w 544"/>
                    <a:gd name="T7" fmla="*/ 45 h 98"/>
                    <a:gd name="T8" fmla="*/ 211 w 544"/>
                    <a:gd name="T9" fmla="*/ 45 h 98"/>
                    <a:gd name="T10" fmla="*/ 30 w 544"/>
                    <a:gd name="T11" fmla="*/ 0 h 98"/>
                    <a:gd name="T12" fmla="*/ 30 w 544"/>
                    <a:gd name="T13" fmla="*/ 4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4" h="98">
                      <a:moveTo>
                        <a:pt x="30" y="45"/>
                      </a:moveTo>
                      <a:cubicBezTo>
                        <a:pt x="45" y="60"/>
                        <a:pt x="45" y="82"/>
                        <a:pt x="121" y="90"/>
                      </a:cubicBezTo>
                      <a:cubicBezTo>
                        <a:pt x="197" y="98"/>
                        <a:pt x="424" y="98"/>
                        <a:pt x="484" y="90"/>
                      </a:cubicBezTo>
                      <a:cubicBezTo>
                        <a:pt x="544" y="82"/>
                        <a:pt x="529" y="52"/>
                        <a:pt x="484" y="45"/>
                      </a:cubicBezTo>
                      <a:cubicBezTo>
                        <a:pt x="439" y="38"/>
                        <a:pt x="287" y="52"/>
                        <a:pt x="211" y="45"/>
                      </a:cubicBezTo>
                      <a:cubicBezTo>
                        <a:pt x="135" y="38"/>
                        <a:pt x="60" y="0"/>
                        <a:pt x="30" y="0"/>
                      </a:cubicBezTo>
                      <a:cubicBezTo>
                        <a:pt x="0" y="0"/>
                        <a:pt x="15" y="30"/>
                        <a:pt x="30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85" name="Freeform 257"/>
                <p:cNvSpPr>
                  <a:spLocks noChangeAspect="1"/>
                </p:cNvSpPr>
                <p:nvPr/>
              </p:nvSpPr>
              <p:spPr bwMode="auto">
                <a:xfrm>
                  <a:off x="748" y="3457"/>
                  <a:ext cx="454" cy="63"/>
                </a:xfrm>
                <a:custGeom>
                  <a:avLst/>
                  <a:gdLst>
                    <a:gd name="T0" fmla="*/ 30 w 544"/>
                    <a:gd name="T1" fmla="*/ 45 h 98"/>
                    <a:gd name="T2" fmla="*/ 121 w 544"/>
                    <a:gd name="T3" fmla="*/ 90 h 98"/>
                    <a:gd name="T4" fmla="*/ 484 w 544"/>
                    <a:gd name="T5" fmla="*/ 90 h 98"/>
                    <a:gd name="T6" fmla="*/ 484 w 544"/>
                    <a:gd name="T7" fmla="*/ 45 h 98"/>
                    <a:gd name="T8" fmla="*/ 211 w 544"/>
                    <a:gd name="T9" fmla="*/ 45 h 98"/>
                    <a:gd name="T10" fmla="*/ 30 w 544"/>
                    <a:gd name="T11" fmla="*/ 0 h 98"/>
                    <a:gd name="T12" fmla="*/ 30 w 544"/>
                    <a:gd name="T13" fmla="*/ 4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4" h="98">
                      <a:moveTo>
                        <a:pt x="30" y="45"/>
                      </a:moveTo>
                      <a:cubicBezTo>
                        <a:pt x="45" y="60"/>
                        <a:pt x="45" y="82"/>
                        <a:pt x="121" y="90"/>
                      </a:cubicBezTo>
                      <a:cubicBezTo>
                        <a:pt x="197" y="98"/>
                        <a:pt x="424" y="98"/>
                        <a:pt x="484" y="90"/>
                      </a:cubicBezTo>
                      <a:cubicBezTo>
                        <a:pt x="544" y="82"/>
                        <a:pt x="529" y="52"/>
                        <a:pt x="484" y="45"/>
                      </a:cubicBezTo>
                      <a:cubicBezTo>
                        <a:pt x="439" y="38"/>
                        <a:pt x="287" y="52"/>
                        <a:pt x="211" y="45"/>
                      </a:cubicBezTo>
                      <a:cubicBezTo>
                        <a:pt x="135" y="38"/>
                        <a:pt x="60" y="0"/>
                        <a:pt x="30" y="0"/>
                      </a:cubicBezTo>
                      <a:cubicBezTo>
                        <a:pt x="0" y="0"/>
                        <a:pt x="15" y="30"/>
                        <a:pt x="30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86" name="Oval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669" y="3401"/>
                  <a:ext cx="79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87" name="Oval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612" y="3521"/>
                  <a:ext cx="79" cy="7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88" name="Oval 260"/>
                <p:cNvSpPr>
                  <a:spLocks noChangeAspect="1" noChangeArrowheads="1"/>
                </p:cNvSpPr>
                <p:nvPr/>
              </p:nvSpPr>
              <p:spPr bwMode="auto">
                <a:xfrm>
                  <a:off x="1213" y="3583"/>
                  <a:ext cx="79" cy="7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89" name="Oval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1202" y="3430"/>
                  <a:ext cx="82" cy="9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90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987" y="3430"/>
                  <a:ext cx="79" cy="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91" name="Oval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839" y="3385"/>
                  <a:ext cx="79" cy="7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662792" name="Group 264"/>
              <p:cNvGrpSpPr>
                <a:grpSpLocks noChangeAspect="1"/>
              </p:cNvGrpSpPr>
              <p:nvPr/>
            </p:nvGrpSpPr>
            <p:grpSpPr bwMode="auto">
              <a:xfrm>
                <a:off x="2434" y="2560"/>
                <a:ext cx="786" cy="522"/>
                <a:chOff x="521" y="2545"/>
                <a:chExt cx="786" cy="522"/>
              </a:xfrm>
            </p:grpSpPr>
            <p:sp>
              <p:nvSpPr>
                <p:cNvPr id="662793" name="Freeform 265"/>
                <p:cNvSpPr>
                  <a:spLocks noChangeAspect="1"/>
                </p:cNvSpPr>
                <p:nvPr/>
              </p:nvSpPr>
              <p:spPr bwMode="auto">
                <a:xfrm>
                  <a:off x="718" y="2545"/>
                  <a:ext cx="589" cy="522"/>
                </a:xfrm>
                <a:custGeom>
                  <a:avLst/>
                  <a:gdLst>
                    <a:gd name="T0" fmla="*/ 574 w 589"/>
                    <a:gd name="T1" fmla="*/ 69 h 522"/>
                    <a:gd name="T2" fmla="*/ 529 w 589"/>
                    <a:gd name="T3" fmla="*/ 69 h 522"/>
                    <a:gd name="T4" fmla="*/ 212 w 589"/>
                    <a:gd name="T5" fmla="*/ 23 h 522"/>
                    <a:gd name="T6" fmla="*/ 30 w 589"/>
                    <a:gd name="T7" fmla="*/ 205 h 522"/>
                    <a:gd name="T8" fmla="*/ 30 w 589"/>
                    <a:gd name="T9" fmla="*/ 477 h 522"/>
                    <a:gd name="T10" fmla="*/ 75 w 589"/>
                    <a:gd name="T11" fmla="*/ 477 h 522"/>
                    <a:gd name="T12" fmla="*/ 75 w 589"/>
                    <a:gd name="T13" fmla="*/ 250 h 522"/>
                    <a:gd name="T14" fmla="*/ 212 w 589"/>
                    <a:gd name="T15" fmla="*/ 69 h 522"/>
                    <a:gd name="T16" fmla="*/ 529 w 589"/>
                    <a:gd name="T17" fmla="*/ 114 h 522"/>
                    <a:gd name="T18" fmla="*/ 574 w 589"/>
                    <a:gd name="T19" fmla="*/ 69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9" h="522">
                      <a:moveTo>
                        <a:pt x="574" y="69"/>
                      </a:moveTo>
                      <a:cubicBezTo>
                        <a:pt x="574" y="62"/>
                        <a:pt x="589" y="77"/>
                        <a:pt x="529" y="69"/>
                      </a:cubicBezTo>
                      <a:cubicBezTo>
                        <a:pt x="469" y="61"/>
                        <a:pt x="295" y="0"/>
                        <a:pt x="212" y="23"/>
                      </a:cubicBezTo>
                      <a:cubicBezTo>
                        <a:pt x="129" y="46"/>
                        <a:pt x="60" y="129"/>
                        <a:pt x="30" y="205"/>
                      </a:cubicBezTo>
                      <a:cubicBezTo>
                        <a:pt x="0" y="281"/>
                        <a:pt x="23" y="432"/>
                        <a:pt x="30" y="477"/>
                      </a:cubicBezTo>
                      <a:cubicBezTo>
                        <a:pt x="37" y="522"/>
                        <a:pt x="68" y="515"/>
                        <a:pt x="75" y="477"/>
                      </a:cubicBezTo>
                      <a:cubicBezTo>
                        <a:pt x="82" y="439"/>
                        <a:pt x="52" y="318"/>
                        <a:pt x="75" y="250"/>
                      </a:cubicBezTo>
                      <a:cubicBezTo>
                        <a:pt x="98" y="182"/>
                        <a:pt x="136" y="92"/>
                        <a:pt x="212" y="69"/>
                      </a:cubicBezTo>
                      <a:cubicBezTo>
                        <a:pt x="288" y="46"/>
                        <a:pt x="469" y="114"/>
                        <a:pt x="529" y="114"/>
                      </a:cubicBezTo>
                      <a:cubicBezTo>
                        <a:pt x="589" y="114"/>
                        <a:pt x="574" y="76"/>
                        <a:pt x="5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94" name="Freeform 266"/>
                <p:cNvSpPr>
                  <a:spLocks noChangeAspect="1"/>
                </p:cNvSpPr>
                <p:nvPr/>
              </p:nvSpPr>
              <p:spPr bwMode="auto">
                <a:xfrm>
                  <a:off x="854" y="2681"/>
                  <a:ext cx="438" cy="341"/>
                </a:xfrm>
                <a:custGeom>
                  <a:avLst/>
                  <a:gdLst>
                    <a:gd name="T0" fmla="*/ 574 w 589"/>
                    <a:gd name="T1" fmla="*/ 69 h 522"/>
                    <a:gd name="T2" fmla="*/ 529 w 589"/>
                    <a:gd name="T3" fmla="*/ 69 h 522"/>
                    <a:gd name="T4" fmla="*/ 212 w 589"/>
                    <a:gd name="T5" fmla="*/ 23 h 522"/>
                    <a:gd name="T6" fmla="*/ 30 w 589"/>
                    <a:gd name="T7" fmla="*/ 205 h 522"/>
                    <a:gd name="T8" fmla="*/ 30 w 589"/>
                    <a:gd name="T9" fmla="*/ 477 h 522"/>
                    <a:gd name="T10" fmla="*/ 75 w 589"/>
                    <a:gd name="T11" fmla="*/ 477 h 522"/>
                    <a:gd name="T12" fmla="*/ 75 w 589"/>
                    <a:gd name="T13" fmla="*/ 250 h 522"/>
                    <a:gd name="T14" fmla="*/ 212 w 589"/>
                    <a:gd name="T15" fmla="*/ 69 h 522"/>
                    <a:gd name="T16" fmla="*/ 529 w 589"/>
                    <a:gd name="T17" fmla="*/ 114 h 522"/>
                    <a:gd name="T18" fmla="*/ 574 w 589"/>
                    <a:gd name="T19" fmla="*/ 69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9" h="522">
                      <a:moveTo>
                        <a:pt x="574" y="69"/>
                      </a:moveTo>
                      <a:cubicBezTo>
                        <a:pt x="574" y="62"/>
                        <a:pt x="589" y="77"/>
                        <a:pt x="529" y="69"/>
                      </a:cubicBezTo>
                      <a:cubicBezTo>
                        <a:pt x="469" y="61"/>
                        <a:pt x="295" y="0"/>
                        <a:pt x="212" y="23"/>
                      </a:cubicBezTo>
                      <a:cubicBezTo>
                        <a:pt x="129" y="46"/>
                        <a:pt x="60" y="129"/>
                        <a:pt x="30" y="205"/>
                      </a:cubicBezTo>
                      <a:cubicBezTo>
                        <a:pt x="0" y="281"/>
                        <a:pt x="23" y="432"/>
                        <a:pt x="30" y="477"/>
                      </a:cubicBezTo>
                      <a:cubicBezTo>
                        <a:pt x="37" y="522"/>
                        <a:pt x="68" y="515"/>
                        <a:pt x="75" y="477"/>
                      </a:cubicBezTo>
                      <a:cubicBezTo>
                        <a:pt x="82" y="439"/>
                        <a:pt x="52" y="318"/>
                        <a:pt x="75" y="250"/>
                      </a:cubicBezTo>
                      <a:cubicBezTo>
                        <a:pt x="98" y="182"/>
                        <a:pt x="136" y="92"/>
                        <a:pt x="212" y="69"/>
                      </a:cubicBezTo>
                      <a:cubicBezTo>
                        <a:pt x="288" y="46"/>
                        <a:pt x="469" y="114"/>
                        <a:pt x="529" y="114"/>
                      </a:cubicBezTo>
                      <a:cubicBezTo>
                        <a:pt x="589" y="114"/>
                        <a:pt x="574" y="76"/>
                        <a:pt x="5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95" name="Freeform 267"/>
                <p:cNvSpPr>
                  <a:spLocks noChangeAspect="1"/>
                </p:cNvSpPr>
                <p:nvPr/>
              </p:nvSpPr>
              <p:spPr bwMode="auto">
                <a:xfrm>
                  <a:off x="975" y="2832"/>
                  <a:ext cx="295" cy="235"/>
                </a:xfrm>
                <a:custGeom>
                  <a:avLst/>
                  <a:gdLst>
                    <a:gd name="T0" fmla="*/ 45 w 295"/>
                    <a:gd name="T1" fmla="*/ 54 h 235"/>
                    <a:gd name="T2" fmla="*/ 0 w 295"/>
                    <a:gd name="T3" fmla="*/ 144 h 235"/>
                    <a:gd name="T4" fmla="*/ 45 w 295"/>
                    <a:gd name="T5" fmla="*/ 235 h 235"/>
                    <a:gd name="T6" fmla="*/ 45 w 295"/>
                    <a:gd name="T7" fmla="*/ 144 h 235"/>
                    <a:gd name="T8" fmla="*/ 91 w 295"/>
                    <a:gd name="T9" fmla="*/ 54 h 235"/>
                    <a:gd name="T10" fmla="*/ 272 w 295"/>
                    <a:gd name="T11" fmla="*/ 54 h 235"/>
                    <a:gd name="T12" fmla="*/ 227 w 295"/>
                    <a:gd name="T13" fmla="*/ 8 h 235"/>
                    <a:gd name="T14" fmla="*/ 91 w 295"/>
                    <a:gd name="T15" fmla="*/ 8 h 235"/>
                    <a:gd name="T16" fmla="*/ 45 w 295"/>
                    <a:gd name="T17" fmla="*/ 5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5" h="235">
                      <a:moveTo>
                        <a:pt x="45" y="54"/>
                      </a:moveTo>
                      <a:cubicBezTo>
                        <a:pt x="30" y="77"/>
                        <a:pt x="0" y="114"/>
                        <a:pt x="0" y="144"/>
                      </a:cubicBezTo>
                      <a:cubicBezTo>
                        <a:pt x="0" y="174"/>
                        <a:pt x="38" y="235"/>
                        <a:pt x="45" y="235"/>
                      </a:cubicBezTo>
                      <a:cubicBezTo>
                        <a:pt x="52" y="235"/>
                        <a:pt x="37" y="174"/>
                        <a:pt x="45" y="144"/>
                      </a:cubicBezTo>
                      <a:cubicBezTo>
                        <a:pt x="53" y="114"/>
                        <a:pt x="53" y="69"/>
                        <a:pt x="91" y="54"/>
                      </a:cubicBezTo>
                      <a:cubicBezTo>
                        <a:pt x="129" y="39"/>
                        <a:pt x="249" y="62"/>
                        <a:pt x="272" y="54"/>
                      </a:cubicBezTo>
                      <a:cubicBezTo>
                        <a:pt x="295" y="46"/>
                        <a:pt x="257" y="16"/>
                        <a:pt x="227" y="8"/>
                      </a:cubicBezTo>
                      <a:cubicBezTo>
                        <a:pt x="197" y="0"/>
                        <a:pt x="121" y="0"/>
                        <a:pt x="91" y="8"/>
                      </a:cubicBezTo>
                      <a:cubicBezTo>
                        <a:pt x="61" y="16"/>
                        <a:pt x="60" y="31"/>
                        <a:pt x="45" y="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796" name="Oval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521" y="2726"/>
                  <a:ext cx="45" cy="6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97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658" y="2795"/>
                  <a:ext cx="45" cy="6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98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613" y="2635"/>
                  <a:ext cx="90" cy="6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799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567" y="2907"/>
                  <a:ext cx="90" cy="6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62800" name="Rectangle 272"/>
              <p:cNvSpPr>
                <a:spLocks noChangeAspect="1" noChangeArrowheads="1"/>
              </p:cNvSpPr>
              <p:nvPr/>
            </p:nvSpPr>
            <p:spPr bwMode="auto">
              <a:xfrm rot="-3216939">
                <a:off x="3033" y="3032"/>
                <a:ext cx="100" cy="73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801" name="Rectangle 273"/>
              <p:cNvSpPr>
                <a:spLocks noChangeAspect="1" noChangeArrowheads="1"/>
              </p:cNvSpPr>
              <p:nvPr/>
            </p:nvSpPr>
            <p:spPr bwMode="auto">
              <a:xfrm rot="-22513193">
                <a:off x="3332" y="3482"/>
                <a:ext cx="100" cy="7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802" name="Freeform 274"/>
              <p:cNvSpPr>
                <a:spLocks noChangeAspect="1"/>
              </p:cNvSpPr>
              <p:nvPr/>
            </p:nvSpPr>
            <p:spPr bwMode="auto">
              <a:xfrm rot="4884245">
                <a:off x="3385" y="2711"/>
                <a:ext cx="588" cy="424"/>
              </a:xfrm>
              <a:custGeom>
                <a:avLst/>
                <a:gdLst>
                  <a:gd name="T0" fmla="*/ 574 w 589"/>
                  <a:gd name="T1" fmla="*/ 69 h 522"/>
                  <a:gd name="T2" fmla="*/ 529 w 589"/>
                  <a:gd name="T3" fmla="*/ 69 h 522"/>
                  <a:gd name="T4" fmla="*/ 212 w 589"/>
                  <a:gd name="T5" fmla="*/ 23 h 522"/>
                  <a:gd name="T6" fmla="*/ 30 w 589"/>
                  <a:gd name="T7" fmla="*/ 205 h 522"/>
                  <a:gd name="T8" fmla="*/ 30 w 589"/>
                  <a:gd name="T9" fmla="*/ 477 h 522"/>
                  <a:gd name="T10" fmla="*/ 75 w 589"/>
                  <a:gd name="T11" fmla="*/ 477 h 522"/>
                  <a:gd name="T12" fmla="*/ 75 w 589"/>
                  <a:gd name="T13" fmla="*/ 250 h 522"/>
                  <a:gd name="T14" fmla="*/ 212 w 589"/>
                  <a:gd name="T15" fmla="*/ 69 h 522"/>
                  <a:gd name="T16" fmla="*/ 529 w 589"/>
                  <a:gd name="T17" fmla="*/ 114 h 522"/>
                  <a:gd name="T18" fmla="*/ 574 w 589"/>
                  <a:gd name="T19" fmla="*/ 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522">
                    <a:moveTo>
                      <a:pt x="574" y="69"/>
                    </a:moveTo>
                    <a:cubicBezTo>
                      <a:pt x="574" y="62"/>
                      <a:pt x="589" y="77"/>
                      <a:pt x="529" y="69"/>
                    </a:cubicBezTo>
                    <a:cubicBezTo>
                      <a:pt x="469" y="61"/>
                      <a:pt x="295" y="0"/>
                      <a:pt x="212" y="23"/>
                    </a:cubicBezTo>
                    <a:cubicBezTo>
                      <a:pt x="129" y="46"/>
                      <a:pt x="60" y="129"/>
                      <a:pt x="30" y="205"/>
                    </a:cubicBezTo>
                    <a:cubicBezTo>
                      <a:pt x="0" y="281"/>
                      <a:pt x="23" y="432"/>
                      <a:pt x="30" y="477"/>
                    </a:cubicBezTo>
                    <a:cubicBezTo>
                      <a:pt x="37" y="522"/>
                      <a:pt x="68" y="515"/>
                      <a:pt x="75" y="477"/>
                    </a:cubicBezTo>
                    <a:cubicBezTo>
                      <a:pt x="82" y="439"/>
                      <a:pt x="52" y="318"/>
                      <a:pt x="75" y="250"/>
                    </a:cubicBezTo>
                    <a:cubicBezTo>
                      <a:pt x="98" y="182"/>
                      <a:pt x="136" y="92"/>
                      <a:pt x="212" y="69"/>
                    </a:cubicBezTo>
                    <a:cubicBezTo>
                      <a:pt x="288" y="46"/>
                      <a:pt x="469" y="114"/>
                      <a:pt x="529" y="114"/>
                    </a:cubicBezTo>
                    <a:cubicBezTo>
                      <a:pt x="589" y="114"/>
                      <a:pt x="574" y="76"/>
                      <a:pt x="574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803" name="Freeform 275"/>
              <p:cNvSpPr>
                <a:spLocks noChangeAspect="1"/>
              </p:cNvSpPr>
              <p:nvPr/>
            </p:nvSpPr>
            <p:spPr bwMode="auto">
              <a:xfrm rot="4884245">
                <a:off x="3437" y="2816"/>
                <a:ext cx="438" cy="278"/>
              </a:xfrm>
              <a:custGeom>
                <a:avLst/>
                <a:gdLst>
                  <a:gd name="T0" fmla="*/ 574 w 589"/>
                  <a:gd name="T1" fmla="*/ 69 h 522"/>
                  <a:gd name="T2" fmla="*/ 529 w 589"/>
                  <a:gd name="T3" fmla="*/ 69 h 522"/>
                  <a:gd name="T4" fmla="*/ 212 w 589"/>
                  <a:gd name="T5" fmla="*/ 23 h 522"/>
                  <a:gd name="T6" fmla="*/ 30 w 589"/>
                  <a:gd name="T7" fmla="*/ 205 h 522"/>
                  <a:gd name="T8" fmla="*/ 30 w 589"/>
                  <a:gd name="T9" fmla="*/ 477 h 522"/>
                  <a:gd name="T10" fmla="*/ 75 w 589"/>
                  <a:gd name="T11" fmla="*/ 477 h 522"/>
                  <a:gd name="T12" fmla="*/ 75 w 589"/>
                  <a:gd name="T13" fmla="*/ 250 h 522"/>
                  <a:gd name="T14" fmla="*/ 212 w 589"/>
                  <a:gd name="T15" fmla="*/ 69 h 522"/>
                  <a:gd name="T16" fmla="*/ 529 w 589"/>
                  <a:gd name="T17" fmla="*/ 114 h 522"/>
                  <a:gd name="T18" fmla="*/ 574 w 589"/>
                  <a:gd name="T19" fmla="*/ 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522">
                    <a:moveTo>
                      <a:pt x="574" y="69"/>
                    </a:moveTo>
                    <a:cubicBezTo>
                      <a:pt x="574" y="62"/>
                      <a:pt x="589" y="77"/>
                      <a:pt x="529" y="69"/>
                    </a:cubicBezTo>
                    <a:cubicBezTo>
                      <a:pt x="469" y="61"/>
                      <a:pt x="295" y="0"/>
                      <a:pt x="212" y="23"/>
                    </a:cubicBezTo>
                    <a:cubicBezTo>
                      <a:pt x="129" y="46"/>
                      <a:pt x="60" y="129"/>
                      <a:pt x="30" y="205"/>
                    </a:cubicBezTo>
                    <a:cubicBezTo>
                      <a:pt x="0" y="281"/>
                      <a:pt x="23" y="432"/>
                      <a:pt x="30" y="477"/>
                    </a:cubicBezTo>
                    <a:cubicBezTo>
                      <a:pt x="37" y="522"/>
                      <a:pt x="68" y="515"/>
                      <a:pt x="75" y="477"/>
                    </a:cubicBezTo>
                    <a:cubicBezTo>
                      <a:pt x="82" y="439"/>
                      <a:pt x="52" y="318"/>
                      <a:pt x="75" y="250"/>
                    </a:cubicBezTo>
                    <a:cubicBezTo>
                      <a:pt x="98" y="182"/>
                      <a:pt x="136" y="92"/>
                      <a:pt x="212" y="69"/>
                    </a:cubicBezTo>
                    <a:cubicBezTo>
                      <a:pt x="288" y="46"/>
                      <a:pt x="469" y="114"/>
                      <a:pt x="529" y="114"/>
                    </a:cubicBezTo>
                    <a:cubicBezTo>
                      <a:pt x="589" y="114"/>
                      <a:pt x="574" y="76"/>
                      <a:pt x="574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804" name="Freeform 276"/>
              <p:cNvSpPr>
                <a:spLocks noChangeAspect="1"/>
              </p:cNvSpPr>
              <p:nvPr/>
            </p:nvSpPr>
            <p:spPr bwMode="auto">
              <a:xfrm rot="4884245">
                <a:off x="3450" y="2897"/>
                <a:ext cx="295" cy="235"/>
              </a:xfrm>
              <a:custGeom>
                <a:avLst/>
                <a:gdLst>
                  <a:gd name="T0" fmla="*/ 45 w 295"/>
                  <a:gd name="T1" fmla="*/ 54 h 235"/>
                  <a:gd name="T2" fmla="*/ 0 w 295"/>
                  <a:gd name="T3" fmla="*/ 144 h 235"/>
                  <a:gd name="T4" fmla="*/ 45 w 295"/>
                  <a:gd name="T5" fmla="*/ 235 h 235"/>
                  <a:gd name="T6" fmla="*/ 45 w 295"/>
                  <a:gd name="T7" fmla="*/ 144 h 235"/>
                  <a:gd name="T8" fmla="*/ 91 w 295"/>
                  <a:gd name="T9" fmla="*/ 54 h 235"/>
                  <a:gd name="T10" fmla="*/ 272 w 295"/>
                  <a:gd name="T11" fmla="*/ 54 h 235"/>
                  <a:gd name="T12" fmla="*/ 227 w 295"/>
                  <a:gd name="T13" fmla="*/ 8 h 235"/>
                  <a:gd name="T14" fmla="*/ 91 w 295"/>
                  <a:gd name="T15" fmla="*/ 8 h 235"/>
                  <a:gd name="T16" fmla="*/ 45 w 295"/>
                  <a:gd name="T17" fmla="*/ 5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235">
                    <a:moveTo>
                      <a:pt x="45" y="54"/>
                    </a:moveTo>
                    <a:cubicBezTo>
                      <a:pt x="30" y="77"/>
                      <a:pt x="0" y="114"/>
                      <a:pt x="0" y="144"/>
                    </a:cubicBezTo>
                    <a:cubicBezTo>
                      <a:pt x="0" y="174"/>
                      <a:pt x="38" y="235"/>
                      <a:pt x="45" y="235"/>
                    </a:cubicBezTo>
                    <a:cubicBezTo>
                      <a:pt x="52" y="235"/>
                      <a:pt x="37" y="174"/>
                      <a:pt x="45" y="144"/>
                    </a:cubicBezTo>
                    <a:cubicBezTo>
                      <a:pt x="53" y="114"/>
                      <a:pt x="53" y="69"/>
                      <a:pt x="91" y="54"/>
                    </a:cubicBezTo>
                    <a:cubicBezTo>
                      <a:pt x="129" y="39"/>
                      <a:pt x="249" y="62"/>
                      <a:pt x="272" y="54"/>
                    </a:cubicBezTo>
                    <a:cubicBezTo>
                      <a:pt x="295" y="46"/>
                      <a:pt x="257" y="16"/>
                      <a:pt x="227" y="8"/>
                    </a:cubicBezTo>
                    <a:cubicBezTo>
                      <a:pt x="197" y="0"/>
                      <a:pt x="121" y="0"/>
                      <a:pt x="91" y="8"/>
                    </a:cubicBezTo>
                    <a:cubicBezTo>
                      <a:pt x="61" y="16"/>
                      <a:pt x="60" y="31"/>
                      <a:pt x="45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805" name="Oval 277"/>
              <p:cNvSpPr>
                <a:spLocks noChangeAspect="1" noChangeArrowheads="1"/>
              </p:cNvSpPr>
              <p:nvPr/>
            </p:nvSpPr>
            <p:spPr bwMode="auto">
              <a:xfrm rot="5400000">
                <a:off x="3634" y="2379"/>
                <a:ext cx="68" cy="38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806" name="Oval 278"/>
              <p:cNvSpPr>
                <a:spLocks noChangeAspect="1" noChangeArrowheads="1"/>
              </p:cNvSpPr>
              <p:nvPr/>
            </p:nvSpPr>
            <p:spPr bwMode="auto">
              <a:xfrm rot="4884245">
                <a:off x="3898" y="2798"/>
                <a:ext cx="45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807" name="Oval 279"/>
              <p:cNvSpPr>
                <a:spLocks noChangeAspect="1" noChangeArrowheads="1"/>
              </p:cNvSpPr>
              <p:nvPr/>
            </p:nvSpPr>
            <p:spPr bwMode="auto">
              <a:xfrm rot="4884245">
                <a:off x="3921" y="2956"/>
                <a:ext cx="90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808" name="Oval 280"/>
              <p:cNvSpPr>
                <a:spLocks noChangeAspect="1" noChangeArrowheads="1"/>
              </p:cNvSpPr>
              <p:nvPr/>
            </p:nvSpPr>
            <p:spPr bwMode="auto">
              <a:xfrm rot="4884245">
                <a:off x="3377" y="2775"/>
                <a:ext cx="90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2809" name="Freeform 281"/>
              <p:cNvSpPr>
                <a:spLocks noChangeAspect="1"/>
              </p:cNvSpPr>
              <p:nvPr/>
            </p:nvSpPr>
            <p:spPr bwMode="auto">
              <a:xfrm>
                <a:off x="3508" y="2894"/>
                <a:ext cx="151" cy="150"/>
              </a:xfrm>
              <a:custGeom>
                <a:avLst/>
                <a:gdLst>
                  <a:gd name="T0" fmla="*/ 106 w 151"/>
                  <a:gd name="T1" fmla="*/ 7 h 150"/>
                  <a:gd name="T2" fmla="*/ 15 w 151"/>
                  <a:gd name="T3" fmla="*/ 97 h 150"/>
                  <a:gd name="T4" fmla="*/ 15 w 151"/>
                  <a:gd name="T5" fmla="*/ 143 h 150"/>
                  <a:gd name="T6" fmla="*/ 106 w 151"/>
                  <a:gd name="T7" fmla="*/ 52 h 150"/>
                  <a:gd name="T8" fmla="*/ 151 w 151"/>
                  <a:gd name="T9" fmla="*/ 52 h 150"/>
                  <a:gd name="T10" fmla="*/ 106 w 151"/>
                  <a:gd name="T11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50">
                    <a:moveTo>
                      <a:pt x="106" y="7"/>
                    </a:moveTo>
                    <a:cubicBezTo>
                      <a:pt x="83" y="14"/>
                      <a:pt x="30" y="74"/>
                      <a:pt x="15" y="97"/>
                    </a:cubicBezTo>
                    <a:cubicBezTo>
                      <a:pt x="0" y="120"/>
                      <a:pt x="0" y="150"/>
                      <a:pt x="15" y="143"/>
                    </a:cubicBezTo>
                    <a:cubicBezTo>
                      <a:pt x="30" y="136"/>
                      <a:pt x="83" y="67"/>
                      <a:pt x="106" y="52"/>
                    </a:cubicBezTo>
                    <a:cubicBezTo>
                      <a:pt x="129" y="37"/>
                      <a:pt x="151" y="59"/>
                      <a:pt x="151" y="52"/>
                    </a:cubicBezTo>
                    <a:cubicBezTo>
                      <a:pt x="151" y="45"/>
                      <a:pt x="129" y="0"/>
                      <a:pt x="106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810" name="Oval 282"/>
              <p:cNvSpPr>
                <a:spLocks noChangeAspect="1" noChangeArrowheads="1"/>
              </p:cNvSpPr>
              <p:nvPr/>
            </p:nvSpPr>
            <p:spPr bwMode="auto">
              <a:xfrm rot="4884245">
                <a:off x="2833" y="2457"/>
                <a:ext cx="90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662811" name="Group 283"/>
              <p:cNvGrpSpPr>
                <a:grpSpLocks noChangeAspect="1"/>
              </p:cNvGrpSpPr>
              <p:nvPr/>
            </p:nvGrpSpPr>
            <p:grpSpPr bwMode="auto">
              <a:xfrm rot="11057709">
                <a:off x="2918" y="3324"/>
                <a:ext cx="235" cy="295"/>
                <a:chOff x="1703" y="2988"/>
                <a:chExt cx="235" cy="295"/>
              </a:xfrm>
            </p:grpSpPr>
            <p:sp>
              <p:nvSpPr>
                <p:cNvPr id="662812" name="Freeform 284"/>
                <p:cNvSpPr>
                  <a:spLocks noChangeAspect="1"/>
                </p:cNvSpPr>
                <p:nvPr/>
              </p:nvSpPr>
              <p:spPr bwMode="auto">
                <a:xfrm rot="4884245">
                  <a:off x="1673" y="3018"/>
                  <a:ext cx="295" cy="235"/>
                </a:xfrm>
                <a:custGeom>
                  <a:avLst/>
                  <a:gdLst>
                    <a:gd name="T0" fmla="*/ 45 w 295"/>
                    <a:gd name="T1" fmla="*/ 54 h 235"/>
                    <a:gd name="T2" fmla="*/ 0 w 295"/>
                    <a:gd name="T3" fmla="*/ 144 h 235"/>
                    <a:gd name="T4" fmla="*/ 45 w 295"/>
                    <a:gd name="T5" fmla="*/ 235 h 235"/>
                    <a:gd name="T6" fmla="*/ 45 w 295"/>
                    <a:gd name="T7" fmla="*/ 144 h 235"/>
                    <a:gd name="T8" fmla="*/ 91 w 295"/>
                    <a:gd name="T9" fmla="*/ 54 h 235"/>
                    <a:gd name="T10" fmla="*/ 272 w 295"/>
                    <a:gd name="T11" fmla="*/ 54 h 235"/>
                    <a:gd name="T12" fmla="*/ 227 w 295"/>
                    <a:gd name="T13" fmla="*/ 8 h 235"/>
                    <a:gd name="T14" fmla="*/ 91 w 295"/>
                    <a:gd name="T15" fmla="*/ 8 h 235"/>
                    <a:gd name="T16" fmla="*/ 45 w 295"/>
                    <a:gd name="T17" fmla="*/ 54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5" h="235">
                      <a:moveTo>
                        <a:pt x="45" y="54"/>
                      </a:moveTo>
                      <a:cubicBezTo>
                        <a:pt x="30" y="77"/>
                        <a:pt x="0" y="114"/>
                        <a:pt x="0" y="144"/>
                      </a:cubicBezTo>
                      <a:cubicBezTo>
                        <a:pt x="0" y="174"/>
                        <a:pt x="38" y="235"/>
                        <a:pt x="45" y="235"/>
                      </a:cubicBezTo>
                      <a:cubicBezTo>
                        <a:pt x="52" y="235"/>
                        <a:pt x="37" y="174"/>
                        <a:pt x="45" y="144"/>
                      </a:cubicBezTo>
                      <a:cubicBezTo>
                        <a:pt x="53" y="114"/>
                        <a:pt x="53" y="69"/>
                        <a:pt x="91" y="54"/>
                      </a:cubicBezTo>
                      <a:cubicBezTo>
                        <a:pt x="129" y="39"/>
                        <a:pt x="249" y="62"/>
                        <a:pt x="272" y="54"/>
                      </a:cubicBezTo>
                      <a:cubicBezTo>
                        <a:pt x="295" y="46"/>
                        <a:pt x="257" y="16"/>
                        <a:pt x="227" y="8"/>
                      </a:cubicBezTo>
                      <a:cubicBezTo>
                        <a:pt x="197" y="0"/>
                        <a:pt x="121" y="0"/>
                        <a:pt x="91" y="8"/>
                      </a:cubicBezTo>
                      <a:cubicBezTo>
                        <a:pt x="61" y="16"/>
                        <a:pt x="60" y="31"/>
                        <a:pt x="45" y="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813" name="Freeform 285"/>
                <p:cNvSpPr>
                  <a:spLocks noChangeAspect="1"/>
                </p:cNvSpPr>
                <p:nvPr/>
              </p:nvSpPr>
              <p:spPr bwMode="auto">
                <a:xfrm>
                  <a:off x="1731" y="3015"/>
                  <a:ext cx="151" cy="150"/>
                </a:xfrm>
                <a:custGeom>
                  <a:avLst/>
                  <a:gdLst>
                    <a:gd name="T0" fmla="*/ 106 w 151"/>
                    <a:gd name="T1" fmla="*/ 7 h 150"/>
                    <a:gd name="T2" fmla="*/ 15 w 151"/>
                    <a:gd name="T3" fmla="*/ 97 h 150"/>
                    <a:gd name="T4" fmla="*/ 15 w 151"/>
                    <a:gd name="T5" fmla="*/ 143 h 150"/>
                    <a:gd name="T6" fmla="*/ 106 w 151"/>
                    <a:gd name="T7" fmla="*/ 52 h 150"/>
                    <a:gd name="T8" fmla="*/ 151 w 151"/>
                    <a:gd name="T9" fmla="*/ 52 h 150"/>
                    <a:gd name="T10" fmla="*/ 106 w 151"/>
                    <a:gd name="T11" fmla="*/ 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1" h="150">
                      <a:moveTo>
                        <a:pt x="106" y="7"/>
                      </a:moveTo>
                      <a:cubicBezTo>
                        <a:pt x="83" y="14"/>
                        <a:pt x="30" y="74"/>
                        <a:pt x="15" y="97"/>
                      </a:cubicBezTo>
                      <a:cubicBezTo>
                        <a:pt x="0" y="120"/>
                        <a:pt x="0" y="150"/>
                        <a:pt x="15" y="143"/>
                      </a:cubicBezTo>
                      <a:cubicBezTo>
                        <a:pt x="30" y="136"/>
                        <a:pt x="83" y="67"/>
                        <a:pt x="106" y="52"/>
                      </a:cubicBezTo>
                      <a:cubicBezTo>
                        <a:pt x="129" y="37"/>
                        <a:pt x="151" y="59"/>
                        <a:pt x="151" y="52"/>
                      </a:cubicBezTo>
                      <a:cubicBezTo>
                        <a:pt x="151" y="45"/>
                        <a:pt x="129" y="0"/>
                        <a:pt x="10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62814" name="Freeform 286"/>
              <p:cNvSpPr>
                <a:spLocks noChangeAspect="1"/>
              </p:cNvSpPr>
              <p:nvPr/>
            </p:nvSpPr>
            <p:spPr bwMode="auto">
              <a:xfrm>
                <a:off x="2767" y="3324"/>
                <a:ext cx="613" cy="416"/>
              </a:xfrm>
              <a:custGeom>
                <a:avLst/>
                <a:gdLst>
                  <a:gd name="T0" fmla="*/ 76 w 613"/>
                  <a:gd name="T1" fmla="*/ 30 h 416"/>
                  <a:gd name="T2" fmla="*/ 76 w 613"/>
                  <a:gd name="T3" fmla="*/ 212 h 416"/>
                  <a:gd name="T4" fmla="*/ 257 w 613"/>
                  <a:gd name="T5" fmla="*/ 348 h 416"/>
                  <a:gd name="T6" fmla="*/ 575 w 613"/>
                  <a:gd name="T7" fmla="*/ 303 h 416"/>
                  <a:gd name="T8" fmla="*/ 484 w 613"/>
                  <a:gd name="T9" fmla="*/ 348 h 416"/>
                  <a:gd name="T10" fmla="*/ 212 w 613"/>
                  <a:gd name="T11" fmla="*/ 393 h 416"/>
                  <a:gd name="T12" fmla="*/ 30 w 613"/>
                  <a:gd name="T13" fmla="*/ 212 h 416"/>
                  <a:gd name="T14" fmla="*/ 30 w 613"/>
                  <a:gd name="T15" fmla="*/ 30 h 416"/>
                  <a:gd name="T16" fmla="*/ 76 w 613"/>
                  <a:gd name="T17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3" h="416">
                    <a:moveTo>
                      <a:pt x="76" y="30"/>
                    </a:moveTo>
                    <a:cubicBezTo>
                      <a:pt x="84" y="60"/>
                      <a:pt x="46" y="159"/>
                      <a:pt x="76" y="212"/>
                    </a:cubicBezTo>
                    <a:cubicBezTo>
                      <a:pt x="106" y="265"/>
                      <a:pt x="174" y="333"/>
                      <a:pt x="257" y="348"/>
                    </a:cubicBezTo>
                    <a:cubicBezTo>
                      <a:pt x="340" y="363"/>
                      <a:pt x="537" y="303"/>
                      <a:pt x="575" y="303"/>
                    </a:cubicBezTo>
                    <a:cubicBezTo>
                      <a:pt x="613" y="303"/>
                      <a:pt x="544" y="333"/>
                      <a:pt x="484" y="348"/>
                    </a:cubicBezTo>
                    <a:cubicBezTo>
                      <a:pt x="424" y="363"/>
                      <a:pt x="288" y="416"/>
                      <a:pt x="212" y="393"/>
                    </a:cubicBezTo>
                    <a:cubicBezTo>
                      <a:pt x="136" y="370"/>
                      <a:pt x="60" y="272"/>
                      <a:pt x="30" y="212"/>
                    </a:cubicBezTo>
                    <a:cubicBezTo>
                      <a:pt x="0" y="152"/>
                      <a:pt x="22" y="60"/>
                      <a:pt x="30" y="30"/>
                    </a:cubicBezTo>
                    <a:cubicBezTo>
                      <a:pt x="38" y="0"/>
                      <a:pt x="68" y="0"/>
                      <a:pt x="76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815" name="Freeform 287"/>
              <p:cNvSpPr>
                <a:spLocks noChangeAspect="1"/>
              </p:cNvSpPr>
              <p:nvPr/>
            </p:nvSpPr>
            <p:spPr bwMode="auto">
              <a:xfrm>
                <a:off x="2646" y="3286"/>
                <a:ext cx="468" cy="530"/>
              </a:xfrm>
              <a:custGeom>
                <a:avLst/>
                <a:gdLst>
                  <a:gd name="T0" fmla="*/ 106 w 468"/>
                  <a:gd name="T1" fmla="*/ 23 h 530"/>
                  <a:gd name="T2" fmla="*/ 60 w 468"/>
                  <a:gd name="T3" fmla="*/ 204 h 530"/>
                  <a:gd name="T4" fmla="*/ 151 w 468"/>
                  <a:gd name="T5" fmla="*/ 386 h 530"/>
                  <a:gd name="T6" fmla="*/ 423 w 468"/>
                  <a:gd name="T7" fmla="*/ 477 h 530"/>
                  <a:gd name="T8" fmla="*/ 423 w 468"/>
                  <a:gd name="T9" fmla="*/ 522 h 530"/>
                  <a:gd name="T10" fmla="*/ 151 w 468"/>
                  <a:gd name="T11" fmla="*/ 431 h 530"/>
                  <a:gd name="T12" fmla="*/ 15 w 468"/>
                  <a:gd name="T13" fmla="*/ 204 h 530"/>
                  <a:gd name="T14" fmla="*/ 60 w 468"/>
                  <a:gd name="T15" fmla="*/ 68 h 530"/>
                  <a:gd name="T16" fmla="*/ 106 w 468"/>
                  <a:gd name="T17" fmla="*/ 23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8" h="530">
                    <a:moveTo>
                      <a:pt x="106" y="23"/>
                    </a:moveTo>
                    <a:cubicBezTo>
                      <a:pt x="106" y="46"/>
                      <a:pt x="53" y="143"/>
                      <a:pt x="60" y="204"/>
                    </a:cubicBezTo>
                    <a:cubicBezTo>
                      <a:pt x="67" y="265"/>
                      <a:pt x="91" y="341"/>
                      <a:pt x="151" y="386"/>
                    </a:cubicBezTo>
                    <a:cubicBezTo>
                      <a:pt x="211" y="431"/>
                      <a:pt x="378" y="454"/>
                      <a:pt x="423" y="477"/>
                    </a:cubicBezTo>
                    <a:cubicBezTo>
                      <a:pt x="468" y="500"/>
                      <a:pt x="468" y="530"/>
                      <a:pt x="423" y="522"/>
                    </a:cubicBezTo>
                    <a:cubicBezTo>
                      <a:pt x="378" y="514"/>
                      <a:pt x="219" y="484"/>
                      <a:pt x="151" y="431"/>
                    </a:cubicBezTo>
                    <a:cubicBezTo>
                      <a:pt x="83" y="378"/>
                      <a:pt x="30" y="264"/>
                      <a:pt x="15" y="204"/>
                    </a:cubicBezTo>
                    <a:cubicBezTo>
                      <a:pt x="0" y="144"/>
                      <a:pt x="45" y="98"/>
                      <a:pt x="60" y="68"/>
                    </a:cubicBezTo>
                    <a:cubicBezTo>
                      <a:pt x="75" y="38"/>
                      <a:pt x="106" y="0"/>
                      <a:pt x="106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816" name="Freeform 288"/>
              <p:cNvSpPr>
                <a:spLocks noChangeAspect="1"/>
              </p:cNvSpPr>
              <p:nvPr/>
            </p:nvSpPr>
            <p:spPr bwMode="auto">
              <a:xfrm>
                <a:off x="2472" y="3121"/>
                <a:ext cx="567" cy="891"/>
              </a:xfrm>
              <a:custGeom>
                <a:avLst/>
                <a:gdLst>
                  <a:gd name="T0" fmla="*/ 461 w 567"/>
                  <a:gd name="T1" fmla="*/ 52 h 891"/>
                  <a:gd name="T2" fmla="*/ 325 w 567"/>
                  <a:gd name="T3" fmla="*/ 7 h 891"/>
                  <a:gd name="T4" fmla="*/ 98 w 567"/>
                  <a:gd name="T5" fmla="*/ 97 h 891"/>
                  <a:gd name="T6" fmla="*/ 8 w 567"/>
                  <a:gd name="T7" fmla="*/ 324 h 891"/>
                  <a:gd name="T8" fmla="*/ 144 w 567"/>
                  <a:gd name="T9" fmla="*/ 687 h 891"/>
                  <a:gd name="T10" fmla="*/ 507 w 567"/>
                  <a:gd name="T11" fmla="*/ 868 h 891"/>
                  <a:gd name="T12" fmla="*/ 507 w 567"/>
                  <a:gd name="T13" fmla="*/ 823 h 891"/>
                  <a:gd name="T14" fmla="*/ 280 w 567"/>
                  <a:gd name="T15" fmla="*/ 687 h 891"/>
                  <a:gd name="T16" fmla="*/ 98 w 567"/>
                  <a:gd name="T17" fmla="*/ 460 h 891"/>
                  <a:gd name="T18" fmla="*/ 53 w 567"/>
                  <a:gd name="T19" fmla="*/ 233 h 891"/>
                  <a:gd name="T20" fmla="*/ 234 w 567"/>
                  <a:gd name="T21" fmla="*/ 97 h 891"/>
                  <a:gd name="T22" fmla="*/ 371 w 567"/>
                  <a:gd name="T23" fmla="*/ 52 h 891"/>
                  <a:gd name="T24" fmla="*/ 461 w 567"/>
                  <a:gd name="T25" fmla="*/ 97 h 891"/>
                  <a:gd name="T26" fmla="*/ 461 w 567"/>
                  <a:gd name="T27" fmla="*/ 52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7" h="891">
                    <a:moveTo>
                      <a:pt x="461" y="52"/>
                    </a:moveTo>
                    <a:cubicBezTo>
                      <a:pt x="438" y="37"/>
                      <a:pt x="385" y="0"/>
                      <a:pt x="325" y="7"/>
                    </a:cubicBezTo>
                    <a:cubicBezTo>
                      <a:pt x="265" y="14"/>
                      <a:pt x="151" y="44"/>
                      <a:pt x="98" y="97"/>
                    </a:cubicBezTo>
                    <a:cubicBezTo>
                      <a:pt x="45" y="150"/>
                      <a:pt x="0" y="226"/>
                      <a:pt x="8" y="324"/>
                    </a:cubicBezTo>
                    <a:cubicBezTo>
                      <a:pt x="16" y="422"/>
                      <a:pt x="61" y="596"/>
                      <a:pt x="144" y="687"/>
                    </a:cubicBezTo>
                    <a:cubicBezTo>
                      <a:pt x="227" y="778"/>
                      <a:pt x="447" y="845"/>
                      <a:pt x="507" y="868"/>
                    </a:cubicBezTo>
                    <a:cubicBezTo>
                      <a:pt x="567" y="891"/>
                      <a:pt x="545" y="853"/>
                      <a:pt x="507" y="823"/>
                    </a:cubicBezTo>
                    <a:cubicBezTo>
                      <a:pt x="469" y="793"/>
                      <a:pt x="348" y="748"/>
                      <a:pt x="280" y="687"/>
                    </a:cubicBezTo>
                    <a:cubicBezTo>
                      <a:pt x="212" y="626"/>
                      <a:pt x="136" y="535"/>
                      <a:pt x="98" y="460"/>
                    </a:cubicBezTo>
                    <a:cubicBezTo>
                      <a:pt x="60" y="385"/>
                      <a:pt x="30" y="294"/>
                      <a:pt x="53" y="233"/>
                    </a:cubicBezTo>
                    <a:cubicBezTo>
                      <a:pt x="76" y="172"/>
                      <a:pt x="181" y="127"/>
                      <a:pt x="234" y="97"/>
                    </a:cubicBezTo>
                    <a:cubicBezTo>
                      <a:pt x="287" y="67"/>
                      <a:pt x="333" y="52"/>
                      <a:pt x="371" y="52"/>
                    </a:cubicBezTo>
                    <a:cubicBezTo>
                      <a:pt x="409" y="52"/>
                      <a:pt x="446" y="97"/>
                      <a:pt x="461" y="97"/>
                    </a:cubicBezTo>
                    <a:cubicBezTo>
                      <a:pt x="476" y="97"/>
                      <a:pt x="484" y="67"/>
                      <a:pt x="461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62817" name="Group 289"/>
              <p:cNvGrpSpPr>
                <a:grpSpLocks noChangeAspect="1"/>
              </p:cNvGrpSpPr>
              <p:nvPr/>
            </p:nvGrpSpPr>
            <p:grpSpPr bwMode="auto">
              <a:xfrm rot="-1754930">
                <a:off x="3569" y="3853"/>
                <a:ext cx="408" cy="227"/>
                <a:chOff x="657" y="2341"/>
                <a:chExt cx="408" cy="227"/>
              </a:xfrm>
            </p:grpSpPr>
            <p:sp>
              <p:nvSpPr>
                <p:cNvPr id="662818" name="Oval 290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2341"/>
                  <a:ext cx="408" cy="22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819" name="Oval 291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2432"/>
                  <a:ext cx="64" cy="6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820" name="Freeform 292"/>
                <p:cNvSpPr>
                  <a:spLocks noChangeAspect="1"/>
                </p:cNvSpPr>
                <p:nvPr/>
              </p:nvSpPr>
              <p:spPr bwMode="auto">
                <a:xfrm>
                  <a:off x="839" y="2379"/>
                  <a:ext cx="91" cy="144"/>
                </a:xfrm>
                <a:custGeom>
                  <a:avLst/>
                  <a:gdLst>
                    <a:gd name="T0" fmla="*/ 45 w 91"/>
                    <a:gd name="T1" fmla="*/ 99 h 144"/>
                    <a:gd name="T2" fmla="*/ 45 w 91"/>
                    <a:gd name="T3" fmla="*/ 53 h 144"/>
                    <a:gd name="T4" fmla="*/ 45 w 91"/>
                    <a:gd name="T5" fmla="*/ 8 h 144"/>
                    <a:gd name="T6" fmla="*/ 91 w 91"/>
                    <a:gd name="T7" fmla="*/ 99 h 144"/>
                    <a:gd name="T8" fmla="*/ 45 w 91"/>
                    <a:gd name="T9" fmla="*/ 144 h 144"/>
                    <a:gd name="T10" fmla="*/ 0 w 91"/>
                    <a:gd name="T11" fmla="*/ 99 h 144"/>
                    <a:gd name="T12" fmla="*/ 45 w 91"/>
                    <a:gd name="T13" fmla="*/ 9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44">
                      <a:moveTo>
                        <a:pt x="45" y="99"/>
                      </a:moveTo>
                      <a:cubicBezTo>
                        <a:pt x="52" y="91"/>
                        <a:pt x="45" y="68"/>
                        <a:pt x="45" y="53"/>
                      </a:cubicBezTo>
                      <a:cubicBezTo>
                        <a:pt x="45" y="38"/>
                        <a:pt x="37" y="0"/>
                        <a:pt x="45" y="8"/>
                      </a:cubicBezTo>
                      <a:cubicBezTo>
                        <a:pt x="53" y="16"/>
                        <a:pt x="91" y="76"/>
                        <a:pt x="91" y="99"/>
                      </a:cubicBezTo>
                      <a:cubicBezTo>
                        <a:pt x="91" y="122"/>
                        <a:pt x="60" y="144"/>
                        <a:pt x="45" y="144"/>
                      </a:cubicBezTo>
                      <a:cubicBezTo>
                        <a:pt x="30" y="144"/>
                        <a:pt x="0" y="106"/>
                        <a:pt x="0" y="99"/>
                      </a:cubicBezTo>
                      <a:cubicBezTo>
                        <a:pt x="0" y="92"/>
                        <a:pt x="38" y="107"/>
                        <a:pt x="45" y="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821" name="Freeform 293"/>
                <p:cNvSpPr>
                  <a:spLocks noChangeAspect="1"/>
                </p:cNvSpPr>
                <p:nvPr/>
              </p:nvSpPr>
              <p:spPr bwMode="auto">
                <a:xfrm>
                  <a:off x="930" y="2372"/>
                  <a:ext cx="52" cy="106"/>
                </a:xfrm>
                <a:custGeom>
                  <a:avLst/>
                  <a:gdLst>
                    <a:gd name="T0" fmla="*/ 45 w 52"/>
                    <a:gd name="T1" fmla="*/ 106 h 106"/>
                    <a:gd name="T2" fmla="*/ 0 w 52"/>
                    <a:gd name="T3" fmla="*/ 15 h 106"/>
                    <a:gd name="T4" fmla="*/ 45 w 52"/>
                    <a:gd name="T5" fmla="*/ 15 h 106"/>
                    <a:gd name="T6" fmla="*/ 45 w 52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106">
                      <a:moveTo>
                        <a:pt x="45" y="106"/>
                      </a:moveTo>
                      <a:cubicBezTo>
                        <a:pt x="38" y="106"/>
                        <a:pt x="0" y="30"/>
                        <a:pt x="0" y="15"/>
                      </a:cubicBezTo>
                      <a:cubicBezTo>
                        <a:pt x="0" y="0"/>
                        <a:pt x="38" y="0"/>
                        <a:pt x="45" y="15"/>
                      </a:cubicBezTo>
                      <a:cubicBezTo>
                        <a:pt x="52" y="30"/>
                        <a:pt x="52" y="106"/>
                        <a:pt x="45" y="1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662822" name="Text Box 294"/>
            <p:cNvSpPr txBox="1">
              <a:spLocks noChangeAspect="1" noChangeArrowheads="1"/>
            </p:cNvSpPr>
            <p:nvPr/>
          </p:nvSpPr>
          <p:spPr bwMode="auto">
            <a:xfrm>
              <a:off x="3929" y="2136"/>
              <a:ext cx="59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0" lang="cs-CZ" altLang="cs-CZ" sz="1200" b="1"/>
                <a:t>Mitochondrie</a:t>
              </a:r>
            </a:p>
          </p:txBody>
        </p:sp>
        <p:sp>
          <p:nvSpPr>
            <p:cNvPr id="662823" name="Text Box 295"/>
            <p:cNvSpPr txBox="1">
              <a:spLocks noChangeAspect="1" noChangeArrowheads="1"/>
            </p:cNvSpPr>
            <p:nvPr/>
          </p:nvSpPr>
          <p:spPr bwMode="auto">
            <a:xfrm>
              <a:off x="4042" y="1894"/>
              <a:ext cx="36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0" lang="cs-CZ" altLang="cs-CZ" sz="1200" b="1"/>
                <a:t>Golgiho </a:t>
              </a:r>
            </a:p>
            <a:p>
              <a:pPr algn="ctr"/>
              <a:r>
                <a:rPr kumimoji="0" lang="cs-CZ" altLang="cs-CZ" sz="1200" b="1"/>
                <a:t>aparát</a:t>
              </a:r>
            </a:p>
          </p:txBody>
        </p:sp>
        <p:sp>
          <p:nvSpPr>
            <p:cNvPr id="662824" name="Text Box 296"/>
            <p:cNvSpPr txBox="1">
              <a:spLocks noChangeAspect="1" noChangeArrowheads="1"/>
            </p:cNvSpPr>
            <p:nvPr/>
          </p:nvSpPr>
          <p:spPr bwMode="auto">
            <a:xfrm>
              <a:off x="3831" y="1298"/>
              <a:ext cx="79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0" lang="cs-CZ" altLang="cs-CZ" sz="1200" b="1"/>
                <a:t>Endoplasmatické </a:t>
              </a:r>
            </a:p>
            <a:p>
              <a:pPr algn="ctr"/>
              <a:r>
                <a:rPr kumimoji="0" lang="cs-CZ" altLang="cs-CZ" sz="1200" b="1"/>
                <a:t>retikulum</a:t>
              </a:r>
            </a:p>
          </p:txBody>
        </p:sp>
        <p:sp>
          <p:nvSpPr>
            <p:cNvPr id="662825" name="Text Box 297"/>
            <p:cNvSpPr txBox="1">
              <a:spLocks noChangeAspect="1" noChangeArrowheads="1"/>
            </p:cNvSpPr>
            <p:nvPr/>
          </p:nvSpPr>
          <p:spPr bwMode="auto">
            <a:xfrm>
              <a:off x="4049" y="1026"/>
              <a:ext cx="3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0" lang="cs-CZ" altLang="cs-CZ" sz="1200" b="1"/>
                <a:t>lyzosom</a:t>
              </a:r>
            </a:p>
          </p:txBody>
        </p:sp>
        <p:sp>
          <p:nvSpPr>
            <p:cNvPr id="662826" name="Text Box 298"/>
            <p:cNvSpPr txBox="1">
              <a:spLocks noChangeAspect="1" noChangeArrowheads="1"/>
            </p:cNvSpPr>
            <p:nvPr/>
          </p:nvSpPr>
          <p:spPr bwMode="auto">
            <a:xfrm>
              <a:off x="3923" y="1616"/>
              <a:ext cx="60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 b="1"/>
                <a:t>Jaderný obal</a:t>
              </a:r>
            </a:p>
          </p:txBody>
        </p:sp>
        <p:sp>
          <p:nvSpPr>
            <p:cNvPr id="662827" name="Text Box 299"/>
            <p:cNvSpPr txBox="1">
              <a:spLocks noChangeAspect="1" noChangeArrowheads="1"/>
            </p:cNvSpPr>
            <p:nvPr/>
          </p:nvSpPr>
          <p:spPr bwMode="auto">
            <a:xfrm>
              <a:off x="5126" y="871"/>
              <a:ext cx="33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 b="1"/>
                <a:t>Cytosol</a:t>
              </a:r>
            </a:p>
          </p:txBody>
        </p:sp>
        <p:sp>
          <p:nvSpPr>
            <p:cNvPr id="662828" name="Line 300"/>
            <p:cNvSpPr>
              <a:spLocks noChangeAspect="1" noChangeShapeType="1"/>
            </p:cNvSpPr>
            <p:nvPr/>
          </p:nvSpPr>
          <p:spPr bwMode="auto">
            <a:xfrm flipV="1">
              <a:off x="3363" y="1092"/>
              <a:ext cx="56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29" name="Line 301"/>
            <p:cNvSpPr>
              <a:spLocks noChangeAspect="1" noChangeShapeType="1"/>
            </p:cNvSpPr>
            <p:nvPr/>
          </p:nvSpPr>
          <p:spPr bwMode="auto">
            <a:xfrm flipH="1" flipV="1">
              <a:off x="4468" y="1087"/>
              <a:ext cx="557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0" name="Line 302"/>
            <p:cNvSpPr>
              <a:spLocks noChangeAspect="1" noChangeShapeType="1"/>
            </p:cNvSpPr>
            <p:nvPr/>
          </p:nvSpPr>
          <p:spPr bwMode="auto">
            <a:xfrm flipV="1">
              <a:off x="3669" y="1404"/>
              <a:ext cx="164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1" name="Line 303"/>
            <p:cNvSpPr>
              <a:spLocks noChangeAspect="1" noChangeShapeType="1"/>
            </p:cNvSpPr>
            <p:nvPr/>
          </p:nvSpPr>
          <p:spPr bwMode="auto">
            <a:xfrm>
              <a:off x="4558" y="1387"/>
              <a:ext cx="245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2" name="Line 304"/>
            <p:cNvSpPr>
              <a:spLocks noChangeAspect="1" noChangeShapeType="1"/>
            </p:cNvSpPr>
            <p:nvPr/>
          </p:nvSpPr>
          <p:spPr bwMode="auto">
            <a:xfrm>
              <a:off x="3790" y="1789"/>
              <a:ext cx="22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3" name="Line 305"/>
            <p:cNvSpPr>
              <a:spLocks noChangeAspect="1" noChangeShapeType="1"/>
            </p:cNvSpPr>
            <p:nvPr/>
          </p:nvSpPr>
          <p:spPr bwMode="auto">
            <a:xfrm>
              <a:off x="3336" y="2171"/>
              <a:ext cx="54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4" name="Line 306"/>
            <p:cNvSpPr>
              <a:spLocks noChangeAspect="1" noChangeShapeType="1"/>
            </p:cNvSpPr>
            <p:nvPr/>
          </p:nvSpPr>
          <p:spPr bwMode="auto">
            <a:xfrm flipH="1">
              <a:off x="4558" y="2148"/>
              <a:ext cx="51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5" name="Line 307"/>
            <p:cNvSpPr>
              <a:spLocks noChangeAspect="1" noChangeShapeType="1"/>
            </p:cNvSpPr>
            <p:nvPr/>
          </p:nvSpPr>
          <p:spPr bwMode="auto">
            <a:xfrm>
              <a:off x="3506" y="1666"/>
              <a:ext cx="4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6" name="Line 308"/>
            <p:cNvSpPr>
              <a:spLocks noChangeAspect="1" noChangeShapeType="1"/>
            </p:cNvSpPr>
            <p:nvPr/>
          </p:nvSpPr>
          <p:spPr bwMode="auto">
            <a:xfrm flipH="1">
              <a:off x="4558" y="1666"/>
              <a:ext cx="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7" name="Line 309"/>
            <p:cNvSpPr>
              <a:spLocks noChangeAspect="1" noChangeShapeType="1"/>
            </p:cNvSpPr>
            <p:nvPr/>
          </p:nvSpPr>
          <p:spPr bwMode="auto">
            <a:xfrm flipH="1" flipV="1">
              <a:off x="5289" y="932"/>
              <a:ext cx="37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2839" name="Text Box 311"/>
            <p:cNvSpPr txBox="1">
              <a:spLocks noChangeAspect="1" noChangeArrowheads="1"/>
            </p:cNvSpPr>
            <p:nvPr/>
          </p:nvSpPr>
          <p:spPr bwMode="auto">
            <a:xfrm>
              <a:off x="2971" y="845"/>
              <a:ext cx="51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0" lang="cs-CZ" altLang="cs-CZ" sz="1200" b="1"/>
                <a:t>Cytoplasma</a:t>
              </a:r>
            </a:p>
          </p:txBody>
        </p:sp>
        <p:sp>
          <p:nvSpPr>
            <p:cNvPr id="662841" name="Line 313"/>
            <p:cNvSpPr>
              <a:spLocks noChangeShapeType="1"/>
            </p:cNvSpPr>
            <p:nvPr/>
          </p:nvSpPr>
          <p:spPr bwMode="auto">
            <a:xfrm flipH="1">
              <a:off x="2925" y="981"/>
              <a:ext cx="9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662541" name="Rectangle 13"/>
          <p:cNvSpPr>
            <a:spLocks noChangeArrowheads="1"/>
          </p:cNvSpPr>
          <p:nvPr/>
        </p:nvSpPr>
        <p:spPr bwMode="auto">
          <a:xfrm>
            <a:off x="468313" y="5661025"/>
            <a:ext cx="6432550" cy="36671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/>
              <a:t>Každá centriola je tvořena dvěma na sebe kolmými válečky.</a:t>
            </a:r>
            <a:endParaRPr lang="cs-CZ" altLang="cs-CZ" sz="1800"/>
          </a:p>
        </p:txBody>
      </p:sp>
      <p:sp>
        <p:nvSpPr>
          <p:cNvPr id="662905" name="Rectangle 377"/>
          <p:cNvSpPr>
            <a:spLocks noChangeArrowheads="1"/>
          </p:cNvSpPr>
          <p:nvPr/>
        </p:nvSpPr>
        <p:spPr bwMode="auto">
          <a:xfrm>
            <a:off x="6824663" y="4221163"/>
            <a:ext cx="1862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Obr. 17. Centrioly</a:t>
            </a:r>
          </a:p>
        </p:txBody>
      </p:sp>
      <p:pic>
        <p:nvPicPr>
          <p:cNvPr id="662906" name="Picture 378" descr="bunka barevná hrubá"/>
          <p:cNvPicPr>
            <a:picLocks noChangeAspect="1" noChangeArrowheads="1"/>
          </p:cNvPicPr>
          <p:nvPr/>
        </p:nvPicPr>
        <p:blipFill>
          <a:blip r:embed="rId3">
            <a:lum bright="-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1" t="16702" r="35544" b="57266"/>
          <a:stretch>
            <a:fillRect/>
          </a:stretch>
        </p:blipFill>
        <p:spPr bwMode="auto">
          <a:xfrm>
            <a:off x="6978650" y="4500563"/>
            <a:ext cx="18319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2907" name="Group 379"/>
          <p:cNvGrpSpPr>
            <a:grpSpLocks noChangeAspect="1"/>
          </p:cNvGrpSpPr>
          <p:nvPr/>
        </p:nvGrpSpPr>
        <p:grpSpPr bwMode="auto">
          <a:xfrm>
            <a:off x="7346950" y="4992688"/>
            <a:ext cx="1136650" cy="846137"/>
            <a:chOff x="2789" y="2176"/>
            <a:chExt cx="2041" cy="1518"/>
          </a:xfrm>
        </p:grpSpPr>
        <p:grpSp>
          <p:nvGrpSpPr>
            <p:cNvPr id="662908" name="Group 380"/>
            <p:cNvGrpSpPr>
              <a:grpSpLocks noChangeAspect="1"/>
            </p:cNvGrpSpPr>
            <p:nvPr/>
          </p:nvGrpSpPr>
          <p:grpSpPr bwMode="auto">
            <a:xfrm rot="-737104">
              <a:off x="2789" y="2886"/>
              <a:ext cx="2041" cy="317"/>
              <a:chOff x="2789" y="2886"/>
              <a:chExt cx="2041" cy="317"/>
            </a:xfrm>
          </p:grpSpPr>
          <p:grpSp>
            <p:nvGrpSpPr>
              <p:cNvPr id="662909" name="Group 381"/>
              <p:cNvGrpSpPr>
                <a:grpSpLocks noChangeAspect="1"/>
              </p:cNvGrpSpPr>
              <p:nvPr/>
            </p:nvGrpSpPr>
            <p:grpSpPr bwMode="auto">
              <a:xfrm>
                <a:off x="2789" y="3022"/>
                <a:ext cx="1905" cy="59"/>
                <a:chOff x="2789" y="3022"/>
                <a:chExt cx="1905" cy="59"/>
              </a:xfrm>
            </p:grpSpPr>
            <p:grpSp>
              <p:nvGrpSpPr>
                <p:cNvPr id="662910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2789" y="3035"/>
                  <a:ext cx="1823" cy="46"/>
                  <a:chOff x="3765" y="3339"/>
                  <a:chExt cx="1823" cy="46"/>
                </a:xfrm>
              </p:grpSpPr>
              <p:sp>
                <p:nvSpPr>
                  <p:cNvPr id="662911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12" name="Oval 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13" name="Group 385"/>
                <p:cNvGrpSpPr>
                  <a:grpSpLocks noChangeAspect="1"/>
                </p:cNvGrpSpPr>
                <p:nvPr/>
              </p:nvGrpSpPr>
              <p:grpSpPr bwMode="auto">
                <a:xfrm>
                  <a:off x="2828" y="3028"/>
                  <a:ext cx="1823" cy="46"/>
                  <a:chOff x="3765" y="3339"/>
                  <a:chExt cx="1823" cy="46"/>
                </a:xfrm>
              </p:grpSpPr>
              <p:sp>
                <p:nvSpPr>
                  <p:cNvPr id="662914" name="Rectangle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15" name="Oval 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16" name="Group 388"/>
                <p:cNvGrpSpPr>
                  <a:grpSpLocks noChangeAspect="1"/>
                </p:cNvGrpSpPr>
                <p:nvPr/>
              </p:nvGrpSpPr>
              <p:grpSpPr bwMode="auto">
                <a:xfrm>
                  <a:off x="2871" y="3022"/>
                  <a:ext cx="1823" cy="46"/>
                  <a:chOff x="3765" y="3339"/>
                  <a:chExt cx="1823" cy="46"/>
                </a:xfrm>
              </p:grpSpPr>
              <p:sp>
                <p:nvSpPr>
                  <p:cNvPr id="662917" name="Rectangle 3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18" name="Oval 3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19" name="Group 391"/>
              <p:cNvGrpSpPr>
                <a:grpSpLocks noChangeAspect="1"/>
              </p:cNvGrpSpPr>
              <p:nvPr/>
            </p:nvGrpSpPr>
            <p:grpSpPr bwMode="auto">
              <a:xfrm>
                <a:off x="2828" y="3067"/>
                <a:ext cx="1866" cy="90"/>
                <a:chOff x="2850" y="3612"/>
                <a:chExt cx="1866" cy="90"/>
              </a:xfrm>
            </p:grpSpPr>
            <p:grpSp>
              <p:nvGrpSpPr>
                <p:cNvPr id="662920" name="Group 392"/>
                <p:cNvGrpSpPr>
                  <a:grpSpLocks noChangeAspect="1"/>
                </p:cNvGrpSpPr>
                <p:nvPr/>
              </p:nvGrpSpPr>
              <p:grpSpPr bwMode="auto">
                <a:xfrm>
                  <a:off x="2850" y="3656"/>
                  <a:ext cx="1823" cy="46"/>
                  <a:chOff x="3765" y="3339"/>
                  <a:chExt cx="1823" cy="46"/>
                </a:xfrm>
              </p:grpSpPr>
              <p:sp>
                <p:nvSpPr>
                  <p:cNvPr id="662921" name="Rectangle 3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22" name="Oval 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23" name="Group 395"/>
                <p:cNvGrpSpPr>
                  <a:grpSpLocks noChangeAspect="1"/>
                </p:cNvGrpSpPr>
                <p:nvPr/>
              </p:nvGrpSpPr>
              <p:grpSpPr bwMode="auto">
                <a:xfrm>
                  <a:off x="2872" y="3634"/>
                  <a:ext cx="1823" cy="46"/>
                  <a:chOff x="3765" y="3339"/>
                  <a:chExt cx="1823" cy="46"/>
                </a:xfrm>
              </p:grpSpPr>
              <p:sp>
                <p:nvSpPr>
                  <p:cNvPr id="662924" name="Rectangle 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25" name="Oval 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26" name="Group 398"/>
                <p:cNvGrpSpPr>
                  <a:grpSpLocks noChangeAspect="1"/>
                </p:cNvGrpSpPr>
                <p:nvPr/>
              </p:nvGrpSpPr>
              <p:grpSpPr bwMode="auto">
                <a:xfrm>
                  <a:off x="2893" y="3612"/>
                  <a:ext cx="1823" cy="46"/>
                  <a:chOff x="3765" y="3339"/>
                  <a:chExt cx="1823" cy="46"/>
                </a:xfrm>
              </p:grpSpPr>
              <p:sp>
                <p:nvSpPr>
                  <p:cNvPr id="662927" name="Rectangle 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28" name="Oval 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29" name="Group 401"/>
              <p:cNvGrpSpPr>
                <a:grpSpLocks noChangeAspect="1"/>
              </p:cNvGrpSpPr>
              <p:nvPr/>
            </p:nvGrpSpPr>
            <p:grpSpPr bwMode="auto">
              <a:xfrm>
                <a:off x="2893" y="3067"/>
                <a:ext cx="1847" cy="136"/>
                <a:chOff x="2856" y="3203"/>
                <a:chExt cx="1847" cy="136"/>
              </a:xfrm>
            </p:grpSpPr>
            <p:grpSp>
              <p:nvGrpSpPr>
                <p:cNvPr id="662930" name="Group 402"/>
                <p:cNvGrpSpPr>
                  <a:grpSpLocks noChangeAspect="1"/>
                </p:cNvGrpSpPr>
                <p:nvPr/>
              </p:nvGrpSpPr>
              <p:grpSpPr bwMode="auto">
                <a:xfrm>
                  <a:off x="2856" y="3203"/>
                  <a:ext cx="1823" cy="46"/>
                  <a:chOff x="3765" y="3339"/>
                  <a:chExt cx="1823" cy="46"/>
                </a:xfrm>
              </p:grpSpPr>
              <p:sp>
                <p:nvSpPr>
                  <p:cNvPr id="662931" name="Rectangle 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32" name="Oval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33" name="Group 405"/>
                <p:cNvGrpSpPr>
                  <a:grpSpLocks noChangeAspect="1"/>
                </p:cNvGrpSpPr>
                <p:nvPr/>
              </p:nvGrpSpPr>
              <p:grpSpPr bwMode="auto">
                <a:xfrm>
                  <a:off x="2871" y="3248"/>
                  <a:ext cx="1823" cy="46"/>
                  <a:chOff x="3765" y="3339"/>
                  <a:chExt cx="1823" cy="46"/>
                </a:xfrm>
              </p:grpSpPr>
              <p:sp>
                <p:nvSpPr>
                  <p:cNvPr id="662934" name="Rectangle 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35" name="Oval 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36" name="Group 408"/>
                <p:cNvGrpSpPr>
                  <a:grpSpLocks noChangeAspect="1"/>
                </p:cNvGrpSpPr>
                <p:nvPr/>
              </p:nvGrpSpPr>
              <p:grpSpPr bwMode="auto">
                <a:xfrm>
                  <a:off x="2880" y="3293"/>
                  <a:ext cx="1823" cy="46"/>
                  <a:chOff x="3765" y="3339"/>
                  <a:chExt cx="1823" cy="46"/>
                </a:xfrm>
              </p:grpSpPr>
              <p:sp>
                <p:nvSpPr>
                  <p:cNvPr id="662937" name="Rectangle 4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38" name="Oval 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39" name="Group 411"/>
              <p:cNvGrpSpPr>
                <a:grpSpLocks noChangeAspect="1"/>
              </p:cNvGrpSpPr>
              <p:nvPr/>
            </p:nvGrpSpPr>
            <p:grpSpPr bwMode="auto">
              <a:xfrm>
                <a:off x="2919" y="3067"/>
                <a:ext cx="1866" cy="92"/>
                <a:chOff x="3765" y="3339"/>
                <a:chExt cx="1866" cy="92"/>
              </a:xfrm>
            </p:grpSpPr>
            <p:grpSp>
              <p:nvGrpSpPr>
                <p:cNvPr id="662940" name="Group 412"/>
                <p:cNvGrpSpPr>
                  <a:grpSpLocks noChangeAspect="1"/>
                </p:cNvGrpSpPr>
                <p:nvPr/>
              </p:nvGrpSpPr>
              <p:grpSpPr bwMode="auto">
                <a:xfrm>
                  <a:off x="3765" y="3339"/>
                  <a:ext cx="1823" cy="46"/>
                  <a:chOff x="3765" y="3339"/>
                  <a:chExt cx="1823" cy="46"/>
                </a:xfrm>
              </p:grpSpPr>
              <p:sp>
                <p:nvSpPr>
                  <p:cNvPr id="662941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42" name="Oval 4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43" name="Group 415"/>
                <p:cNvGrpSpPr>
                  <a:grpSpLocks noChangeAspect="1"/>
                </p:cNvGrpSpPr>
                <p:nvPr/>
              </p:nvGrpSpPr>
              <p:grpSpPr bwMode="auto">
                <a:xfrm>
                  <a:off x="3787" y="3361"/>
                  <a:ext cx="1823" cy="46"/>
                  <a:chOff x="3765" y="3339"/>
                  <a:chExt cx="1823" cy="46"/>
                </a:xfrm>
              </p:grpSpPr>
              <p:sp>
                <p:nvSpPr>
                  <p:cNvPr id="662944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45" name="Oval 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46" name="Group 418"/>
                <p:cNvGrpSpPr>
                  <a:grpSpLocks noChangeAspect="1"/>
                </p:cNvGrpSpPr>
                <p:nvPr/>
              </p:nvGrpSpPr>
              <p:grpSpPr bwMode="auto">
                <a:xfrm>
                  <a:off x="3808" y="3385"/>
                  <a:ext cx="1823" cy="46"/>
                  <a:chOff x="3765" y="3339"/>
                  <a:chExt cx="1823" cy="46"/>
                </a:xfrm>
              </p:grpSpPr>
              <p:sp>
                <p:nvSpPr>
                  <p:cNvPr id="662947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48" name="Oval 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49" name="Group 421"/>
              <p:cNvGrpSpPr>
                <a:grpSpLocks noChangeAspect="1"/>
              </p:cNvGrpSpPr>
              <p:nvPr/>
            </p:nvGrpSpPr>
            <p:grpSpPr bwMode="auto">
              <a:xfrm>
                <a:off x="2925" y="3015"/>
                <a:ext cx="1905" cy="77"/>
                <a:chOff x="2925" y="2999"/>
                <a:chExt cx="1905" cy="77"/>
              </a:xfrm>
            </p:grpSpPr>
            <p:grpSp>
              <p:nvGrpSpPr>
                <p:cNvPr id="662950" name="Group 422"/>
                <p:cNvGrpSpPr>
                  <a:grpSpLocks noChangeAspect="1"/>
                </p:cNvGrpSpPr>
                <p:nvPr/>
              </p:nvGrpSpPr>
              <p:grpSpPr bwMode="auto">
                <a:xfrm>
                  <a:off x="2925" y="2999"/>
                  <a:ext cx="1823" cy="46"/>
                  <a:chOff x="3765" y="3339"/>
                  <a:chExt cx="1823" cy="46"/>
                </a:xfrm>
              </p:grpSpPr>
              <p:sp>
                <p:nvSpPr>
                  <p:cNvPr id="662951" name="Rectangle 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52" name="Oval 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53" name="Group 425"/>
                <p:cNvGrpSpPr>
                  <a:grpSpLocks noChangeAspect="1"/>
                </p:cNvGrpSpPr>
                <p:nvPr/>
              </p:nvGrpSpPr>
              <p:grpSpPr bwMode="auto">
                <a:xfrm>
                  <a:off x="2962" y="3015"/>
                  <a:ext cx="1823" cy="46"/>
                  <a:chOff x="3765" y="3339"/>
                  <a:chExt cx="1823" cy="46"/>
                </a:xfrm>
              </p:grpSpPr>
              <p:sp>
                <p:nvSpPr>
                  <p:cNvPr id="662954" name="Rectangle 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55" name="Oval 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56" name="Group 428"/>
                <p:cNvGrpSpPr>
                  <a:grpSpLocks noChangeAspect="1"/>
                </p:cNvGrpSpPr>
                <p:nvPr/>
              </p:nvGrpSpPr>
              <p:grpSpPr bwMode="auto">
                <a:xfrm>
                  <a:off x="3007" y="3030"/>
                  <a:ext cx="1823" cy="46"/>
                  <a:chOff x="3765" y="3339"/>
                  <a:chExt cx="1823" cy="46"/>
                </a:xfrm>
              </p:grpSpPr>
              <p:sp>
                <p:nvSpPr>
                  <p:cNvPr id="662957" name="Rectangle 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58" name="Oval 4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59" name="Group 431"/>
              <p:cNvGrpSpPr>
                <a:grpSpLocks noChangeAspect="1"/>
              </p:cNvGrpSpPr>
              <p:nvPr/>
            </p:nvGrpSpPr>
            <p:grpSpPr bwMode="auto">
              <a:xfrm>
                <a:off x="2799" y="2947"/>
                <a:ext cx="1895" cy="68"/>
                <a:chOff x="2799" y="2947"/>
                <a:chExt cx="1895" cy="68"/>
              </a:xfrm>
            </p:grpSpPr>
            <p:grpSp>
              <p:nvGrpSpPr>
                <p:cNvPr id="662960" name="Group 432"/>
                <p:cNvGrpSpPr>
                  <a:grpSpLocks noChangeAspect="1"/>
                </p:cNvGrpSpPr>
                <p:nvPr/>
              </p:nvGrpSpPr>
              <p:grpSpPr bwMode="auto">
                <a:xfrm>
                  <a:off x="2799" y="2947"/>
                  <a:ext cx="1823" cy="46"/>
                  <a:chOff x="3765" y="3339"/>
                  <a:chExt cx="1823" cy="46"/>
                </a:xfrm>
              </p:grpSpPr>
              <p:sp>
                <p:nvSpPr>
                  <p:cNvPr id="662961" name="Rectangle 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62" name="Oval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63" name="Group 435"/>
                <p:cNvGrpSpPr>
                  <a:grpSpLocks noChangeAspect="1"/>
                </p:cNvGrpSpPr>
                <p:nvPr/>
              </p:nvGrpSpPr>
              <p:grpSpPr bwMode="auto">
                <a:xfrm>
                  <a:off x="2835" y="2958"/>
                  <a:ext cx="1823" cy="46"/>
                  <a:chOff x="3765" y="3339"/>
                  <a:chExt cx="1823" cy="46"/>
                </a:xfrm>
              </p:grpSpPr>
              <p:sp>
                <p:nvSpPr>
                  <p:cNvPr id="662964" name="Rectangle 4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65" name="Oval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66" name="Group 438"/>
                <p:cNvGrpSpPr>
                  <a:grpSpLocks noChangeAspect="1"/>
                </p:cNvGrpSpPr>
                <p:nvPr/>
              </p:nvGrpSpPr>
              <p:grpSpPr bwMode="auto">
                <a:xfrm>
                  <a:off x="2871" y="2969"/>
                  <a:ext cx="1823" cy="46"/>
                  <a:chOff x="3765" y="3339"/>
                  <a:chExt cx="1823" cy="46"/>
                </a:xfrm>
              </p:grpSpPr>
              <p:sp>
                <p:nvSpPr>
                  <p:cNvPr id="662967" name="Rectangle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68" name="Oval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69" name="Group 441"/>
              <p:cNvGrpSpPr>
                <a:grpSpLocks noChangeAspect="1"/>
              </p:cNvGrpSpPr>
              <p:nvPr/>
            </p:nvGrpSpPr>
            <p:grpSpPr bwMode="auto">
              <a:xfrm>
                <a:off x="2851" y="2886"/>
                <a:ext cx="1866" cy="92"/>
                <a:chOff x="3765" y="3339"/>
                <a:chExt cx="1866" cy="92"/>
              </a:xfrm>
            </p:grpSpPr>
            <p:grpSp>
              <p:nvGrpSpPr>
                <p:cNvPr id="662970" name="Group 442"/>
                <p:cNvGrpSpPr>
                  <a:grpSpLocks noChangeAspect="1"/>
                </p:cNvGrpSpPr>
                <p:nvPr/>
              </p:nvGrpSpPr>
              <p:grpSpPr bwMode="auto">
                <a:xfrm>
                  <a:off x="3765" y="3339"/>
                  <a:ext cx="1823" cy="46"/>
                  <a:chOff x="3765" y="3339"/>
                  <a:chExt cx="1823" cy="46"/>
                </a:xfrm>
              </p:grpSpPr>
              <p:sp>
                <p:nvSpPr>
                  <p:cNvPr id="662971" name="Rectangl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72" name="Oval 4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73" name="Group 445"/>
                <p:cNvGrpSpPr>
                  <a:grpSpLocks noChangeAspect="1"/>
                </p:cNvGrpSpPr>
                <p:nvPr/>
              </p:nvGrpSpPr>
              <p:grpSpPr bwMode="auto">
                <a:xfrm>
                  <a:off x="3787" y="3361"/>
                  <a:ext cx="1823" cy="46"/>
                  <a:chOff x="3765" y="3339"/>
                  <a:chExt cx="1823" cy="46"/>
                </a:xfrm>
              </p:grpSpPr>
              <p:sp>
                <p:nvSpPr>
                  <p:cNvPr id="662974" name="Rectangl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75" name="Oval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76" name="Group 448"/>
                <p:cNvGrpSpPr>
                  <a:grpSpLocks noChangeAspect="1"/>
                </p:cNvGrpSpPr>
                <p:nvPr/>
              </p:nvGrpSpPr>
              <p:grpSpPr bwMode="auto">
                <a:xfrm>
                  <a:off x="3808" y="3385"/>
                  <a:ext cx="1823" cy="46"/>
                  <a:chOff x="3765" y="3339"/>
                  <a:chExt cx="1823" cy="46"/>
                </a:xfrm>
              </p:grpSpPr>
              <p:sp>
                <p:nvSpPr>
                  <p:cNvPr id="662977" name="Rectangl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78" name="Oval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79" name="Group 451"/>
              <p:cNvGrpSpPr>
                <a:grpSpLocks noChangeAspect="1"/>
              </p:cNvGrpSpPr>
              <p:nvPr/>
            </p:nvGrpSpPr>
            <p:grpSpPr bwMode="auto">
              <a:xfrm>
                <a:off x="2925" y="2886"/>
                <a:ext cx="1866" cy="90"/>
                <a:chOff x="2850" y="3612"/>
                <a:chExt cx="1866" cy="90"/>
              </a:xfrm>
            </p:grpSpPr>
            <p:grpSp>
              <p:nvGrpSpPr>
                <p:cNvPr id="662980" name="Group 452"/>
                <p:cNvGrpSpPr>
                  <a:grpSpLocks noChangeAspect="1"/>
                </p:cNvGrpSpPr>
                <p:nvPr/>
              </p:nvGrpSpPr>
              <p:grpSpPr bwMode="auto">
                <a:xfrm>
                  <a:off x="2850" y="3656"/>
                  <a:ext cx="1823" cy="46"/>
                  <a:chOff x="3765" y="3339"/>
                  <a:chExt cx="1823" cy="46"/>
                </a:xfrm>
              </p:grpSpPr>
              <p:sp>
                <p:nvSpPr>
                  <p:cNvPr id="662981" name="Rectangle 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82" name="Oval 4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83" name="Group 455"/>
                <p:cNvGrpSpPr>
                  <a:grpSpLocks noChangeAspect="1"/>
                </p:cNvGrpSpPr>
                <p:nvPr/>
              </p:nvGrpSpPr>
              <p:grpSpPr bwMode="auto">
                <a:xfrm>
                  <a:off x="2872" y="3634"/>
                  <a:ext cx="1823" cy="46"/>
                  <a:chOff x="3765" y="3339"/>
                  <a:chExt cx="1823" cy="46"/>
                </a:xfrm>
              </p:grpSpPr>
              <p:sp>
                <p:nvSpPr>
                  <p:cNvPr id="662984" name="Rectangle 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85" name="Oval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2986" name="Group 458"/>
                <p:cNvGrpSpPr>
                  <a:grpSpLocks noChangeAspect="1"/>
                </p:cNvGrpSpPr>
                <p:nvPr/>
              </p:nvGrpSpPr>
              <p:grpSpPr bwMode="auto">
                <a:xfrm>
                  <a:off x="2893" y="3612"/>
                  <a:ext cx="1823" cy="46"/>
                  <a:chOff x="3765" y="3339"/>
                  <a:chExt cx="1823" cy="46"/>
                </a:xfrm>
              </p:grpSpPr>
              <p:sp>
                <p:nvSpPr>
                  <p:cNvPr id="662987" name="Rectangle 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2988" name="Oval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2989" name="Group 461"/>
              <p:cNvGrpSpPr>
                <a:grpSpLocks noChangeAspect="1"/>
              </p:cNvGrpSpPr>
              <p:nvPr/>
            </p:nvGrpSpPr>
            <p:grpSpPr bwMode="auto">
              <a:xfrm>
                <a:off x="2925" y="2976"/>
                <a:ext cx="1823" cy="46"/>
                <a:chOff x="3765" y="3339"/>
                <a:chExt cx="1823" cy="46"/>
              </a:xfrm>
            </p:grpSpPr>
            <p:sp>
              <p:nvSpPr>
                <p:cNvPr id="662990" name="Rectangle 462"/>
                <p:cNvSpPr>
                  <a:spLocks noChangeAspect="1" noChangeArrowheads="1"/>
                </p:cNvSpPr>
                <p:nvPr/>
              </p:nvSpPr>
              <p:spPr bwMode="auto">
                <a:xfrm>
                  <a:off x="3799" y="3339"/>
                  <a:ext cx="1789" cy="46"/>
                </a:xfrm>
                <a:prstGeom prst="rect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991" name="Oval 463"/>
                <p:cNvSpPr>
                  <a:spLocks noChangeAspect="1" noChangeArrowheads="1"/>
                </p:cNvSpPr>
                <p:nvPr/>
              </p:nvSpPr>
              <p:spPr bwMode="auto">
                <a:xfrm>
                  <a:off x="3765" y="3339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662992" name="Group 464"/>
              <p:cNvGrpSpPr>
                <a:grpSpLocks noChangeAspect="1"/>
              </p:cNvGrpSpPr>
              <p:nvPr/>
            </p:nvGrpSpPr>
            <p:grpSpPr bwMode="auto">
              <a:xfrm>
                <a:off x="2964" y="2960"/>
                <a:ext cx="1823" cy="46"/>
                <a:chOff x="3765" y="3339"/>
                <a:chExt cx="1823" cy="46"/>
              </a:xfrm>
            </p:grpSpPr>
            <p:sp>
              <p:nvSpPr>
                <p:cNvPr id="662993" name="Rectangle 465"/>
                <p:cNvSpPr>
                  <a:spLocks noChangeAspect="1" noChangeArrowheads="1"/>
                </p:cNvSpPr>
                <p:nvPr/>
              </p:nvSpPr>
              <p:spPr bwMode="auto">
                <a:xfrm>
                  <a:off x="3799" y="3339"/>
                  <a:ext cx="1789" cy="46"/>
                </a:xfrm>
                <a:prstGeom prst="rect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994" name="Oval 466"/>
                <p:cNvSpPr>
                  <a:spLocks noChangeAspect="1" noChangeArrowheads="1"/>
                </p:cNvSpPr>
                <p:nvPr/>
              </p:nvSpPr>
              <p:spPr bwMode="auto">
                <a:xfrm>
                  <a:off x="3765" y="3339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662995" name="Group 467"/>
              <p:cNvGrpSpPr>
                <a:grpSpLocks noChangeAspect="1"/>
              </p:cNvGrpSpPr>
              <p:nvPr/>
            </p:nvGrpSpPr>
            <p:grpSpPr bwMode="auto">
              <a:xfrm>
                <a:off x="3007" y="2947"/>
                <a:ext cx="1823" cy="46"/>
                <a:chOff x="3765" y="3339"/>
                <a:chExt cx="1823" cy="46"/>
              </a:xfrm>
            </p:grpSpPr>
            <p:sp>
              <p:nvSpPr>
                <p:cNvPr id="662996" name="Rectangle 468"/>
                <p:cNvSpPr>
                  <a:spLocks noChangeAspect="1" noChangeArrowheads="1"/>
                </p:cNvSpPr>
                <p:nvPr/>
              </p:nvSpPr>
              <p:spPr bwMode="auto">
                <a:xfrm>
                  <a:off x="3799" y="3339"/>
                  <a:ext cx="1789" cy="46"/>
                </a:xfrm>
                <a:prstGeom prst="rect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2997" name="Oval 469"/>
                <p:cNvSpPr>
                  <a:spLocks noChangeAspect="1" noChangeArrowheads="1"/>
                </p:cNvSpPr>
                <p:nvPr/>
              </p:nvSpPr>
              <p:spPr bwMode="auto">
                <a:xfrm>
                  <a:off x="3765" y="3339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662998" name="Group 470"/>
            <p:cNvGrpSpPr>
              <a:grpSpLocks noChangeAspect="1"/>
            </p:cNvGrpSpPr>
            <p:nvPr/>
          </p:nvGrpSpPr>
          <p:grpSpPr bwMode="auto">
            <a:xfrm rot="14018275">
              <a:off x="2949" y="2776"/>
              <a:ext cx="1518" cy="317"/>
              <a:chOff x="2789" y="2886"/>
              <a:chExt cx="2041" cy="317"/>
            </a:xfrm>
          </p:grpSpPr>
          <p:grpSp>
            <p:nvGrpSpPr>
              <p:cNvPr id="662999" name="Group 471"/>
              <p:cNvGrpSpPr>
                <a:grpSpLocks noChangeAspect="1"/>
              </p:cNvGrpSpPr>
              <p:nvPr/>
            </p:nvGrpSpPr>
            <p:grpSpPr bwMode="auto">
              <a:xfrm>
                <a:off x="2789" y="3022"/>
                <a:ext cx="1905" cy="59"/>
                <a:chOff x="2789" y="3022"/>
                <a:chExt cx="1905" cy="59"/>
              </a:xfrm>
            </p:grpSpPr>
            <p:grpSp>
              <p:nvGrpSpPr>
                <p:cNvPr id="663000" name="Group 472"/>
                <p:cNvGrpSpPr>
                  <a:grpSpLocks noChangeAspect="1"/>
                </p:cNvGrpSpPr>
                <p:nvPr/>
              </p:nvGrpSpPr>
              <p:grpSpPr bwMode="auto">
                <a:xfrm>
                  <a:off x="2789" y="3035"/>
                  <a:ext cx="1823" cy="46"/>
                  <a:chOff x="3765" y="3339"/>
                  <a:chExt cx="1823" cy="46"/>
                </a:xfrm>
              </p:grpSpPr>
              <p:sp>
                <p:nvSpPr>
                  <p:cNvPr id="663001" name="Rectangle 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02" name="Oval 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03" name="Group 475"/>
                <p:cNvGrpSpPr>
                  <a:grpSpLocks noChangeAspect="1"/>
                </p:cNvGrpSpPr>
                <p:nvPr/>
              </p:nvGrpSpPr>
              <p:grpSpPr bwMode="auto">
                <a:xfrm>
                  <a:off x="2828" y="3028"/>
                  <a:ext cx="1823" cy="46"/>
                  <a:chOff x="3765" y="3339"/>
                  <a:chExt cx="1823" cy="46"/>
                </a:xfrm>
              </p:grpSpPr>
              <p:sp>
                <p:nvSpPr>
                  <p:cNvPr id="663004" name="Rectangl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05" name="Oval 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06" name="Group 478"/>
                <p:cNvGrpSpPr>
                  <a:grpSpLocks noChangeAspect="1"/>
                </p:cNvGrpSpPr>
                <p:nvPr/>
              </p:nvGrpSpPr>
              <p:grpSpPr bwMode="auto">
                <a:xfrm>
                  <a:off x="2871" y="3022"/>
                  <a:ext cx="1823" cy="46"/>
                  <a:chOff x="3765" y="3339"/>
                  <a:chExt cx="1823" cy="46"/>
                </a:xfrm>
              </p:grpSpPr>
              <p:sp>
                <p:nvSpPr>
                  <p:cNvPr id="663007" name="Rectangle 4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08" name="Oval 4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09" name="Group 481"/>
              <p:cNvGrpSpPr>
                <a:grpSpLocks noChangeAspect="1"/>
              </p:cNvGrpSpPr>
              <p:nvPr/>
            </p:nvGrpSpPr>
            <p:grpSpPr bwMode="auto">
              <a:xfrm>
                <a:off x="2828" y="3067"/>
                <a:ext cx="1866" cy="90"/>
                <a:chOff x="2850" y="3612"/>
                <a:chExt cx="1866" cy="90"/>
              </a:xfrm>
            </p:grpSpPr>
            <p:grpSp>
              <p:nvGrpSpPr>
                <p:cNvPr id="663010" name="Group 482"/>
                <p:cNvGrpSpPr>
                  <a:grpSpLocks noChangeAspect="1"/>
                </p:cNvGrpSpPr>
                <p:nvPr/>
              </p:nvGrpSpPr>
              <p:grpSpPr bwMode="auto">
                <a:xfrm>
                  <a:off x="2850" y="3656"/>
                  <a:ext cx="1823" cy="46"/>
                  <a:chOff x="3765" y="3339"/>
                  <a:chExt cx="1823" cy="46"/>
                </a:xfrm>
              </p:grpSpPr>
              <p:sp>
                <p:nvSpPr>
                  <p:cNvPr id="663011" name="Rectangle 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12" name="Oval 4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13" name="Group 485"/>
                <p:cNvGrpSpPr>
                  <a:grpSpLocks noChangeAspect="1"/>
                </p:cNvGrpSpPr>
                <p:nvPr/>
              </p:nvGrpSpPr>
              <p:grpSpPr bwMode="auto">
                <a:xfrm>
                  <a:off x="2872" y="3634"/>
                  <a:ext cx="1823" cy="46"/>
                  <a:chOff x="3765" y="3339"/>
                  <a:chExt cx="1823" cy="46"/>
                </a:xfrm>
              </p:grpSpPr>
              <p:sp>
                <p:nvSpPr>
                  <p:cNvPr id="663014" name="Rectangle 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15" name="Oval 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16" name="Group 488"/>
                <p:cNvGrpSpPr>
                  <a:grpSpLocks noChangeAspect="1"/>
                </p:cNvGrpSpPr>
                <p:nvPr/>
              </p:nvGrpSpPr>
              <p:grpSpPr bwMode="auto">
                <a:xfrm>
                  <a:off x="2893" y="3612"/>
                  <a:ext cx="1823" cy="46"/>
                  <a:chOff x="3765" y="3339"/>
                  <a:chExt cx="1823" cy="46"/>
                </a:xfrm>
              </p:grpSpPr>
              <p:sp>
                <p:nvSpPr>
                  <p:cNvPr id="663017" name="Rectangle 4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18" name="Oval 4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19" name="Group 491"/>
              <p:cNvGrpSpPr>
                <a:grpSpLocks noChangeAspect="1"/>
              </p:cNvGrpSpPr>
              <p:nvPr/>
            </p:nvGrpSpPr>
            <p:grpSpPr bwMode="auto">
              <a:xfrm>
                <a:off x="2893" y="3067"/>
                <a:ext cx="1847" cy="136"/>
                <a:chOff x="2856" y="3203"/>
                <a:chExt cx="1847" cy="136"/>
              </a:xfrm>
            </p:grpSpPr>
            <p:grpSp>
              <p:nvGrpSpPr>
                <p:cNvPr id="663020" name="Group 492"/>
                <p:cNvGrpSpPr>
                  <a:grpSpLocks noChangeAspect="1"/>
                </p:cNvGrpSpPr>
                <p:nvPr/>
              </p:nvGrpSpPr>
              <p:grpSpPr bwMode="auto">
                <a:xfrm>
                  <a:off x="2856" y="3203"/>
                  <a:ext cx="1823" cy="46"/>
                  <a:chOff x="3765" y="3339"/>
                  <a:chExt cx="1823" cy="46"/>
                </a:xfrm>
              </p:grpSpPr>
              <p:sp>
                <p:nvSpPr>
                  <p:cNvPr id="663021" name="Rectangle 4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22" name="Oval 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23" name="Group 495"/>
                <p:cNvGrpSpPr>
                  <a:grpSpLocks noChangeAspect="1"/>
                </p:cNvGrpSpPr>
                <p:nvPr/>
              </p:nvGrpSpPr>
              <p:grpSpPr bwMode="auto">
                <a:xfrm>
                  <a:off x="2871" y="3248"/>
                  <a:ext cx="1823" cy="46"/>
                  <a:chOff x="3765" y="3339"/>
                  <a:chExt cx="1823" cy="46"/>
                </a:xfrm>
              </p:grpSpPr>
              <p:sp>
                <p:nvSpPr>
                  <p:cNvPr id="663024" name="Rectangle 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25" name="Oval 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26" name="Group 498"/>
                <p:cNvGrpSpPr>
                  <a:grpSpLocks noChangeAspect="1"/>
                </p:cNvGrpSpPr>
                <p:nvPr/>
              </p:nvGrpSpPr>
              <p:grpSpPr bwMode="auto">
                <a:xfrm>
                  <a:off x="2880" y="3293"/>
                  <a:ext cx="1823" cy="46"/>
                  <a:chOff x="3765" y="3339"/>
                  <a:chExt cx="1823" cy="46"/>
                </a:xfrm>
              </p:grpSpPr>
              <p:sp>
                <p:nvSpPr>
                  <p:cNvPr id="663027" name="Rectangle 4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28" name="Oval 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29" name="Group 501"/>
              <p:cNvGrpSpPr>
                <a:grpSpLocks noChangeAspect="1"/>
              </p:cNvGrpSpPr>
              <p:nvPr/>
            </p:nvGrpSpPr>
            <p:grpSpPr bwMode="auto">
              <a:xfrm>
                <a:off x="2919" y="3067"/>
                <a:ext cx="1866" cy="92"/>
                <a:chOff x="3765" y="3339"/>
                <a:chExt cx="1866" cy="92"/>
              </a:xfrm>
            </p:grpSpPr>
            <p:grpSp>
              <p:nvGrpSpPr>
                <p:cNvPr id="663030" name="Group 502"/>
                <p:cNvGrpSpPr>
                  <a:grpSpLocks noChangeAspect="1"/>
                </p:cNvGrpSpPr>
                <p:nvPr/>
              </p:nvGrpSpPr>
              <p:grpSpPr bwMode="auto">
                <a:xfrm>
                  <a:off x="3765" y="3339"/>
                  <a:ext cx="1823" cy="46"/>
                  <a:chOff x="3765" y="3339"/>
                  <a:chExt cx="1823" cy="46"/>
                </a:xfrm>
              </p:grpSpPr>
              <p:sp>
                <p:nvSpPr>
                  <p:cNvPr id="663031" name="Rectangle 5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32" name="Oval 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33" name="Group 505"/>
                <p:cNvGrpSpPr>
                  <a:grpSpLocks noChangeAspect="1"/>
                </p:cNvGrpSpPr>
                <p:nvPr/>
              </p:nvGrpSpPr>
              <p:grpSpPr bwMode="auto">
                <a:xfrm>
                  <a:off x="3787" y="3361"/>
                  <a:ext cx="1823" cy="46"/>
                  <a:chOff x="3765" y="3339"/>
                  <a:chExt cx="1823" cy="46"/>
                </a:xfrm>
              </p:grpSpPr>
              <p:sp>
                <p:nvSpPr>
                  <p:cNvPr id="663034" name="Rectangle 5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35" name="Oval 5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36" name="Group 508"/>
                <p:cNvGrpSpPr>
                  <a:grpSpLocks noChangeAspect="1"/>
                </p:cNvGrpSpPr>
                <p:nvPr/>
              </p:nvGrpSpPr>
              <p:grpSpPr bwMode="auto">
                <a:xfrm>
                  <a:off x="3808" y="3385"/>
                  <a:ext cx="1823" cy="46"/>
                  <a:chOff x="3765" y="3339"/>
                  <a:chExt cx="1823" cy="46"/>
                </a:xfrm>
              </p:grpSpPr>
              <p:sp>
                <p:nvSpPr>
                  <p:cNvPr id="663037" name="Rectangle 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38" name="Oval 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39" name="Group 511"/>
              <p:cNvGrpSpPr>
                <a:grpSpLocks noChangeAspect="1"/>
              </p:cNvGrpSpPr>
              <p:nvPr/>
            </p:nvGrpSpPr>
            <p:grpSpPr bwMode="auto">
              <a:xfrm>
                <a:off x="2925" y="3015"/>
                <a:ext cx="1905" cy="77"/>
                <a:chOff x="2925" y="2999"/>
                <a:chExt cx="1905" cy="77"/>
              </a:xfrm>
            </p:grpSpPr>
            <p:grpSp>
              <p:nvGrpSpPr>
                <p:cNvPr id="663040" name="Group 512"/>
                <p:cNvGrpSpPr>
                  <a:grpSpLocks noChangeAspect="1"/>
                </p:cNvGrpSpPr>
                <p:nvPr/>
              </p:nvGrpSpPr>
              <p:grpSpPr bwMode="auto">
                <a:xfrm>
                  <a:off x="2925" y="2999"/>
                  <a:ext cx="1823" cy="46"/>
                  <a:chOff x="3765" y="3339"/>
                  <a:chExt cx="1823" cy="46"/>
                </a:xfrm>
              </p:grpSpPr>
              <p:sp>
                <p:nvSpPr>
                  <p:cNvPr id="663041" name="Rectangle 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42" name="Oval 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43" name="Group 515"/>
                <p:cNvGrpSpPr>
                  <a:grpSpLocks noChangeAspect="1"/>
                </p:cNvGrpSpPr>
                <p:nvPr/>
              </p:nvGrpSpPr>
              <p:grpSpPr bwMode="auto">
                <a:xfrm>
                  <a:off x="2962" y="3015"/>
                  <a:ext cx="1823" cy="46"/>
                  <a:chOff x="3765" y="3339"/>
                  <a:chExt cx="1823" cy="46"/>
                </a:xfrm>
              </p:grpSpPr>
              <p:sp>
                <p:nvSpPr>
                  <p:cNvPr id="663044" name="Rectangle 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45" name="Oval 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46" name="Group 518"/>
                <p:cNvGrpSpPr>
                  <a:grpSpLocks noChangeAspect="1"/>
                </p:cNvGrpSpPr>
                <p:nvPr/>
              </p:nvGrpSpPr>
              <p:grpSpPr bwMode="auto">
                <a:xfrm>
                  <a:off x="3007" y="3030"/>
                  <a:ext cx="1823" cy="46"/>
                  <a:chOff x="3765" y="3339"/>
                  <a:chExt cx="1823" cy="46"/>
                </a:xfrm>
              </p:grpSpPr>
              <p:sp>
                <p:nvSpPr>
                  <p:cNvPr id="663047" name="Rectangle 5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48" name="Oval 5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49" name="Group 521"/>
              <p:cNvGrpSpPr>
                <a:grpSpLocks noChangeAspect="1"/>
              </p:cNvGrpSpPr>
              <p:nvPr/>
            </p:nvGrpSpPr>
            <p:grpSpPr bwMode="auto">
              <a:xfrm>
                <a:off x="2799" y="2947"/>
                <a:ext cx="1895" cy="68"/>
                <a:chOff x="2799" y="2947"/>
                <a:chExt cx="1895" cy="68"/>
              </a:xfrm>
            </p:grpSpPr>
            <p:grpSp>
              <p:nvGrpSpPr>
                <p:cNvPr id="663050" name="Group 522"/>
                <p:cNvGrpSpPr>
                  <a:grpSpLocks noChangeAspect="1"/>
                </p:cNvGrpSpPr>
                <p:nvPr/>
              </p:nvGrpSpPr>
              <p:grpSpPr bwMode="auto">
                <a:xfrm>
                  <a:off x="2799" y="2947"/>
                  <a:ext cx="1823" cy="46"/>
                  <a:chOff x="3765" y="3339"/>
                  <a:chExt cx="1823" cy="46"/>
                </a:xfrm>
              </p:grpSpPr>
              <p:sp>
                <p:nvSpPr>
                  <p:cNvPr id="663051" name="Rectangl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52" name="Oval 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53" name="Group 525"/>
                <p:cNvGrpSpPr>
                  <a:grpSpLocks noChangeAspect="1"/>
                </p:cNvGrpSpPr>
                <p:nvPr/>
              </p:nvGrpSpPr>
              <p:grpSpPr bwMode="auto">
                <a:xfrm>
                  <a:off x="2835" y="2958"/>
                  <a:ext cx="1823" cy="46"/>
                  <a:chOff x="3765" y="3339"/>
                  <a:chExt cx="1823" cy="46"/>
                </a:xfrm>
              </p:grpSpPr>
              <p:sp>
                <p:nvSpPr>
                  <p:cNvPr id="663054" name="Rectangle 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55" name="Oval 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56" name="Group 528"/>
                <p:cNvGrpSpPr>
                  <a:grpSpLocks noChangeAspect="1"/>
                </p:cNvGrpSpPr>
                <p:nvPr/>
              </p:nvGrpSpPr>
              <p:grpSpPr bwMode="auto">
                <a:xfrm>
                  <a:off x="2871" y="2969"/>
                  <a:ext cx="1823" cy="46"/>
                  <a:chOff x="3765" y="3339"/>
                  <a:chExt cx="1823" cy="46"/>
                </a:xfrm>
              </p:grpSpPr>
              <p:sp>
                <p:nvSpPr>
                  <p:cNvPr id="663057" name="Rectangle 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58" name="Oval 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59" name="Group 531"/>
              <p:cNvGrpSpPr>
                <a:grpSpLocks noChangeAspect="1"/>
              </p:cNvGrpSpPr>
              <p:nvPr/>
            </p:nvGrpSpPr>
            <p:grpSpPr bwMode="auto">
              <a:xfrm>
                <a:off x="2851" y="2886"/>
                <a:ext cx="1866" cy="92"/>
                <a:chOff x="3765" y="3339"/>
                <a:chExt cx="1866" cy="92"/>
              </a:xfrm>
            </p:grpSpPr>
            <p:grpSp>
              <p:nvGrpSpPr>
                <p:cNvPr id="663060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3765" y="3339"/>
                  <a:ext cx="1823" cy="46"/>
                  <a:chOff x="3765" y="3339"/>
                  <a:chExt cx="1823" cy="46"/>
                </a:xfrm>
              </p:grpSpPr>
              <p:sp>
                <p:nvSpPr>
                  <p:cNvPr id="663061" name="Rectangle 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62" name="Oval 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63" name="Group 535"/>
                <p:cNvGrpSpPr>
                  <a:grpSpLocks noChangeAspect="1"/>
                </p:cNvGrpSpPr>
                <p:nvPr/>
              </p:nvGrpSpPr>
              <p:grpSpPr bwMode="auto">
                <a:xfrm>
                  <a:off x="3787" y="3361"/>
                  <a:ext cx="1823" cy="46"/>
                  <a:chOff x="3765" y="3339"/>
                  <a:chExt cx="1823" cy="46"/>
                </a:xfrm>
              </p:grpSpPr>
              <p:sp>
                <p:nvSpPr>
                  <p:cNvPr id="663064" name="Rectangle 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65" name="Oval 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66" name="Group 538"/>
                <p:cNvGrpSpPr>
                  <a:grpSpLocks noChangeAspect="1"/>
                </p:cNvGrpSpPr>
                <p:nvPr/>
              </p:nvGrpSpPr>
              <p:grpSpPr bwMode="auto">
                <a:xfrm>
                  <a:off x="3808" y="3385"/>
                  <a:ext cx="1823" cy="46"/>
                  <a:chOff x="3765" y="3339"/>
                  <a:chExt cx="1823" cy="46"/>
                </a:xfrm>
              </p:grpSpPr>
              <p:sp>
                <p:nvSpPr>
                  <p:cNvPr id="663067" name="Rectangle 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68" name="Oval 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69" name="Group 541"/>
              <p:cNvGrpSpPr>
                <a:grpSpLocks noChangeAspect="1"/>
              </p:cNvGrpSpPr>
              <p:nvPr/>
            </p:nvGrpSpPr>
            <p:grpSpPr bwMode="auto">
              <a:xfrm>
                <a:off x="2925" y="2886"/>
                <a:ext cx="1866" cy="90"/>
                <a:chOff x="2850" y="3612"/>
                <a:chExt cx="1866" cy="90"/>
              </a:xfrm>
            </p:grpSpPr>
            <p:grpSp>
              <p:nvGrpSpPr>
                <p:cNvPr id="663070" name="Group 542"/>
                <p:cNvGrpSpPr>
                  <a:grpSpLocks noChangeAspect="1"/>
                </p:cNvGrpSpPr>
                <p:nvPr/>
              </p:nvGrpSpPr>
              <p:grpSpPr bwMode="auto">
                <a:xfrm>
                  <a:off x="2850" y="3656"/>
                  <a:ext cx="1823" cy="46"/>
                  <a:chOff x="3765" y="3339"/>
                  <a:chExt cx="1823" cy="46"/>
                </a:xfrm>
              </p:grpSpPr>
              <p:sp>
                <p:nvSpPr>
                  <p:cNvPr id="663071" name="Rectangle 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72" name="Oval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73" name="Group 545"/>
                <p:cNvGrpSpPr>
                  <a:grpSpLocks noChangeAspect="1"/>
                </p:cNvGrpSpPr>
                <p:nvPr/>
              </p:nvGrpSpPr>
              <p:grpSpPr bwMode="auto">
                <a:xfrm>
                  <a:off x="2872" y="3634"/>
                  <a:ext cx="1823" cy="46"/>
                  <a:chOff x="3765" y="3339"/>
                  <a:chExt cx="1823" cy="46"/>
                </a:xfrm>
              </p:grpSpPr>
              <p:sp>
                <p:nvSpPr>
                  <p:cNvPr id="663074" name="Rectangle 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75" name="Oval 5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63076" name="Group 548"/>
                <p:cNvGrpSpPr>
                  <a:grpSpLocks noChangeAspect="1"/>
                </p:cNvGrpSpPr>
                <p:nvPr/>
              </p:nvGrpSpPr>
              <p:grpSpPr bwMode="auto">
                <a:xfrm>
                  <a:off x="2893" y="3612"/>
                  <a:ext cx="1823" cy="46"/>
                  <a:chOff x="3765" y="3339"/>
                  <a:chExt cx="1823" cy="46"/>
                </a:xfrm>
              </p:grpSpPr>
              <p:sp>
                <p:nvSpPr>
                  <p:cNvPr id="663077" name="Rectangle 5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9" y="3339"/>
                    <a:ext cx="1789" cy="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663078" name="Oval 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3339"/>
                    <a:ext cx="45" cy="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63079" name="Group 551"/>
              <p:cNvGrpSpPr>
                <a:grpSpLocks noChangeAspect="1"/>
              </p:cNvGrpSpPr>
              <p:nvPr/>
            </p:nvGrpSpPr>
            <p:grpSpPr bwMode="auto">
              <a:xfrm>
                <a:off x="2925" y="2976"/>
                <a:ext cx="1823" cy="46"/>
                <a:chOff x="3765" y="3339"/>
                <a:chExt cx="1823" cy="46"/>
              </a:xfrm>
            </p:grpSpPr>
            <p:sp>
              <p:nvSpPr>
                <p:cNvPr id="663080" name="Rectangle 552"/>
                <p:cNvSpPr>
                  <a:spLocks noChangeAspect="1" noChangeArrowheads="1"/>
                </p:cNvSpPr>
                <p:nvPr/>
              </p:nvSpPr>
              <p:spPr bwMode="auto">
                <a:xfrm>
                  <a:off x="3799" y="3339"/>
                  <a:ext cx="1789" cy="46"/>
                </a:xfrm>
                <a:prstGeom prst="rect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3081" name="Oval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3765" y="3339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663082" name="Group 554"/>
              <p:cNvGrpSpPr>
                <a:grpSpLocks noChangeAspect="1"/>
              </p:cNvGrpSpPr>
              <p:nvPr/>
            </p:nvGrpSpPr>
            <p:grpSpPr bwMode="auto">
              <a:xfrm>
                <a:off x="2964" y="2960"/>
                <a:ext cx="1823" cy="46"/>
                <a:chOff x="3765" y="3339"/>
                <a:chExt cx="1823" cy="46"/>
              </a:xfrm>
            </p:grpSpPr>
            <p:sp>
              <p:nvSpPr>
                <p:cNvPr id="663083" name="Rectangle 555"/>
                <p:cNvSpPr>
                  <a:spLocks noChangeAspect="1" noChangeArrowheads="1"/>
                </p:cNvSpPr>
                <p:nvPr/>
              </p:nvSpPr>
              <p:spPr bwMode="auto">
                <a:xfrm>
                  <a:off x="3799" y="3339"/>
                  <a:ext cx="1789" cy="46"/>
                </a:xfrm>
                <a:prstGeom prst="rect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3084" name="Oval 556"/>
                <p:cNvSpPr>
                  <a:spLocks noChangeAspect="1" noChangeArrowheads="1"/>
                </p:cNvSpPr>
                <p:nvPr/>
              </p:nvSpPr>
              <p:spPr bwMode="auto">
                <a:xfrm>
                  <a:off x="3765" y="3339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663085" name="Group 557"/>
              <p:cNvGrpSpPr>
                <a:grpSpLocks noChangeAspect="1"/>
              </p:cNvGrpSpPr>
              <p:nvPr/>
            </p:nvGrpSpPr>
            <p:grpSpPr bwMode="auto">
              <a:xfrm>
                <a:off x="3007" y="2947"/>
                <a:ext cx="1823" cy="46"/>
                <a:chOff x="3765" y="3339"/>
                <a:chExt cx="1823" cy="46"/>
              </a:xfrm>
            </p:grpSpPr>
            <p:sp>
              <p:nvSpPr>
                <p:cNvPr id="663086" name="Rectangle 558"/>
                <p:cNvSpPr>
                  <a:spLocks noChangeAspect="1" noChangeArrowheads="1"/>
                </p:cNvSpPr>
                <p:nvPr/>
              </p:nvSpPr>
              <p:spPr bwMode="auto">
                <a:xfrm>
                  <a:off x="3799" y="3339"/>
                  <a:ext cx="1789" cy="46"/>
                </a:xfrm>
                <a:prstGeom prst="rect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3087" name="Oval 559"/>
                <p:cNvSpPr>
                  <a:spLocks noChangeAspect="1" noChangeArrowheads="1"/>
                </p:cNvSpPr>
                <p:nvPr/>
              </p:nvSpPr>
              <p:spPr bwMode="auto">
                <a:xfrm>
                  <a:off x="3765" y="3339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127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663091" name="AutoShape 56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6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9" grpId="0"/>
      <p:bldP spid="662540" grpId="0"/>
      <p:bldP spid="662542" grpId="0"/>
      <p:bldP spid="662552" grpId="0"/>
      <p:bldP spid="662553" grpId="0"/>
      <p:bldP spid="662554" grpId="0"/>
      <p:bldP spid="6625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685800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Plasmatická membrána</a:t>
            </a:r>
          </a:p>
        </p:txBody>
      </p:sp>
      <p:sp>
        <p:nvSpPr>
          <p:cNvPr id="751619" name="Rectangle 3"/>
          <p:cNvSpPr>
            <a:spLocks noChangeArrowheads="1"/>
          </p:cNvSpPr>
          <p:nvPr/>
        </p:nvSpPr>
        <p:spPr bwMode="auto">
          <a:xfrm>
            <a:off x="468313" y="1557338"/>
            <a:ext cx="8675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cs-CZ" sz="1800"/>
              <a:t>Všechny buňky lidského těla jsou ohraničeny plasmatickými membránami. </a:t>
            </a:r>
          </a:p>
        </p:txBody>
      </p:sp>
      <p:sp>
        <p:nvSpPr>
          <p:cNvPr id="751620" name="Rectangle 4"/>
          <p:cNvSpPr>
            <a:spLocks noChangeArrowheads="1"/>
          </p:cNvSpPr>
          <p:nvPr/>
        </p:nvSpPr>
        <p:spPr bwMode="auto">
          <a:xfrm>
            <a:off x="468313" y="2233613"/>
            <a:ext cx="86756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800"/>
              <a:t>Základ plasmatické membrány tvoří dvojitá vrstva složená z </a:t>
            </a:r>
            <a:r>
              <a:rPr lang="en-US" altLang="cs-CZ" sz="1800" b="1">
                <a:solidFill>
                  <a:srgbClr val="009900"/>
                </a:solidFill>
              </a:rPr>
              <a:t>fosfolipidů</a:t>
            </a:r>
            <a:r>
              <a:rPr lang="en-US" altLang="cs-CZ" sz="1800"/>
              <a:t>. Fosfolipidy jsou svými hydrofobními částmi molekul (zbytky mastných kyselin) přivráceny k sobě a hydrofilními částmi (zbytky kyseliny fosforečné) směřují od sebe. Mezi fosfolipidy jsou vmezeřeny bílkoviny. </a:t>
            </a:r>
            <a:endParaRPr lang="cs-CZ" altLang="cs-CZ" sz="1800"/>
          </a:p>
        </p:txBody>
      </p:sp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468313" y="3789363"/>
            <a:ext cx="3743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800"/>
              <a:t>Biomembrány eukaryotních buněk obvykle obsahují steroid </a:t>
            </a:r>
            <a:r>
              <a:rPr lang="en-US" altLang="cs-CZ" sz="1800" b="1">
                <a:solidFill>
                  <a:srgbClr val="009900"/>
                </a:solidFill>
              </a:rPr>
              <a:t>cholesterol</a:t>
            </a:r>
            <a:r>
              <a:rPr lang="en-US" altLang="cs-CZ" sz="1800"/>
              <a:t>.</a:t>
            </a:r>
          </a:p>
        </p:txBody>
      </p:sp>
      <p:graphicFrame>
        <p:nvGraphicFramePr>
          <p:cNvPr id="751622" name="Object 6"/>
          <p:cNvGraphicFramePr>
            <a:graphicFrameLocks noChangeAspect="1"/>
          </p:cNvGraphicFramePr>
          <p:nvPr/>
        </p:nvGraphicFramePr>
        <p:xfrm>
          <a:off x="1123950" y="4652963"/>
          <a:ext cx="2727325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78" name="ChemSketch" r:id="rId4" imgW="2728080" imgH="1505880" progId="ACD.ChemSketch.20">
                  <p:embed/>
                </p:oleObj>
              </mc:Choice>
              <mc:Fallback>
                <p:oleObj name="ChemSketch" r:id="rId4" imgW="2728080" imgH="1505880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652963"/>
                        <a:ext cx="2727325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1623" name="Text Box 7"/>
          <p:cNvSpPr txBox="1">
            <a:spLocks noChangeArrowheads="1"/>
          </p:cNvSpPr>
          <p:nvPr/>
        </p:nvSpPr>
        <p:spPr bwMode="auto">
          <a:xfrm>
            <a:off x="431800" y="4868863"/>
            <a:ext cx="190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19. Cholesterol</a:t>
            </a:r>
            <a:endParaRPr lang="cs-CZ" altLang="cs-CZ" sz="1400" baseline="30000"/>
          </a:p>
        </p:txBody>
      </p:sp>
      <p:grpSp>
        <p:nvGrpSpPr>
          <p:cNvPr id="751624" name="Group 8"/>
          <p:cNvGrpSpPr>
            <a:grpSpLocks/>
          </p:cNvGrpSpPr>
          <p:nvPr/>
        </p:nvGrpSpPr>
        <p:grpSpPr bwMode="auto">
          <a:xfrm>
            <a:off x="4356100" y="3933825"/>
            <a:ext cx="4670425" cy="2447925"/>
            <a:chOff x="2744" y="2478"/>
            <a:chExt cx="2942" cy="1542"/>
          </a:xfrm>
        </p:grpSpPr>
        <p:grpSp>
          <p:nvGrpSpPr>
            <p:cNvPr id="751625" name="Group 9"/>
            <p:cNvGrpSpPr>
              <a:grpSpLocks noChangeAspect="1"/>
            </p:cNvGrpSpPr>
            <p:nvPr/>
          </p:nvGrpSpPr>
          <p:grpSpPr bwMode="auto">
            <a:xfrm>
              <a:off x="4460" y="2941"/>
              <a:ext cx="1226" cy="685"/>
              <a:chOff x="1020" y="2426"/>
              <a:chExt cx="2041" cy="1140"/>
            </a:xfrm>
          </p:grpSpPr>
          <p:sp>
            <p:nvSpPr>
              <p:cNvPr id="751626" name="Oval 10"/>
              <p:cNvSpPr>
                <a:spLocks noChangeAspect="1" noChangeArrowheads="1"/>
              </p:cNvSpPr>
              <p:nvPr/>
            </p:nvSpPr>
            <p:spPr bwMode="auto">
              <a:xfrm>
                <a:off x="2608" y="2708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27" name="Oval 11"/>
              <p:cNvSpPr>
                <a:spLocks noChangeAspect="1" noChangeArrowheads="1"/>
              </p:cNvSpPr>
              <p:nvPr/>
            </p:nvSpPr>
            <p:spPr bwMode="auto">
              <a:xfrm>
                <a:off x="1520" y="2429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28" name="Oval 12"/>
              <p:cNvSpPr>
                <a:spLocks noChangeAspect="1" noChangeArrowheads="1"/>
              </p:cNvSpPr>
              <p:nvPr/>
            </p:nvSpPr>
            <p:spPr bwMode="auto">
              <a:xfrm>
                <a:off x="1611" y="2430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29" name="Oval 13"/>
              <p:cNvSpPr>
                <a:spLocks noChangeAspect="1" noChangeArrowheads="1"/>
              </p:cNvSpPr>
              <p:nvPr/>
            </p:nvSpPr>
            <p:spPr bwMode="auto">
              <a:xfrm>
                <a:off x="1700" y="2428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0" name="Oval 14"/>
              <p:cNvSpPr>
                <a:spLocks noChangeAspect="1" noChangeArrowheads="1"/>
              </p:cNvSpPr>
              <p:nvPr/>
            </p:nvSpPr>
            <p:spPr bwMode="auto">
              <a:xfrm>
                <a:off x="1791" y="2429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1" name="Oval 15"/>
              <p:cNvSpPr>
                <a:spLocks noChangeAspect="1" noChangeArrowheads="1"/>
              </p:cNvSpPr>
              <p:nvPr/>
            </p:nvSpPr>
            <p:spPr bwMode="auto">
              <a:xfrm>
                <a:off x="1882" y="2431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2" name="Oval 16"/>
              <p:cNvSpPr>
                <a:spLocks noChangeAspect="1" noChangeArrowheads="1"/>
              </p:cNvSpPr>
              <p:nvPr/>
            </p:nvSpPr>
            <p:spPr bwMode="auto">
              <a:xfrm>
                <a:off x="1973" y="2432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3" name="Oval 17"/>
              <p:cNvSpPr>
                <a:spLocks noChangeAspect="1" noChangeArrowheads="1"/>
              </p:cNvSpPr>
              <p:nvPr/>
            </p:nvSpPr>
            <p:spPr bwMode="auto">
              <a:xfrm>
                <a:off x="2063" y="2430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4" name="Oval 18"/>
              <p:cNvSpPr>
                <a:spLocks noChangeAspect="1" noChangeArrowheads="1"/>
              </p:cNvSpPr>
              <p:nvPr/>
            </p:nvSpPr>
            <p:spPr bwMode="auto">
              <a:xfrm>
                <a:off x="2154" y="2431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5" name="Oval 19"/>
              <p:cNvSpPr>
                <a:spLocks noChangeAspect="1" noChangeArrowheads="1"/>
              </p:cNvSpPr>
              <p:nvPr/>
            </p:nvSpPr>
            <p:spPr bwMode="auto">
              <a:xfrm>
                <a:off x="2247" y="2427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6" name="Oval 20"/>
              <p:cNvSpPr>
                <a:spLocks noChangeAspect="1" noChangeArrowheads="1"/>
              </p:cNvSpPr>
              <p:nvPr/>
            </p:nvSpPr>
            <p:spPr bwMode="auto">
              <a:xfrm>
                <a:off x="2338" y="2428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7" name="Oval 21"/>
              <p:cNvSpPr>
                <a:spLocks noChangeAspect="1" noChangeArrowheads="1"/>
              </p:cNvSpPr>
              <p:nvPr/>
            </p:nvSpPr>
            <p:spPr bwMode="auto">
              <a:xfrm>
                <a:off x="2427" y="2426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8" name="Oval 22"/>
              <p:cNvSpPr>
                <a:spLocks noChangeAspect="1" noChangeArrowheads="1"/>
              </p:cNvSpPr>
              <p:nvPr/>
            </p:nvSpPr>
            <p:spPr bwMode="auto">
              <a:xfrm>
                <a:off x="2518" y="2427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39" name="Oval 23"/>
              <p:cNvSpPr>
                <a:spLocks noChangeAspect="1" noChangeArrowheads="1"/>
              </p:cNvSpPr>
              <p:nvPr/>
            </p:nvSpPr>
            <p:spPr bwMode="auto">
              <a:xfrm>
                <a:off x="2609" y="2429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0" name="Oval 24"/>
              <p:cNvSpPr>
                <a:spLocks noChangeAspect="1" noChangeArrowheads="1"/>
              </p:cNvSpPr>
              <p:nvPr/>
            </p:nvSpPr>
            <p:spPr bwMode="auto">
              <a:xfrm>
                <a:off x="2700" y="2430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1" name="Oval 25"/>
              <p:cNvSpPr>
                <a:spLocks noChangeAspect="1" noChangeArrowheads="1"/>
              </p:cNvSpPr>
              <p:nvPr/>
            </p:nvSpPr>
            <p:spPr bwMode="auto">
              <a:xfrm>
                <a:off x="2790" y="2428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2" name="Oval 26"/>
              <p:cNvSpPr>
                <a:spLocks noChangeAspect="1" noChangeArrowheads="1"/>
              </p:cNvSpPr>
              <p:nvPr/>
            </p:nvSpPr>
            <p:spPr bwMode="auto">
              <a:xfrm>
                <a:off x="2881" y="2429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3" name="Oval 27"/>
              <p:cNvSpPr>
                <a:spLocks noChangeAspect="1" noChangeArrowheads="1"/>
              </p:cNvSpPr>
              <p:nvPr/>
            </p:nvSpPr>
            <p:spPr bwMode="auto">
              <a:xfrm>
                <a:off x="1475" y="2474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4" name="Oval 28"/>
              <p:cNvSpPr>
                <a:spLocks noChangeAspect="1" noChangeArrowheads="1"/>
              </p:cNvSpPr>
              <p:nvPr/>
            </p:nvSpPr>
            <p:spPr bwMode="auto">
              <a:xfrm>
                <a:off x="1566" y="2475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5" name="Oval 29"/>
              <p:cNvSpPr>
                <a:spLocks noChangeAspect="1" noChangeArrowheads="1"/>
              </p:cNvSpPr>
              <p:nvPr/>
            </p:nvSpPr>
            <p:spPr bwMode="auto">
              <a:xfrm>
                <a:off x="1655" y="2473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6" name="Oval 30"/>
              <p:cNvSpPr>
                <a:spLocks noChangeAspect="1" noChangeArrowheads="1"/>
              </p:cNvSpPr>
              <p:nvPr/>
            </p:nvSpPr>
            <p:spPr bwMode="auto">
              <a:xfrm>
                <a:off x="1746" y="2474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7" name="Oval 31"/>
              <p:cNvSpPr>
                <a:spLocks noChangeAspect="1" noChangeArrowheads="1"/>
              </p:cNvSpPr>
              <p:nvPr/>
            </p:nvSpPr>
            <p:spPr bwMode="auto">
              <a:xfrm>
                <a:off x="1837" y="2476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8" name="Oval 32"/>
              <p:cNvSpPr>
                <a:spLocks noChangeAspect="1" noChangeArrowheads="1"/>
              </p:cNvSpPr>
              <p:nvPr/>
            </p:nvSpPr>
            <p:spPr bwMode="auto">
              <a:xfrm>
                <a:off x="1928" y="2477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49" name="Oval 33"/>
              <p:cNvSpPr>
                <a:spLocks noChangeAspect="1" noChangeArrowheads="1"/>
              </p:cNvSpPr>
              <p:nvPr/>
            </p:nvSpPr>
            <p:spPr bwMode="auto">
              <a:xfrm>
                <a:off x="2018" y="2475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0" name="Oval 34"/>
              <p:cNvSpPr>
                <a:spLocks noChangeAspect="1" noChangeArrowheads="1"/>
              </p:cNvSpPr>
              <p:nvPr/>
            </p:nvSpPr>
            <p:spPr bwMode="auto">
              <a:xfrm>
                <a:off x="2109" y="2476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1" name="Oval 35"/>
              <p:cNvSpPr>
                <a:spLocks noChangeAspect="1" noChangeArrowheads="1"/>
              </p:cNvSpPr>
              <p:nvPr/>
            </p:nvSpPr>
            <p:spPr bwMode="auto">
              <a:xfrm>
                <a:off x="2202" y="2472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2" name="Oval 36"/>
              <p:cNvSpPr>
                <a:spLocks noChangeAspect="1" noChangeArrowheads="1"/>
              </p:cNvSpPr>
              <p:nvPr/>
            </p:nvSpPr>
            <p:spPr bwMode="auto">
              <a:xfrm>
                <a:off x="2293" y="2473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3" name="Oval 37"/>
              <p:cNvSpPr>
                <a:spLocks noChangeAspect="1" noChangeArrowheads="1"/>
              </p:cNvSpPr>
              <p:nvPr/>
            </p:nvSpPr>
            <p:spPr bwMode="auto">
              <a:xfrm>
                <a:off x="2382" y="2471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4" name="Oval 38"/>
              <p:cNvSpPr>
                <a:spLocks noChangeAspect="1" noChangeArrowheads="1"/>
              </p:cNvSpPr>
              <p:nvPr/>
            </p:nvSpPr>
            <p:spPr bwMode="auto">
              <a:xfrm>
                <a:off x="2473" y="2472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5" name="Oval 39"/>
              <p:cNvSpPr>
                <a:spLocks noChangeAspect="1" noChangeArrowheads="1"/>
              </p:cNvSpPr>
              <p:nvPr/>
            </p:nvSpPr>
            <p:spPr bwMode="auto">
              <a:xfrm>
                <a:off x="2564" y="2474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6" name="Oval 40"/>
              <p:cNvSpPr>
                <a:spLocks noChangeAspect="1" noChangeArrowheads="1"/>
              </p:cNvSpPr>
              <p:nvPr/>
            </p:nvSpPr>
            <p:spPr bwMode="auto">
              <a:xfrm>
                <a:off x="2655" y="2475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7" name="Oval 41"/>
              <p:cNvSpPr>
                <a:spLocks noChangeAspect="1" noChangeArrowheads="1"/>
              </p:cNvSpPr>
              <p:nvPr/>
            </p:nvSpPr>
            <p:spPr bwMode="auto">
              <a:xfrm>
                <a:off x="2745" y="2473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658" name="Oval 42"/>
              <p:cNvSpPr>
                <a:spLocks noChangeAspect="1" noChangeArrowheads="1"/>
              </p:cNvSpPr>
              <p:nvPr/>
            </p:nvSpPr>
            <p:spPr bwMode="auto">
              <a:xfrm>
                <a:off x="2836" y="2474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751659" name="Group 43"/>
              <p:cNvGrpSpPr>
                <a:grpSpLocks noChangeAspect="1"/>
              </p:cNvGrpSpPr>
              <p:nvPr/>
            </p:nvGrpSpPr>
            <p:grpSpPr bwMode="auto">
              <a:xfrm>
                <a:off x="1429" y="2516"/>
                <a:ext cx="1451" cy="143"/>
                <a:chOff x="1156" y="2795"/>
                <a:chExt cx="1451" cy="143"/>
              </a:xfrm>
            </p:grpSpPr>
            <p:sp>
              <p:nvSpPr>
                <p:cNvPr id="751660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1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7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2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33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3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4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518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5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1609" y="280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6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699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7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0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8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69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4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70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79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71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72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73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74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75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751676" name="Oval 60"/>
              <p:cNvSpPr>
                <a:spLocks noChangeAspect="1" noChangeArrowheads="1"/>
              </p:cNvSpPr>
              <p:nvPr/>
            </p:nvSpPr>
            <p:spPr bwMode="auto">
              <a:xfrm>
                <a:off x="2108" y="2438"/>
                <a:ext cx="273" cy="312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990099">
                      <a:gamma/>
                      <a:tint val="2549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751677" name="Group 61"/>
              <p:cNvGrpSpPr>
                <a:grpSpLocks noChangeAspect="1"/>
              </p:cNvGrpSpPr>
              <p:nvPr/>
            </p:nvGrpSpPr>
            <p:grpSpPr bwMode="auto">
              <a:xfrm>
                <a:off x="1384" y="2561"/>
                <a:ext cx="1451" cy="143"/>
                <a:chOff x="1156" y="2795"/>
                <a:chExt cx="1451" cy="143"/>
              </a:xfrm>
            </p:grpSpPr>
            <p:sp>
              <p:nvSpPr>
                <p:cNvPr id="751678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7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7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3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2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2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18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3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609" y="280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4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699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5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0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6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7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974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79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89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0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1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2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3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51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51694" name="Group 78"/>
              <p:cNvGrpSpPr>
                <a:grpSpLocks noChangeAspect="1"/>
              </p:cNvGrpSpPr>
              <p:nvPr/>
            </p:nvGrpSpPr>
            <p:grpSpPr bwMode="auto">
              <a:xfrm>
                <a:off x="1339" y="2607"/>
                <a:ext cx="1451" cy="143"/>
                <a:chOff x="1156" y="2795"/>
                <a:chExt cx="1451" cy="143"/>
              </a:xfrm>
            </p:grpSpPr>
            <p:sp>
              <p:nvSpPr>
                <p:cNvPr id="751695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6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7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7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33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8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42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699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518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0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609" y="280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1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699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2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0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3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4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4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5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79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6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7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8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09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0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251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51711" name="Group 95"/>
              <p:cNvGrpSpPr>
                <a:grpSpLocks noChangeAspect="1"/>
              </p:cNvGrpSpPr>
              <p:nvPr/>
            </p:nvGrpSpPr>
            <p:grpSpPr bwMode="auto">
              <a:xfrm>
                <a:off x="1294" y="2652"/>
                <a:ext cx="1451" cy="143"/>
                <a:chOff x="1021" y="2931"/>
                <a:chExt cx="1451" cy="143"/>
              </a:xfrm>
            </p:grpSpPr>
            <p:sp>
              <p:nvSpPr>
                <p:cNvPr id="751712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021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3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112" y="293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4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201" y="2933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5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292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6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383" y="293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7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93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8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293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19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293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0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748" y="2932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1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1839" y="2933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2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293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3" name="Oval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019" y="2932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4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0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5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1" y="293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6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2291" y="2933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27" name="Oval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751728" name="Oval 112"/>
              <p:cNvSpPr>
                <a:spLocks noChangeAspect="1" noChangeArrowheads="1"/>
              </p:cNvSpPr>
              <p:nvPr/>
            </p:nvSpPr>
            <p:spPr bwMode="auto">
              <a:xfrm>
                <a:off x="1247" y="2614"/>
                <a:ext cx="544" cy="952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50000">
                    <a:srgbClr val="990099">
                      <a:gamma/>
                      <a:tint val="34902"/>
                      <a:invGamma/>
                    </a:srgbClr>
                  </a:gs>
                  <a:gs pos="100000">
                    <a:srgbClr val="9900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751729" name="Group 113"/>
              <p:cNvGrpSpPr>
                <a:grpSpLocks noChangeAspect="1"/>
              </p:cNvGrpSpPr>
              <p:nvPr/>
            </p:nvGrpSpPr>
            <p:grpSpPr bwMode="auto">
              <a:xfrm>
                <a:off x="1020" y="3044"/>
                <a:ext cx="1497" cy="376"/>
                <a:chOff x="1020" y="3044"/>
                <a:chExt cx="1497" cy="376"/>
              </a:xfrm>
            </p:grpSpPr>
            <p:sp>
              <p:nvSpPr>
                <p:cNvPr id="751730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0" y="3044"/>
                  <a:ext cx="1451" cy="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731" name="Line 1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1" y="3071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2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1066" y="3071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3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1066" y="3161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4" name="Line 11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21" y="325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5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66" y="3298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6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66" y="3252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7" name="Line 1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12" y="307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8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1157" y="307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39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1157" y="3162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0" name="Line 1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12" y="325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1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7" y="3299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2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7" y="3253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3" name="Line 1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1" y="3070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4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1246" y="3070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5" name="Line 129"/>
                <p:cNvSpPr>
                  <a:spLocks noChangeAspect="1" noChangeShapeType="1"/>
                </p:cNvSpPr>
                <p:nvPr/>
              </p:nvSpPr>
              <p:spPr bwMode="auto">
                <a:xfrm>
                  <a:off x="1246" y="3160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6" name="Line 13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01" y="3251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7" name="Line 1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6" y="3297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8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46" y="3251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49" name="Line 1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92" y="3071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0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1337" y="3071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1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1337" y="3161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2" name="Line 13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92" y="325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3" name="Line 1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37" y="3298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4" name="Line 1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37" y="3252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5" name="Line 13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83" y="307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6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1428" y="307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7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1428" y="3163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8" name="Line 14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83" y="3254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59" name="Line 1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3300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0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3254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1" name="Line 1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74" y="3074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2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1519" y="3074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3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1519" y="3164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4" name="Line 1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74" y="3255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5" name="Line 1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19" y="3301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6" name="Line 1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19" y="3255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7" name="Line 1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64" y="307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8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1609" y="307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69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1609" y="3162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0" name="Line 15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564" y="325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1" name="Line 1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09" y="3299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2" name="Line 1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09" y="3253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3" name="Line 1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55" y="307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4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1700" y="307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5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1700" y="3163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6" name="Line 16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55" y="3254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7" name="Line 1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00" y="3300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8" name="Line 1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00" y="3254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79" name="Line 1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48" y="3069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0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1793" y="3069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1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1793" y="3159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2" name="Line 16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48" y="3250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3" name="Line 1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93" y="3296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4" name="Line 1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93" y="3250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5" name="Line 1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39" y="3070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6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1884" y="3070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7" name="Line 171"/>
                <p:cNvSpPr>
                  <a:spLocks noChangeAspect="1" noChangeShapeType="1"/>
                </p:cNvSpPr>
                <p:nvPr/>
              </p:nvSpPr>
              <p:spPr bwMode="auto">
                <a:xfrm>
                  <a:off x="1884" y="3160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8" name="Line 1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39" y="3251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89" name="Line 1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4" y="3297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0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4" y="3251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1" name="Line 1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28" y="3068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2" name="Line 176"/>
                <p:cNvSpPr>
                  <a:spLocks noChangeAspect="1" noChangeShapeType="1"/>
                </p:cNvSpPr>
                <p:nvPr/>
              </p:nvSpPr>
              <p:spPr bwMode="auto">
                <a:xfrm>
                  <a:off x="1973" y="3068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3" name="Line 177"/>
                <p:cNvSpPr>
                  <a:spLocks noChangeAspect="1" noChangeShapeType="1"/>
                </p:cNvSpPr>
                <p:nvPr/>
              </p:nvSpPr>
              <p:spPr bwMode="auto">
                <a:xfrm>
                  <a:off x="1973" y="3158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4" name="Line 17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928" y="3249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5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73" y="3295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6" name="Line 1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73" y="3249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7" name="Line 1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19" y="3069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8" name="Line 182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3069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799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3159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0" name="Line 18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19" y="3250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1" name="Line 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4" y="3296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2" name="Line 1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4" y="3250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3" name="Line 1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10" y="3071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4" name="Line 188"/>
                <p:cNvSpPr>
                  <a:spLocks noChangeAspect="1" noChangeShapeType="1"/>
                </p:cNvSpPr>
                <p:nvPr/>
              </p:nvSpPr>
              <p:spPr bwMode="auto">
                <a:xfrm>
                  <a:off x="2155" y="3071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5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2155" y="3161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6" name="Line 1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10" y="325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7" name="Line 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55" y="3298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8" name="Line 1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55" y="3252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09" name="Line 1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01" y="307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0" name="Line 194"/>
                <p:cNvSpPr>
                  <a:spLocks noChangeAspect="1" noChangeShapeType="1"/>
                </p:cNvSpPr>
                <p:nvPr/>
              </p:nvSpPr>
              <p:spPr bwMode="auto">
                <a:xfrm>
                  <a:off x="2246" y="307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1" name="Line 195"/>
                <p:cNvSpPr>
                  <a:spLocks noChangeAspect="1" noChangeShapeType="1"/>
                </p:cNvSpPr>
                <p:nvPr/>
              </p:nvSpPr>
              <p:spPr bwMode="auto">
                <a:xfrm>
                  <a:off x="2246" y="3162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2" name="Line 19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01" y="325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3" name="Line 1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46" y="3299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4" name="Line 1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46" y="3253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5" name="Line 1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91" y="3070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6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2336" y="3070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7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2336" y="3160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8" name="Line 20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91" y="3251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19" name="Line 2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36" y="3297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20" name="Line 2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36" y="3251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21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82" y="3071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22" name="Line 206"/>
                <p:cNvSpPr>
                  <a:spLocks noChangeAspect="1" noChangeShapeType="1"/>
                </p:cNvSpPr>
                <p:nvPr/>
              </p:nvSpPr>
              <p:spPr bwMode="auto">
                <a:xfrm>
                  <a:off x="2427" y="3071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23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2427" y="3161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24" name="Line 20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82" y="325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25" name="Line 2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27" y="3298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26" name="Line 2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27" y="3252"/>
                  <a:ext cx="9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27" name="Group 211"/>
              <p:cNvGrpSpPr>
                <a:grpSpLocks noChangeAspect="1"/>
              </p:cNvGrpSpPr>
              <p:nvPr/>
            </p:nvGrpSpPr>
            <p:grpSpPr bwMode="auto">
              <a:xfrm>
                <a:off x="1021" y="3385"/>
                <a:ext cx="1451" cy="142"/>
                <a:chOff x="1021" y="3385"/>
                <a:chExt cx="1451" cy="142"/>
              </a:xfrm>
            </p:grpSpPr>
            <p:sp>
              <p:nvSpPr>
                <p:cNvPr id="751828" name="Oval 21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021" y="3388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29" name="Oval 21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112" y="3389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0" name="Oval 21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201" y="3387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1" name="Oval 21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292" y="3388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2" name="Oval 21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383" y="3390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3" name="Oval 21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474" y="3391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4" name="Oval 21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64" y="3389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5" name="Oval 21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5" y="3390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6" name="Oval 22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48" y="3386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7" name="Oval 22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39" y="3387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8" name="Oval 22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28" y="3385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39" name="Oval 22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19" y="3386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40" name="Oval 22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110" y="3388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41" name="Oval 22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201" y="3389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42" name="Oval 22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291" y="3387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43" name="Oval 22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382" y="3388"/>
                  <a:ext cx="90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751844" name="Oval 228"/>
              <p:cNvSpPr>
                <a:spLocks noChangeAspect="1" noChangeArrowheads="1"/>
              </p:cNvSpPr>
              <p:nvPr/>
            </p:nvSpPr>
            <p:spPr bwMode="auto">
              <a:xfrm>
                <a:off x="2971" y="2432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845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2971" y="2569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846" name="Line 230"/>
              <p:cNvSpPr>
                <a:spLocks noChangeAspect="1" noChangeShapeType="1"/>
              </p:cNvSpPr>
              <p:nvPr/>
            </p:nvSpPr>
            <p:spPr bwMode="auto">
              <a:xfrm>
                <a:off x="3016" y="2569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847" name="Line 231"/>
              <p:cNvSpPr>
                <a:spLocks noChangeAspect="1" noChangeShapeType="1"/>
              </p:cNvSpPr>
              <p:nvPr/>
            </p:nvSpPr>
            <p:spPr bwMode="auto">
              <a:xfrm>
                <a:off x="3016" y="2659"/>
                <a:ext cx="2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848" name="Oval 232"/>
              <p:cNvSpPr>
                <a:spLocks noChangeAspect="1" noChangeArrowheads="1"/>
              </p:cNvSpPr>
              <p:nvPr/>
            </p:nvSpPr>
            <p:spPr bwMode="auto">
              <a:xfrm flipV="1">
                <a:off x="2971" y="2886"/>
                <a:ext cx="90" cy="13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849" name="Line 2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71" y="2750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850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3016" y="279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851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3016" y="2699"/>
                <a:ext cx="45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grpSp>
            <p:nvGrpSpPr>
              <p:cNvPr id="751852" name="Group 236"/>
              <p:cNvGrpSpPr>
                <a:grpSpLocks noChangeAspect="1"/>
              </p:cNvGrpSpPr>
              <p:nvPr/>
            </p:nvGrpSpPr>
            <p:grpSpPr bwMode="auto">
              <a:xfrm>
                <a:off x="2926" y="2477"/>
                <a:ext cx="135" cy="273"/>
                <a:chOff x="975" y="2976"/>
                <a:chExt cx="136" cy="273"/>
              </a:xfrm>
            </p:grpSpPr>
            <p:sp>
              <p:nvSpPr>
                <p:cNvPr id="751853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54" name="Line 23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55" name="Line 23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56" name="Line 240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57" name="Group 241"/>
              <p:cNvGrpSpPr>
                <a:grpSpLocks noChangeAspect="1"/>
              </p:cNvGrpSpPr>
              <p:nvPr/>
            </p:nvGrpSpPr>
            <p:grpSpPr bwMode="auto">
              <a:xfrm flipV="1">
                <a:off x="2926" y="2795"/>
                <a:ext cx="135" cy="272"/>
                <a:chOff x="975" y="2976"/>
                <a:chExt cx="136" cy="273"/>
              </a:xfrm>
            </p:grpSpPr>
            <p:sp>
              <p:nvSpPr>
                <p:cNvPr id="751858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59" name="Line 2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60" name="Line 24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61" name="Line 245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62" name="Group 246"/>
              <p:cNvGrpSpPr>
                <a:grpSpLocks noChangeAspect="1"/>
              </p:cNvGrpSpPr>
              <p:nvPr/>
            </p:nvGrpSpPr>
            <p:grpSpPr bwMode="auto">
              <a:xfrm>
                <a:off x="2880" y="2522"/>
                <a:ext cx="135" cy="273"/>
                <a:chOff x="975" y="2976"/>
                <a:chExt cx="136" cy="273"/>
              </a:xfrm>
            </p:grpSpPr>
            <p:sp>
              <p:nvSpPr>
                <p:cNvPr id="751863" name="Oval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64" name="Line 2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65" name="Line 24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66" name="Line 250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67" name="Group 251"/>
              <p:cNvGrpSpPr>
                <a:grpSpLocks noChangeAspect="1"/>
              </p:cNvGrpSpPr>
              <p:nvPr/>
            </p:nvGrpSpPr>
            <p:grpSpPr bwMode="auto">
              <a:xfrm flipV="1">
                <a:off x="2880" y="2840"/>
                <a:ext cx="135" cy="272"/>
                <a:chOff x="975" y="2976"/>
                <a:chExt cx="136" cy="273"/>
              </a:xfrm>
            </p:grpSpPr>
            <p:sp>
              <p:nvSpPr>
                <p:cNvPr id="751868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69" name="Line 2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70" name="Line 25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71" name="Line 255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72" name="Group 256"/>
              <p:cNvGrpSpPr>
                <a:grpSpLocks noChangeAspect="1"/>
              </p:cNvGrpSpPr>
              <p:nvPr/>
            </p:nvGrpSpPr>
            <p:grpSpPr bwMode="auto">
              <a:xfrm>
                <a:off x="2835" y="2568"/>
                <a:ext cx="135" cy="273"/>
                <a:chOff x="975" y="2976"/>
                <a:chExt cx="136" cy="273"/>
              </a:xfrm>
            </p:grpSpPr>
            <p:sp>
              <p:nvSpPr>
                <p:cNvPr id="751873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74" name="Line 2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75" name="Line 25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76" name="Line 260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77" name="Group 261"/>
              <p:cNvGrpSpPr>
                <a:grpSpLocks noChangeAspect="1"/>
              </p:cNvGrpSpPr>
              <p:nvPr/>
            </p:nvGrpSpPr>
            <p:grpSpPr bwMode="auto">
              <a:xfrm flipV="1">
                <a:off x="2835" y="2886"/>
                <a:ext cx="135" cy="272"/>
                <a:chOff x="975" y="2976"/>
                <a:chExt cx="136" cy="273"/>
              </a:xfrm>
            </p:grpSpPr>
            <p:sp>
              <p:nvSpPr>
                <p:cNvPr id="751878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79" name="Line 2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80" name="Line 26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81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82" name="Group 266"/>
              <p:cNvGrpSpPr>
                <a:grpSpLocks noChangeAspect="1"/>
              </p:cNvGrpSpPr>
              <p:nvPr/>
            </p:nvGrpSpPr>
            <p:grpSpPr bwMode="auto">
              <a:xfrm>
                <a:off x="2790" y="2613"/>
                <a:ext cx="135" cy="273"/>
                <a:chOff x="975" y="2976"/>
                <a:chExt cx="136" cy="273"/>
              </a:xfrm>
            </p:grpSpPr>
            <p:sp>
              <p:nvSpPr>
                <p:cNvPr id="751883" name="Oval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84" name="Line 2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85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86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87" name="Group 271"/>
              <p:cNvGrpSpPr>
                <a:grpSpLocks noChangeAspect="1"/>
              </p:cNvGrpSpPr>
              <p:nvPr/>
            </p:nvGrpSpPr>
            <p:grpSpPr bwMode="auto">
              <a:xfrm flipV="1">
                <a:off x="2790" y="2931"/>
                <a:ext cx="135" cy="272"/>
                <a:chOff x="975" y="2976"/>
                <a:chExt cx="136" cy="273"/>
              </a:xfrm>
            </p:grpSpPr>
            <p:sp>
              <p:nvSpPr>
                <p:cNvPr id="751888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89" name="Line 2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90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91" name="Line 275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92" name="Group 276"/>
              <p:cNvGrpSpPr>
                <a:grpSpLocks noChangeAspect="1"/>
              </p:cNvGrpSpPr>
              <p:nvPr/>
            </p:nvGrpSpPr>
            <p:grpSpPr bwMode="auto">
              <a:xfrm>
                <a:off x="2744" y="2658"/>
                <a:ext cx="135" cy="273"/>
                <a:chOff x="975" y="2976"/>
                <a:chExt cx="136" cy="273"/>
              </a:xfrm>
            </p:grpSpPr>
            <p:sp>
              <p:nvSpPr>
                <p:cNvPr id="751893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94" name="Line 2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95" name="Line 27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896" name="Line 280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897" name="Group 281"/>
              <p:cNvGrpSpPr>
                <a:grpSpLocks noChangeAspect="1"/>
              </p:cNvGrpSpPr>
              <p:nvPr/>
            </p:nvGrpSpPr>
            <p:grpSpPr bwMode="auto">
              <a:xfrm flipV="1">
                <a:off x="2744" y="2976"/>
                <a:ext cx="135" cy="272"/>
                <a:chOff x="975" y="2976"/>
                <a:chExt cx="136" cy="273"/>
              </a:xfrm>
            </p:grpSpPr>
            <p:sp>
              <p:nvSpPr>
                <p:cNvPr id="751898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899" name="Line 2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900" name="Line 28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901" name="Line 285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902" name="Group 286"/>
              <p:cNvGrpSpPr>
                <a:grpSpLocks noChangeAspect="1"/>
              </p:cNvGrpSpPr>
              <p:nvPr/>
            </p:nvGrpSpPr>
            <p:grpSpPr bwMode="auto">
              <a:xfrm>
                <a:off x="2699" y="2704"/>
                <a:ext cx="135" cy="273"/>
                <a:chOff x="975" y="2976"/>
                <a:chExt cx="136" cy="273"/>
              </a:xfrm>
            </p:grpSpPr>
            <p:sp>
              <p:nvSpPr>
                <p:cNvPr id="751903" name="Oval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04" name="Line 28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905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906" name="Line 290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1907" name="Group 291"/>
              <p:cNvGrpSpPr>
                <a:grpSpLocks noChangeAspect="1"/>
              </p:cNvGrpSpPr>
              <p:nvPr/>
            </p:nvGrpSpPr>
            <p:grpSpPr bwMode="auto">
              <a:xfrm flipV="1">
                <a:off x="2699" y="3022"/>
                <a:ext cx="135" cy="272"/>
                <a:chOff x="975" y="2976"/>
                <a:chExt cx="136" cy="273"/>
              </a:xfrm>
            </p:grpSpPr>
            <p:sp>
              <p:nvSpPr>
                <p:cNvPr id="751908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09" name="Line 2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910" name="Line 29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1911" name="Line 295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sp>
            <p:nvSpPr>
              <p:cNvPr id="751912" name="Line 2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54" y="3067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913" name="Line 297"/>
              <p:cNvSpPr>
                <a:spLocks noChangeAspect="1" noChangeShapeType="1"/>
              </p:cNvSpPr>
              <p:nvPr/>
            </p:nvSpPr>
            <p:spPr bwMode="auto">
              <a:xfrm flipV="1">
                <a:off x="2699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914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2699" y="3067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915" name="Line 2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08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916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2653" y="3159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917" name="Line 301"/>
              <p:cNvSpPr>
                <a:spLocks noChangeAspect="1" noChangeShapeType="1"/>
              </p:cNvSpPr>
              <p:nvPr/>
            </p:nvSpPr>
            <p:spPr bwMode="auto">
              <a:xfrm flipV="1">
                <a:off x="2653" y="3113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1918" name="Oval 302"/>
              <p:cNvSpPr>
                <a:spLocks noChangeAspect="1" noChangeArrowheads="1"/>
              </p:cNvSpPr>
              <p:nvPr/>
            </p:nvSpPr>
            <p:spPr bwMode="auto">
              <a:xfrm>
                <a:off x="2517" y="2659"/>
                <a:ext cx="271" cy="6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50000">
                    <a:srgbClr val="990099">
                      <a:gamma/>
                      <a:tint val="34902"/>
                      <a:invGamma/>
                    </a:srgbClr>
                  </a:gs>
                  <a:gs pos="100000">
                    <a:srgbClr val="9900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19" name="Oval 303"/>
              <p:cNvSpPr>
                <a:spLocks noChangeAspect="1" noChangeArrowheads="1"/>
              </p:cNvSpPr>
              <p:nvPr/>
            </p:nvSpPr>
            <p:spPr bwMode="auto">
              <a:xfrm>
                <a:off x="1247" y="2708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0" name="Oval 304"/>
              <p:cNvSpPr>
                <a:spLocks noChangeAspect="1" noChangeArrowheads="1"/>
              </p:cNvSpPr>
              <p:nvPr/>
            </p:nvSpPr>
            <p:spPr bwMode="auto">
              <a:xfrm>
                <a:off x="1338" y="2709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1" name="Oval 305"/>
              <p:cNvSpPr>
                <a:spLocks noChangeAspect="1" noChangeArrowheads="1"/>
              </p:cNvSpPr>
              <p:nvPr/>
            </p:nvSpPr>
            <p:spPr bwMode="auto">
              <a:xfrm>
                <a:off x="1427" y="2707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2" name="Oval 306"/>
              <p:cNvSpPr>
                <a:spLocks noChangeAspect="1" noChangeArrowheads="1"/>
              </p:cNvSpPr>
              <p:nvPr/>
            </p:nvSpPr>
            <p:spPr bwMode="auto">
              <a:xfrm>
                <a:off x="1518" y="2708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3" name="Oval 307"/>
              <p:cNvSpPr>
                <a:spLocks noChangeAspect="1" noChangeArrowheads="1"/>
              </p:cNvSpPr>
              <p:nvPr/>
            </p:nvSpPr>
            <p:spPr bwMode="auto">
              <a:xfrm>
                <a:off x="1609" y="2710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4" name="Oval 308"/>
              <p:cNvSpPr>
                <a:spLocks noChangeAspect="1" noChangeArrowheads="1"/>
              </p:cNvSpPr>
              <p:nvPr/>
            </p:nvSpPr>
            <p:spPr bwMode="auto">
              <a:xfrm>
                <a:off x="1700" y="2711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5" name="Oval 309"/>
              <p:cNvSpPr>
                <a:spLocks noChangeAspect="1" noChangeArrowheads="1"/>
              </p:cNvSpPr>
              <p:nvPr/>
            </p:nvSpPr>
            <p:spPr bwMode="auto">
              <a:xfrm>
                <a:off x="1790" y="2709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6" name="Oval 310"/>
              <p:cNvSpPr>
                <a:spLocks noChangeAspect="1" noChangeArrowheads="1"/>
              </p:cNvSpPr>
              <p:nvPr/>
            </p:nvSpPr>
            <p:spPr bwMode="auto">
              <a:xfrm>
                <a:off x="1881" y="2710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7" name="Oval 311"/>
              <p:cNvSpPr>
                <a:spLocks noChangeAspect="1" noChangeArrowheads="1"/>
              </p:cNvSpPr>
              <p:nvPr/>
            </p:nvSpPr>
            <p:spPr bwMode="auto">
              <a:xfrm>
                <a:off x="1974" y="2706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8" name="Oval 312"/>
              <p:cNvSpPr>
                <a:spLocks noChangeAspect="1" noChangeArrowheads="1"/>
              </p:cNvSpPr>
              <p:nvPr/>
            </p:nvSpPr>
            <p:spPr bwMode="auto">
              <a:xfrm>
                <a:off x="2065" y="2707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29" name="Oval 313"/>
              <p:cNvSpPr>
                <a:spLocks noChangeAspect="1" noChangeArrowheads="1"/>
              </p:cNvSpPr>
              <p:nvPr/>
            </p:nvSpPr>
            <p:spPr bwMode="auto">
              <a:xfrm>
                <a:off x="2154" y="2705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0" name="Oval 314"/>
              <p:cNvSpPr>
                <a:spLocks noChangeAspect="1" noChangeArrowheads="1"/>
              </p:cNvSpPr>
              <p:nvPr/>
            </p:nvSpPr>
            <p:spPr bwMode="auto">
              <a:xfrm>
                <a:off x="2245" y="2706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1" name="Oval 315"/>
              <p:cNvSpPr>
                <a:spLocks noChangeAspect="1" noChangeArrowheads="1"/>
              </p:cNvSpPr>
              <p:nvPr/>
            </p:nvSpPr>
            <p:spPr bwMode="auto">
              <a:xfrm>
                <a:off x="2336" y="2708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2" name="Oval 316"/>
              <p:cNvSpPr>
                <a:spLocks noChangeAspect="1" noChangeArrowheads="1"/>
              </p:cNvSpPr>
              <p:nvPr/>
            </p:nvSpPr>
            <p:spPr bwMode="auto">
              <a:xfrm>
                <a:off x="2427" y="2709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3" name="Oval 317"/>
              <p:cNvSpPr>
                <a:spLocks noChangeAspect="1" noChangeArrowheads="1"/>
              </p:cNvSpPr>
              <p:nvPr/>
            </p:nvSpPr>
            <p:spPr bwMode="auto">
              <a:xfrm>
                <a:off x="2517" y="2707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4" name="Oval 318"/>
              <p:cNvSpPr>
                <a:spLocks noChangeAspect="1" noChangeArrowheads="1"/>
              </p:cNvSpPr>
              <p:nvPr/>
            </p:nvSpPr>
            <p:spPr bwMode="auto">
              <a:xfrm>
                <a:off x="1202" y="2753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5" name="Oval 319"/>
              <p:cNvSpPr>
                <a:spLocks noChangeAspect="1" noChangeArrowheads="1"/>
              </p:cNvSpPr>
              <p:nvPr/>
            </p:nvSpPr>
            <p:spPr bwMode="auto">
              <a:xfrm>
                <a:off x="1293" y="2754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6" name="Oval 320"/>
              <p:cNvSpPr>
                <a:spLocks noChangeAspect="1" noChangeArrowheads="1"/>
              </p:cNvSpPr>
              <p:nvPr/>
            </p:nvSpPr>
            <p:spPr bwMode="auto">
              <a:xfrm>
                <a:off x="1382" y="2752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7" name="Oval 321"/>
              <p:cNvSpPr>
                <a:spLocks noChangeAspect="1" noChangeArrowheads="1"/>
              </p:cNvSpPr>
              <p:nvPr/>
            </p:nvSpPr>
            <p:spPr bwMode="auto">
              <a:xfrm>
                <a:off x="1473" y="2753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8" name="Oval 322"/>
              <p:cNvSpPr>
                <a:spLocks noChangeAspect="1" noChangeArrowheads="1"/>
              </p:cNvSpPr>
              <p:nvPr/>
            </p:nvSpPr>
            <p:spPr bwMode="auto">
              <a:xfrm>
                <a:off x="1564" y="2755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39" name="Oval 323"/>
              <p:cNvSpPr>
                <a:spLocks noChangeAspect="1" noChangeArrowheads="1"/>
              </p:cNvSpPr>
              <p:nvPr/>
            </p:nvSpPr>
            <p:spPr bwMode="auto">
              <a:xfrm>
                <a:off x="1655" y="2756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0" name="Oval 324"/>
              <p:cNvSpPr>
                <a:spLocks noChangeAspect="1" noChangeArrowheads="1"/>
              </p:cNvSpPr>
              <p:nvPr/>
            </p:nvSpPr>
            <p:spPr bwMode="auto">
              <a:xfrm>
                <a:off x="1745" y="2754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1" name="Oval 325"/>
              <p:cNvSpPr>
                <a:spLocks noChangeAspect="1" noChangeArrowheads="1"/>
              </p:cNvSpPr>
              <p:nvPr/>
            </p:nvSpPr>
            <p:spPr bwMode="auto">
              <a:xfrm>
                <a:off x="1836" y="2755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2" name="Oval 326"/>
              <p:cNvSpPr>
                <a:spLocks noChangeAspect="1" noChangeArrowheads="1"/>
              </p:cNvSpPr>
              <p:nvPr/>
            </p:nvSpPr>
            <p:spPr bwMode="auto">
              <a:xfrm>
                <a:off x="1929" y="2751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3" name="Oval 327"/>
              <p:cNvSpPr>
                <a:spLocks noChangeAspect="1" noChangeArrowheads="1"/>
              </p:cNvSpPr>
              <p:nvPr/>
            </p:nvSpPr>
            <p:spPr bwMode="auto">
              <a:xfrm>
                <a:off x="2020" y="2752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4" name="Oval 328"/>
              <p:cNvSpPr>
                <a:spLocks noChangeAspect="1" noChangeArrowheads="1"/>
              </p:cNvSpPr>
              <p:nvPr/>
            </p:nvSpPr>
            <p:spPr bwMode="auto">
              <a:xfrm>
                <a:off x="2109" y="2750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5" name="Oval 329"/>
              <p:cNvSpPr>
                <a:spLocks noChangeAspect="1" noChangeArrowheads="1"/>
              </p:cNvSpPr>
              <p:nvPr/>
            </p:nvSpPr>
            <p:spPr bwMode="auto">
              <a:xfrm>
                <a:off x="2200" y="2751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6" name="Oval 330"/>
              <p:cNvSpPr>
                <a:spLocks noChangeAspect="1" noChangeArrowheads="1"/>
              </p:cNvSpPr>
              <p:nvPr/>
            </p:nvSpPr>
            <p:spPr bwMode="auto">
              <a:xfrm>
                <a:off x="2291" y="2753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7" name="Oval 331"/>
              <p:cNvSpPr>
                <a:spLocks noChangeAspect="1" noChangeArrowheads="1"/>
              </p:cNvSpPr>
              <p:nvPr/>
            </p:nvSpPr>
            <p:spPr bwMode="auto">
              <a:xfrm>
                <a:off x="2382" y="2754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8" name="Oval 332"/>
              <p:cNvSpPr>
                <a:spLocks noChangeAspect="1" noChangeArrowheads="1"/>
              </p:cNvSpPr>
              <p:nvPr/>
            </p:nvSpPr>
            <p:spPr bwMode="auto">
              <a:xfrm>
                <a:off x="2472" y="2752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1949" name="Oval 333"/>
              <p:cNvSpPr>
                <a:spLocks noChangeAspect="1" noChangeArrowheads="1"/>
              </p:cNvSpPr>
              <p:nvPr/>
            </p:nvSpPr>
            <p:spPr bwMode="auto">
              <a:xfrm>
                <a:off x="2563" y="2753"/>
                <a:ext cx="90" cy="137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751950" name="Group 334"/>
              <p:cNvGrpSpPr>
                <a:grpSpLocks noChangeAspect="1"/>
              </p:cNvGrpSpPr>
              <p:nvPr/>
            </p:nvGrpSpPr>
            <p:grpSpPr bwMode="auto">
              <a:xfrm>
                <a:off x="1156" y="2795"/>
                <a:ext cx="1451" cy="143"/>
                <a:chOff x="1156" y="2795"/>
                <a:chExt cx="1451" cy="143"/>
              </a:xfrm>
            </p:grpSpPr>
            <p:sp>
              <p:nvSpPr>
                <p:cNvPr id="751951" name="Oval 335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2" name="Oval 33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7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3" name="Oval 337"/>
                <p:cNvSpPr>
                  <a:spLocks noChangeAspect="1" noChangeArrowheads="1"/>
                </p:cNvSpPr>
                <p:nvPr/>
              </p:nvSpPr>
              <p:spPr bwMode="auto">
                <a:xfrm>
                  <a:off x="133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4" name="Oval 338"/>
                <p:cNvSpPr>
                  <a:spLocks noChangeAspect="1" noChangeArrowheads="1"/>
                </p:cNvSpPr>
                <p:nvPr/>
              </p:nvSpPr>
              <p:spPr bwMode="auto">
                <a:xfrm>
                  <a:off x="142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5" name="Oval 3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18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6" name="Oval 3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09" y="280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7" name="Oval 341"/>
                <p:cNvSpPr>
                  <a:spLocks noChangeAspect="1" noChangeArrowheads="1"/>
                </p:cNvSpPr>
                <p:nvPr/>
              </p:nvSpPr>
              <p:spPr bwMode="auto">
                <a:xfrm>
                  <a:off x="1699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8" name="Oval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0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59" name="Oval 343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60" name="Oval 344"/>
                <p:cNvSpPr>
                  <a:spLocks noChangeAspect="1" noChangeArrowheads="1"/>
                </p:cNvSpPr>
                <p:nvPr/>
              </p:nvSpPr>
              <p:spPr bwMode="auto">
                <a:xfrm>
                  <a:off x="1974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61" name="Oval 345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79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62" name="Oval 346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63" name="Oval 347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64" name="Oval 348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65" name="Oval 349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66" name="Oval 350"/>
                <p:cNvSpPr>
                  <a:spLocks noChangeAspect="1" noChangeArrowheads="1"/>
                </p:cNvSpPr>
                <p:nvPr/>
              </p:nvSpPr>
              <p:spPr bwMode="auto">
                <a:xfrm>
                  <a:off x="251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751967" name="Oval 351"/>
              <p:cNvSpPr>
                <a:spLocks noChangeAspect="1" noChangeArrowheads="1"/>
              </p:cNvSpPr>
              <p:nvPr/>
            </p:nvSpPr>
            <p:spPr bwMode="auto">
              <a:xfrm>
                <a:off x="1835" y="2717"/>
                <a:ext cx="273" cy="312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990099">
                      <a:gamma/>
                      <a:tint val="2549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751968" name="Group 352"/>
              <p:cNvGrpSpPr>
                <a:grpSpLocks noChangeAspect="1"/>
              </p:cNvGrpSpPr>
              <p:nvPr/>
            </p:nvGrpSpPr>
            <p:grpSpPr bwMode="auto">
              <a:xfrm>
                <a:off x="1111" y="2840"/>
                <a:ext cx="1451" cy="143"/>
                <a:chOff x="1156" y="2795"/>
                <a:chExt cx="1451" cy="143"/>
              </a:xfrm>
            </p:grpSpPr>
            <p:sp>
              <p:nvSpPr>
                <p:cNvPr id="751969" name="Oval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0" name="Oval 35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7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1" name="Oval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133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2" name="Oval 35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3" name="Oval 357"/>
                <p:cNvSpPr>
                  <a:spLocks noChangeAspect="1" noChangeArrowheads="1"/>
                </p:cNvSpPr>
                <p:nvPr/>
              </p:nvSpPr>
              <p:spPr bwMode="auto">
                <a:xfrm>
                  <a:off x="1518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4" name="Oval 358"/>
                <p:cNvSpPr>
                  <a:spLocks noChangeAspect="1" noChangeArrowheads="1"/>
                </p:cNvSpPr>
                <p:nvPr/>
              </p:nvSpPr>
              <p:spPr bwMode="auto">
                <a:xfrm>
                  <a:off x="1609" y="280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5" name="Oval 359"/>
                <p:cNvSpPr>
                  <a:spLocks noChangeAspect="1" noChangeArrowheads="1"/>
                </p:cNvSpPr>
                <p:nvPr/>
              </p:nvSpPr>
              <p:spPr bwMode="auto">
                <a:xfrm>
                  <a:off x="1699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6" name="Oval 360"/>
                <p:cNvSpPr>
                  <a:spLocks noChangeAspect="1" noChangeArrowheads="1"/>
                </p:cNvSpPr>
                <p:nvPr/>
              </p:nvSpPr>
              <p:spPr bwMode="auto">
                <a:xfrm>
                  <a:off x="1790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7" name="Oval 361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8" name="Oval 3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4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79" name="Oval 363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79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0" name="Oval 3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1" name="Oval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2" name="Oval 366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3" name="Oval 367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4" name="Oval 368"/>
                <p:cNvSpPr>
                  <a:spLocks noChangeAspect="1" noChangeArrowheads="1"/>
                </p:cNvSpPr>
                <p:nvPr/>
              </p:nvSpPr>
              <p:spPr bwMode="auto">
                <a:xfrm>
                  <a:off x="251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51985" name="Group 369"/>
              <p:cNvGrpSpPr>
                <a:grpSpLocks noChangeAspect="1"/>
              </p:cNvGrpSpPr>
              <p:nvPr/>
            </p:nvGrpSpPr>
            <p:grpSpPr bwMode="auto">
              <a:xfrm>
                <a:off x="1066" y="2886"/>
                <a:ext cx="1451" cy="143"/>
                <a:chOff x="1156" y="2795"/>
                <a:chExt cx="1451" cy="143"/>
              </a:xfrm>
            </p:grpSpPr>
            <p:sp>
              <p:nvSpPr>
                <p:cNvPr id="751986" name="Oval 37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7" name="Oval 37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7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8" name="Oval 372"/>
                <p:cNvSpPr>
                  <a:spLocks noChangeAspect="1" noChangeArrowheads="1"/>
                </p:cNvSpPr>
                <p:nvPr/>
              </p:nvSpPr>
              <p:spPr bwMode="auto">
                <a:xfrm>
                  <a:off x="133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89" name="Oval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0" name="Oval 3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18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1" name="Oval 3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09" y="280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2" name="Oval 376"/>
                <p:cNvSpPr>
                  <a:spLocks noChangeAspect="1" noChangeArrowheads="1"/>
                </p:cNvSpPr>
                <p:nvPr/>
              </p:nvSpPr>
              <p:spPr bwMode="auto">
                <a:xfrm>
                  <a:off x="1699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3" name="Oval 37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0" y="2800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4" name="Oval 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5" name="Oval 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4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6" name="Oval 3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79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7" name="Oval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79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8" name="Oval 382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1999" name="Oval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2336" y="2799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0" name="Oval 384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279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1" name="Oval 385"/>
                <p:cNvSpPr>
                  <a:spLocks noChangeAspect="1" noChangeArrowheads="1"/>
                </p:cNvSpPr>
                <p:nvPr/>
              </p:nvSpPr>
              <p:spPr bwMode="auto">
                <a:xfrm>
                  <a:off x="2517" y="2798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52002" name="Group 386"/>
              <p:cNvGrpSpPr>
                <a:grpSpLocks noChangeAspect="1"/>
              </p:cNvGrpSpPr>
              <p:nvPr/>
            </p:nvGrpSpPr>
            <p:grpSpPr bwMode="auto">
              <a:xfrm>
                <a:off x="1021" y="2931"/>
                <a:ext cx="1451" cy="143"/>
                <a:chOff x="1021" y="2931"/>
                <a:chExt cx="1451" cy="143"/>
              </a:xfrm>
            </p:grpSpPr>
            <p:sp>
              <p:nvSpPr>
                <p:cNvPr id="752003" name="Oval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1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4" name="Oval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1112" y="293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5" name="Oval 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201" y="2933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6" name="Oval 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92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7" name="Oval 391"/>
                <p:cNvSpPr>
                  <a:spLocks noChangeAspect="1" noChangeArrowheads="1"/>
                </p:cNvSpPr>
                <p:nvPr/>
              </p:nvSpPr>
              <p:spPr bwMode="auto">
                <a:xfrm>
                  <a:off x="1383" y="293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8" name="Oval 392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937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09" name="Oval 39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293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0" name="Oval 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2936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1" name="Oval 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8" y="2932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2" name="Oval 396"/>
                <p:cNvSpPr>
                  <a:spLocks noChangeAspect="1" noChangeArrowheads="1"/>
                </p:cNvSpPr>
                <p:nvPr/>
              </p:nvSpPr>
              <p:spPr bwMode="auto">
                <a:xfrm>
                  <a:off x="1839" y="2933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3" name="Oval 39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2931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4" name="Oval 39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9" y="2932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5" name="Oval 39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0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6" name="Oval 400"/>
                <p:cNvSpPr>
                  <a:spLocks noChangeAspect="1" noChangeArrowheads="1"/>
                </p:cNvSpPr>
                <p:nvPr/>
              </p:nvSpPr>
              <p:spPr bwMode="auto">
                <a:xfrm>
                  <a:off x="2201" y="2935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7" name="Oval 401"/>
                <p:cNvSpPr>
                  <a:spLocks noChangeAspect="1" noChangeArrowheads="1"/>
                </p:cNvSpPr>
                <p:nvPr/>
              </p:nvSpPr>
              <p:spPr bwMode="auto">
                <a:xfrm>
                  <a:off x="2291" y="2933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18" name="Oval 402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2934"/>
                  <a:ext cx="90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752019" name="Oval 403"/>
              <p:cNvSpPr>
                <a:spLocks noChangeAspect="1" noChangeArrowheads="1"/>
              </p:cNvSpPr>
              <p:nvPr/>
            </p:nvSpPr>
            <p:spPr bwMode="auto">
              <a:xfrm flipV="1">
                <a:off x="2654" y="3203"/>
                <a:ext cx="90" cy="13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2020" name="Oval 404"/>
              <p:cNvSpPr>
                <a:spLocks noChangeAspect="1" noChangeArrowheads="1"/>
              </p:cNvSpPr>
              <p:nvPr/>
            </p:nvSpPr>
            <p:spPr bwMode="auto">
              <a:xfrm flipV="1">
                <a:off x="2608" y="3249"/>
                <a:ext cx="90" cy="13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752021" name="Group 405"/>
              <p:cNvGrpSpPr>
                <a:grpSpLocks noChangeAspect="1"/>
              </p:cNvGrpSpPr>
              <p:nvPr/>
            </p:nvGrpSpPr>
            <p:grpSpPr bwMode="auto">
              <a:xfrm flipV="1">
                <a:off x="2563" y="3158"/>
                <a:ext cx="135" cy="272"/>
                <a:chOff x="975" y="2976"/>
                <a:chExt cx="136" cy="273"/>
              </a:xfrm>
            </p:grpSpPr>
            <p:sp>
              <p:nvSpPr>
                <p:cNvPr id="752022" name="Oval 406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23" name="Line 4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24" name="Line 408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25" name="Line 40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2026" name="Group 410"/>
              <p:cNvGrpSpPr>
                <a:grpSpLocks noChangeAspect="1"/>
              </p:cNvGrpSpPr>
              <p:nvPr/>
            </p:nvGrpSpPr>
            <p:grpSpPr bwMode="auto">
              <a:xfrm flipV="1">
                <a:off x="2517" y="3203"/>
                <a:ext cx="135" cy="272"/>
                <a:chOff x="975" y="2976"/>
                <a:chExt cx="136" cy="273"/>
              </a:xfrm>
            </p:grpSpPr>
            <p:sp>
              <p:nvSpPr>
                <p:cNvPr id="752027" name="Oval 411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28" name="Line 4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29" name="Line 413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30" name="Line 41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2031" name="Group 415"/>
              <p:cNvGrpSpPr>
                <a:grpSpLocks noChangeAspect="1"/>
              </p:cNvGrpSpPr>
              <p:nvPr/>
            </p:nvGrpSpPr>
            <p:grpSpPr bwMode="auto">
              <a:xfrm flipV="1">
                <a:off x="2472" y="3249"/>
                <a:ext cx="135" cy="272"/>
                <a:chOff x="975" y="2976"/>
                <a:chExt cx="136" cy="273"/>
              </a:xfrm>
            </p:grpSpPr>
            <p:sp>
              <p:nvSpPr>
                <p:cNvPr id="752032" name="Oval 416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33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34" name="Line 418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35" name="Line 41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2036" name="Group 420"/>
              <p:cNvGrpSpPr>
                <a:grpSpLocks noChangeAspect="1"/>
              </p:cNvGrpSpPr>
              <p:nvPr/>
            </p:nvGrpSpPr>
            <p:grpSpPr bwMode="auto">
              <a:xfrm>
                <a:off x="2654" y="2749"/>
                <a:ext cx="135" cy="273"/>
                <a:chOff x="975" y="2976"/>
                <a:chExt cx="136" cy="273"/>
              </a:xfrm>
            </p:grpSpPr>
            <p:sp>
              <p:nvSpPr>
                <p:cNvPr id="752037" name="Oval 421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38" name="Line 4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39" name="Line 423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40" name="Line 42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2041" name="Group 425"/>
              <p:cNvGrpSpPr>
                <a:grpSpLocks noChangeAspect="1"/>
              </p:cNvGrpSpPr>
              <p:nvPr/>
            </p:nvGrpSpPr>
            <p:grpSpPr bwMode="auto">
              <a:xfrm>
                <a:off x="2608" y="2795"/>
                <a:ext cx="135" cy="273"/>
                <a:chOff x="975" y="2976"/>
                <a:chExt cx="136" cy="273"/>
              </a:xfrm>
            </p:grpSpPr>
            <p:sp>
              <p:nvSpPr>
                <p:cNvPr id="752042" name="Oval 426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43" name="Line 4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44" name="Line 428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45" name="Line 42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2046" name="Group 430"/>
              <p:cNvGrpSpPr>
                <a:grpSpLocks noChangeAspect="1"/>
              </p:cNvGrpSpPr>
              <p:nvPr/>
            </p:nvGrpSpPr>
            <p:grpSpPr bwMode="auto">
              <a:xfrm>
                <a:off x="2563" y="2840"/>
                <a:ext cx="135" cy="273"/>
                <a:chOff x="975" y="2976"/>
                <a:chExt cx="136" cy="273"/>
              </a:xfrm>
            </p:grpSpPr>
            <p:sp>
              <p:nvSpPr>
                <p:cNvPr id="752047" name="Oval 431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48" name="Line 4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49" name="Line 433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50" name="Line 43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2051" name="Group 435"/>
              <p:cNvGrpSpPr>
                <a:grpSpLocks noChangeAspect="1"/>
              </p:cNvGrpSpPr>
              <p:nvPr/>
            </p:nvGrpSpPr>
            <p:grpSpPr bwMode="auto">
              <a:xfrm>
                <a:off x="2517" y="2885"/>
                <a:ext cx="135" cy="273"/>
                <a:chOff x="975" y="2976"/>
                <a:chExt cx="136" cy="273"/>
              </a:xfrm>
            </p:grpSpPr>
            <p:sp>
              <p:nvSpPr>
                <p:cNvPr id="752052" name="Oval 436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53" name="Line 4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54" name="Line 438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55" name="Line 439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52056" name="Group 440"/>
              <p:cNvGrpSpPr>
                <a:grpSpLocks noChangeAspect="1"/>
              </p:cNvGrpSpPr>
              <p:nvPr/>
            </p:nvGrpSpPr>
            <p:grpSpPr bwMode="auto">
              <a:xfrm>
                <a:off x="2472" y="2931"/>
                <a:ext cx="135" cy="273"/>
                <a:chOff x="975" y="2976"/>
                <a:chExt cx="136" cy="273"/>
              </a:xfrm>
            </p:grpSpPr>
            <p:sp>
              <p:nvSpPr>
                <p:cNvPr id="752057" name="Oval 441"/>
                <p:cNvSpPr>
                  <a:spLocks noChangeAspect="1"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2058" name="Line 4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59" name="Line 443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52060" name="Line 444"/>
                <p:cNvSpPr>
                  <a:spLocks noChangeAspect="1"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sp>
            <p:nvSpPr>
              <p:cNvPr id="752061" name="Rectangle 445"/>
              <p:cNvSpPr>
                <a:spLocks noChangeAspect="1" noChangeArrowheads="1"/>
              </p:cNvSpPr>
              <p:nvPr/>
            </p:nvSpPr>
            <p:spPr bwMode="auto">
              <a:xfrm>
                <a:off x="1339" y="2893"/>
                <a:ext cx="181" cy="317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52062" name="Group 446"/>
            <p:cNvGrpSpPr>
              <a:grpSpLocks noChangeAspect="1"/>
            </p:cNvGrpSpPr>
            <p:nvPr/>
          </p:nvGrpSpPr>
          <p:grpSpPr bwMode="auto">
            <a:xfrm>
              <a:off x="3766" y="3108"/>
              <a:ext cx="326" cy="546"/>
              <a:chOff x="1932" y="2613"/>
              <a:chExt cx="542" cy="909"/>
            </a:xfrm>
          </p:grpSpPr>
          <p:sp>
            <p:nvSpPr>
              <p:cNvPr id="752063" name="Rectangle 447"/>
              <p:cNvSpPr>
                <a:spLocks noChangeAspect="1" noChangeArrowheads="1"/>
              </p:cNvSpPr>
              <p:nvPr/>
            </p:nvSpPr>
            <p:spPr bwMode="auto">
              <a:xfrm>
                <a:off x="1932" y="2613"/>
                <a:ext cx="542" cy="90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2064" name="Oval 448"/>
              <p:cNvSpPr>
                <a:spLocks noChangeAspect="1" noChangeArrowheads="1"/>
              </p:cNvSpPr>
              <p:nvPr/>
            </p:nvSpPr>
            <p:spPr bwMode="auto">
              <a:xfrm>
                <a:off x="2155" y="2658"/>
                <a:ext cx="153" cy="27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2065" name="Line 449"/>
              <p:cNvSpPr>
                <a:spLocks noChangeAspect="1" noChangeShapeType="1"/>
              </p:cNvSpPr>
              <p:nvPr/>
            </p:nvSpPr>
            <p:spPr bwMode="auto">
              <a:xfrm flipH="1">
                <a:off x="2155" y="2937"/>
                <a:ext cx="77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2066" name="Line 450"/>
              <p:cNvSpPr>
                <a:spLocks noChangeAspect="1" noChangeShapeType="1"/>
              </p:cNvSpPr>
              <p:nvPr/>
            </p:nvSpPr>
            <p:spPr bwMode="auto">
              <a:xfrm>
                <a:off x="2231" y="2932"/>
                <a:ext cx="77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2067" name="Line 451"/>
              <p:cNvSpPr>
                <a:spLocks noChangeAspect="1" noChangeShapeType="1"/>
              </p:cNvSpPr>
              <p:nvPr/>
            </p:nvSpPr>
            <p:spPr bwMode="auto">
              <a:xfrm>
                <a:off x="2308" y="3328"/>
                <a:ext cx="7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aphicFrame>
          <p:nvGraphicFramePr>
            <p:cNvPr id="752068" name="Object 452"/>
            <p:cNvGraphicFramePr>
              <a:graphicFrameLocks noChangeAspect="1"/>
            </p:cNvGraphicFramePr>
            <p:nvPr/>
          </p:nvGraphicFramePr>
          <p:xfrm>
            <a:off x="2744" y="2478"/>
            <a:ext cx="692" cy="1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079" name="ACD/3D" r:id="rId6" imgW="1828571" imgH="4076190" progId="ACD.3D">
                    <p:embed/>
                  </p:oleObj>
                </mc:Choice>
                <mc:Fallback>
                  <p:oleObj name="ACD/3D" r:id="rId6" imgW="1828571" imgH="4076190" progId="ACD.3D">
                    <p:embed/>
                    <p:pic>
                      <p:nvPicPr>
                        <p:cNvPr id="0" name="Object 4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2478"/>
                          <a:ext cx="692" cy="154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2069" name="AutoShape 453"/>
            <p:cNvSpPr>
              <a:spLocks noChangeAspect="1" noChangeArrowheads="1"/>
            </p:cNvSpPr>
            <p:nvPr/>
          </p:nvSpPr>
          <p:spPr bwMode="auto">
            <a:xfrm>
              <a:off x="4146" y="3313"/>
              <a:ext cx="218" cy="68"/>
            </a:xfrm>
            <a:prstGeom prst="leftArrow">
              <a:avLst>
                <a:gd name="adj1" fmla="val 50000"/>
                <a:gd name="adj2" fmla="val 80147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2862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2070" name="AutoShape 454"/>
            <p:cNvSpPr>
              <a:spLocks noChangeAspect="1" noChangeArrowheads="1"/>
            </p:cNvSpPr>
            <p:nvPr/>
          </p:nvSpPr>
          <p:spPr bwMode="auto">
            <a:xfrm>
              <a:off x="3492" y="3313"/>
              <a:ext cx="218" cy="68"/>
            </a:xfrm>
            <a:prstGeom prst="leftArrow">
              <a:avLst>
                <a:gd name="adj1" fmla="val 50000"/>
                <a:gd name="adj2" fmla="val 80147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tint val="2862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2071" name="Text Box 455"/>
            <p:cNvSpPr txBox="1">
              <a:spLocks noChangeAspect="1" noChangeArrowheads="1"/>
            </p:cNvSpPr>
            <p:nvPr/>
          </p:nvSpPr>
          <p:spPr bwMode="auto">
            <a:xfrm>
              <a:off x="3061" y="2623"/>
              <a:ext cx="734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cs-CZ" altLang="cs-CZ"/>
                <a:t>Hydrofilní část</a:t>
              </a:r>
            </a:p>
          </p:txBody>
        </p:sp>
        <p:sp>
          <p:nvSpPr>
            <p:cNvPr id="752072" name="Text Box 456"/>
            <p:cNvSpPr txBox="1">
              <a:spLocks noChangeAspect="1" noChangeArrowheads="1"/>
            </p:cNvSpPr>
            <p:nvPr/>
          </p:nvSpPr>
          <p:spPr bwMode="auto">
            <a:xfrm>
              <a:off x="3053" y="3628"/>
              <a:ext cx="780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cs-CZ" altLang="cs-CZ"/>
                <a:t>Hydrofóbní část</a:t>
              </a:r>
            </a:p>
          </p:txBody>
        </p:sp>
        <p:sp>
          <p:nvSpPr>
            <p:cNvPr id="752073" name="Text Box 457"/>
            <p:cNvSpPr txBox="1">
              <a:spLocks noChangeAspect="1" noChangeArrowheads="1"/>
            </p:cNvSpPr>
            <p:nvPr/>
          </p:nvSpPr>
          <p:spPr bwMode="auto">
            <a:xfrm>
              <a:off x="3759" y="2659"/>
              <a:ext cx="84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cs-CZ" altLang="cs-CZ"/>
                <a:t>Vmezeřené bílkoviny</a:t>
              </a:r>
            </a:p>
          </p:txBody>
        </p:sp>
        <p:sp>
          <p:nvSpPr>
            <p:cNvPr id="752074" name="Line 458"/>
            <p:cNvSpPr>
              <a:spLocks noChangeAspect="1" noChangeShapeType="1"/>
            </p:cNvSpPr>
            <p:nvPr/>
          </p:nvSpPr>
          <p:spPr bwMode="auto">
            <a:xfrm>
              <a:off x="4609" y="2981"/>
              <a:ext cx="123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52075" name="Rectangle 459"/>
          <p:cNvSpPr>
            <a:spLocks noChangeArrowheads="1"/>
          </p:cNvSpPr>
          <p:nvPr/>
        </p:nvSpPr>
        <p:spPr bwMode="auto">
          <a:xfrm>
            <a:off x="4848225" y="6429375"/>
            <a:ext cx="3535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Obr. 18. Stavba buněčné membrány</a:t>
            </a:r>
          </a:p>
        </p:txBody>
      </p:sp>
      <p:sp>
        <p:nvSpPr>
          <p:cNvPr id="752077" name="AutoShape 46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9" grpId="0"/>
      <p:bldP spid="751620" grpId="0"/>
      <p:bldP spid="751621" grpId="0"/>
      <p:bldP spid="7516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ChangeArrowheads="1"/>
          </p:cNvSpPr>
          <p:nvPr/>
        </p:nvSpPr>
        <p:spPr bwMode="auto">
          <a:xfrm>
            <a:off x="0" y="2698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Přenos přes plasmatickou membránu</a:t>
            </a:r>
          </a:p>
        </p:txBody>
      </p:sp>
      <p:sp>
        <p:nvSpPr>
          <p:cNvPr id="752643" name="Line 3"/>
          <p:cNvSpPr>
            <a:spLocks noChangeShapeType="1"/>
          </p:cNvSpPr>
          <p:nvPr/>
        </p:nvSpPr>
        <p:spPr bwMode="auto">
          <a:xfrm flipH="1">
            <a:off x="3059113" y="1268413"/>
            <a:ext cx="1225550" cy="6477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2644" name="Line 4"/>
          <p:cNvSpPr>
            <a:spLocks noChangeShapeType="1"/>
          </p:cNvSpPr>
          <p:nvPr/>
        </p:nvSpPr>
        <p:spPr bwMode="auto">
          <a:xfrm>
            <a:off x="4284663" y="1268413"/>
            <a:ext cx="1150937" cy="7207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2645" name="Text Box 5"/>
          <p:cNvSpPr txBox="1">
            <a:spLocks noChangeArrowheads="1"/>
          </p:cNvSpPr>
          <p:nvPr/>
        </p:nvSpPr>
        <p:spPr bwMode="auto">
          <a:xfrm>
            <a:off x="2339975" y="1941513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9900"/>
                </a:solidFill>
              </a:rPr>
              <a:t>Pasivní</a:t>
            </a:r>
          </a:p>
        </p:txBody>
      </p:sp>
      <p:sp>
        <p:nvSpPr>
          <p:cNvPr id="752646" name="Text Box 6"/>
          <p:cNvSpPr txBox="1">
            <a:spLocks noChangeArrowheads="1"/>
          </p:cNvSpPr>
          <p:nvPr/>
        </p:nvSpPr>
        <p:spPr bwMode="auto">
          <a:xfrm>
            <a:off x="5508625" y="1941513"/>
            <a:ext cx="102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9900"/>
                </a:solidFill>
              </a:rPr>
              <a:t>Aktivní</a:t>
            </a:r>
          </a:p>
        </p:txBody>
      </p:sp>
      <p:sp>
        <p:nvSpPr>
          <p:cNvPr id="752647" name="AutoShape 7"/>
          <p:cNvSpPr>
            <a:spLocks noChangeArrowheads="1"/>
          </p:cNvSpPr>
          <p:nvPr/>
        </p:nvSpPr>
        <p:spPr bwMode="auto">
          <a:xfrm>
            <a:off x="2627313" y="2349500"/>
            <a:ext cx="288925" cy="574675"/>
          </a:xfrm>
          <a:prstGeom prst="upDownArrow">
            <a:avLst>
              <a:gd name="adj1" fmla="val 29667"/>
              <a:gd name="adj2" fmla="val 373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2648" name="Text Box 8"/>
          <p:cNvSpPr txBox="1">
            <a:spLocks noChangeArrowheads="1"/>
          </p:cNvSpPr>
          <p:nvPr/>
        </p:nvSpPr>
        <p:spPr bwMode="auto">
          <a:xfrm>
            <a:off x="1455738" y="3284538"/>
            <a:ext cx="26844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Látky prochází přes plasmatickou membránou </a:t>
            </a:r>
            <a:r>
              <a:rPr lang="cs-CZ" altLang="cs-CZ" sz="1800">
                <a:solidFill>
                  <a:srgbClr val="EF012E"/>
                </a:solidFill>
              </a:rPr>
              <a:t>po </a:t>
            </a:r>
            <a:r>
              <a:rPr lang="cs-CZ" altLang="cs-CZ" sz="1800">
                <a:solidFill>
                  <a:schemeClr val="tx2"/>
                </a:solidFill>
              </a:rPr>
              <a:t>koncentračním gradientu</a:t>
            </a:r>
            <a:r>
              <a:rPr lang="cs-CZ" altLang="cs-CZ" sz="1800">
                <a:solidFill>
                  <a:srgbClr val="EF012E"/>
                </a:solidFill>
              </a:rPr>
              <a:t> bez </a:t>
            </a:r>
            <a:r>
              <a:rPr lang="cs-CZ" altLang="cs-CZ" sz="1800">
                <a:solidFill>
                  <a:schemeClr val="tx2"/>
                </a:solidFill>
              </a:rPr>
              <a:t>spotřeby energie</a:t>
            </a:r>
            <a:r>
              <a:rPr lang="cs-CZ" altLang="cs-CZ" sz="1800"/>
              <a:t>.</a:t>
            </a: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4572000" y="3287713"/>
            <a:ext cx="28082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Látky prochází přes plasmatickou membránou </a:t>
            </a:r>
            <a:r>
              <a:rPr lang="cs-CZ" altLang="cs-CZ" sz="1800">
                <a:solidFill>
                  <a:srgbClr val="EF012E"/>
                </a:solidFill>
              </a:rPr>
              <a:t>proti </a:t>
            </a:r>
            <a:r>
              <a:rPr lang="cs-CZ" altLang="cs-CZ" sz="1800">
                <a:solidFill>
                  <a:schemeClr val="tx2"/>
                </a:solidFill>
              </a:rPr>
              <a:t>koncentračnímu gradientu</a:t>
            </a:r>
            <a:r>
              <a:rPr lang="cs-CZ" altLang="cs-CZ" sz="1800">
                <a:solidFill>
                  <a:srgbClr val="EF012E"/>
                </a:solidFill>
              </a:rPr>
              <a:t> za </a:t>
            </a:r>
            <a:r>
              <a:rPr lang="cs-CZ" altLang="cs-CZ" sz="1800">
                <a:solidFill>
                  <a:schemeClr val="tx2"/>
                </a:solidFill>
              </a:rPr>
              <a:t>spotřeby energie</a:t>
            </a:r>
            <a:r>
              <a:rPr lang="cs-CZ" altLang="cs-CZ" sz="1800"/>
              <a:t>.</a:t>
            </a:r>
            <a:endParaRPr lang="en-US" altLang="cs-CZ" sz="1800"/>
          </a:p>
        </p:txBody>
      </p:sp>
      <p:sp>
        <p:nvSpPr>
          <p:cNvPr id="752650" name="AutoShape 10"/>
          <p:cNvSpPr>
            <a:spLocks noChangeArrowheads="1"/>
          </p:cNvSpPr>
          <p:nvPr/>
        </p:nvSpPr>
        <p:spPr bwMode="auto">
          <a:xfrm>
            <a:off x="5867400" y="2349500"/>
            <a:ext cx="288925" cy="574675"/>
          </a:xfrm>
          <a:prstGeom prst="upDownArrow">
            <a:avLst>
              <a:gd name="adj1" fmla="val 29667"/>
              <a:gd name="adj2" fmla="val 373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2652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5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5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5" grpId="0"/>
      <p:bldP spid="752646" grpId="0"/>
      <p:bldP spid="752648" grpId="0"/>
      <p:bldP spid="7526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Oval 2"/>
          <p:cNvSpPr>
            <a:spLocks noChangeArrowheads="1"/>
          </p:cNvSpPr>
          <p:nvPr/>
        </p:nvSpPr>
        <p:spPr bwMode="auto">
          <a:xfrm>
            <a:off x="2268538" y="220345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67" name="Oval 3"/>
          <p:cNvSpPr>
            <a:spLocks noChangeArrowheads="1"/>
          </p:cNvSpPr>
          <p:nvPr/>
        </p:nvSpPr>
        <p:spPr bwMode="auto">
          <a:xfrm>
            <a:off x="2989263" y="220345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68" name="Oval 4"/>
          <p:cNvSpPr>
            <a:spLocks noChangeArrowheads="1"/>
          </p:cNvSpPr>
          <p:nvPr/>
        </p:nvSpPr>
        <p:spPr bwMode="auto">
          <a:xfrm>
            <a:off x="3997325" y="220345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69" name="Oval 5"/>
          <p:cNvSpPr>
            <a:spLocks noChangeArrowheads="1"/>
          </p:cNvSpPr>
          <p:nvPr/>
        </p:nvSpPr>
        <p:spPr bwMode="auto">
          <a:xfrm>
            <a:off x="7092950" y="450850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70" name="Oval 6"/>
          <p:cNvSpPr>
            <a:spLocks noChangeArrowheads="1"/>
          </p:cNvSpPr>
          <p:nvPr/>
        </p:nvSpPr>
        <p:spPr bwMode="auto">
          <a:xfrm>
            <a:off x="7021513" y="2420938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71" name="Oval 7"/>
          <p:cNvSpPr>
            <a:spLocks noChangeArrowheads="1"/>
          </p:cNvSpPr>
          <p:nvPr/>
        </p:nvSpPr>
        <p:spPr bwMode="auto">
          <a:xfrm>
            <a:off x="6732588" y="22764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72" name="Oval 8"/>
          <p:cNvSpPr>
            <a:spLocks noChangeArrowheads="1"/>
          </p:cNvSpPr>
          <p:nvPr/>
        </p:nvSpPr>
        <p:spPr bwMode="auto">
          <a:xfrm>
            <a:off x="7308850" y="22764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73" name="Oval 9"/>
          <p:cNvSpPr>
            <a:spLocks noChangeArrowheads="1"/>
          </p:cNvSpPr>
          <p:nvPr/>
        </p:nvSpPr>
        <p:spPr bwMode="auto">
          <a:xfrm>
            <a:off x="6732588" y="1989138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74" name="Oval 10"/>
          <p:cNvSpPr>
            <a:spLocks noChangeArrowheads="1"/>
          </p:cNvSpPr>
          <p:nvPr/>
        </p:nvSpPr>
        <p:spPr bwMode="auto">
          <a:xfrm>
            <a:off x="7021513" y="18446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75" name="Oval 11"/>
          <p:cNvSpPr>
            <a:spLocks noChangeArrowheads="1"/>
          </p:cNvSpPr>
          <p:nvPr/>
        </p:nvSpPr>
        <p:spPr bwMode="auto">
          <a:xfrm>
            <a:off x="7308850" y="1989138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676" name="Oval 12"/>
          <p:cNvSpPr>
            <a:spLocks noChangeArrowheads="1"/>
          </p:cNvSpPr>
          <p:nvPr/>
        </p:nvSpPr>
        <p:spPr bwMode="auto">
          <a:xfrm>
            <a:off x="7021513" y="213360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53677" name="Group 13"/>
          <p:cNvGrpSpPr>
            <a:grpSpLocks/>
          </p:cNvGrpSpPr>
          <p:nvPr/>
        </p:nvGrpSpPr>
        <p:grpSpPr bwMode="auto">
          <a:xfrm>
            <a:off x="1619250" y="3141663"/>
            <a:ext cx="215900" cy="433387"/>
            <a:chOff x="975" y="2976"/>
            <a:chExt cx="136" cy="273"/>
          </a:xfrm>
        </p:grpSpPr>
        <p:sp>
          <p:nvSpPr>
            <p:cNvPr id="753678" name="Oval 1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679" name="Line 1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80" name="Line 1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81" name="Line 1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682" name="Group 18"/>
          <p:cNvGrpSpPr>
            <a:grpSpLocks/>
          </p:cNvGrpSpPr>
          <p:nvPr/>
        </p:nvGrpSpPr>
        <p:grpSpPr bwMode="auto">
          <a:xfrm>
            <a:off x="1835150" y="3141663"/>
            <a:ext cx="215900" cy="433387"/>
            <a:chOff x="975" y="2976"/>
            <a:chExt cx="136" cy="273"/>
          </a:xfrm>
        </p:grpSpPr>
        <p:sp>
          <p:nvSpPr>
            <p:cNvPr id="753683" name="Oval 1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684" name="Line 2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85" name="Line 2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86" name="Line 2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687" name="Group 23"/>
          <p:cNvGrpSpPr>
            <a:grpSpLocks/>
          </p:cNvGrpSpPr>
          <p:nvPr/>
        </p:nvGrpSpPr>
        <p:grpSpPr bwMode="auto">
          <a:xfrm>
            <a:off x="2051050" y="3141663"/>
            <a:ext cx="215900" cy="433387"/>
            <a:chOff x="975" y="2976"/>
            <a:chExt cx="136" cy="273"/>
          </a:xfrm>
        </p:grpSpPr>
        <p:sp>
          <p:nvSpPr>
            <p:cNvPr id="753688" name="Oval 2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689" name="Line 2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90" name="Line 2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91" name="Line 2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692" name="Group 28"/>
          <p:cNvGrpSpPr>
            <a:grpSpLocks/>
          </p:cNvGrpSpPr>
          <p:nvPr/>
        </p:nvGrpSpPr>
        <p:grpSpPr bwMode="auto">
          <a:xfrm flipV="1">
            <a:off x="1619250" y="3646488"/>
            <a:ext cx="215900" cy="431800"/>
            <a:chOff x="975" y="2976"/>
            <a:chExt cx="136" cy="273"/>
          </a:xfrm>
        </p:grpSpPr>
        <p:sp>
          <p:nvSpPr>
            <p:cNvPr id="753693" name="Oval 2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694" name="Line 3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95" name="Line 3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696" name="Line 3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697" name="Group 33"/>
          <p:cNvGrpSpPr>
            <a:grpSpLocks/>
          </p:cNvGrpSpPr>
          <p:nvPr/>
        </p:nvGrpSpPr>
        <p:grpSpPr bwMode="auto">
          <a:xfrm flipV="1">
            <a:off x="1835150" y="3646488"/>
            <a:ext cx="215900" cy="431800"/>
            <a:chOff x="975" y="2976"/>
            <a:chExt cx="136" cy="273"/>
          </a:xfrm>
        </p:grpSpPr>
        <p:sp>
          <p:nvSpPr>
            <p:cNvPr id="753698" name="Oval 3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699" name="Line 3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00" name="Line 3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01" name="Line 3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02" name="Group 38"/>
          <p:cNvGrpSpPr>
            <a:grpSpLocks/>
          </p:cNvGrpSpPr>
          <p:nvPr/>
        </p:nvGrpSpPr>
        <p:grpSpPr bwMode="auto">
          <a:xfrm flipV="1">
            <a:off x="2051050" y="3646488"/>
            <a:ext cx="215900" cy="431800"/>
            <a:chOff x="975" y="2976"/>
            <a:chExt cx="136" cy="273"/>
          </a:xfrm>
        </p:grpSpPr>
        <p:sp>
          <p:nvSpPr>
            <p:cNvPr id="753703" name="Oval 3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04" name="Line 4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05" name="Line 4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06" name="Line 4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3707" name="Line 43"/>
          <p:cNvSpPr>
            <a:spLocks noChangeShapeType="1"/>
          </p:cNvSpPr>
          <p:nvPr/>
        </p:nvSpPr>
        <p:spPr bwMode="auto">
          <a:xfrm>
            <a:off x="3059113" y="2492375"/>
            <a:ext cx="0" cy="20177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753708" name="Group 44"/>
          <p:cNvGrpSpPr>
            <a:grpSpLocks/>
          </p:cNvGrpSpPr>
          <p:nvPr/>
        </p:nvGrpSpPr>
        <p:grpSpPr bwMode="auto">
          <a:xfrm>
            <a:off x="2484438" y="3141663"/>
            <a:ext cx="215900" cy="433387"/>
            <a:chOff x="975" y="2976"/>
            <a:chExt cx="136" cy="273"/>
          </a:xfrm>
        </p:grpSpPr>
        <p:sp>
          <p:nvSpPr>
            <p:cNvPr id="753709" name="Oval 45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10" name="Line 46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11" name="Line 47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12" name="Line 48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13" name="Group 49"/>
          <p:cNvGrpSpPr>
            <a:grpSpLocks/>
          </p:cNvGrpSpPr>
          <p:nvPr/>
        </p:nvGrpSpPr>
        <p:grpSpPr bwMode="auto">
          <a:xfrm>
            <a:off x="2700338" y="3141663"/>
            <a:ext cx="215900" cy="433387"/>
            <a:chOff x="975" y="2976"/>
            <a:chExt cx="136" cy="273"/>
          </a:xfrm>
        </p:grpSpPr>
        <p:sp>
          <p:nvSpPr>
            <p:cNvPr id="753714" name="Oval 50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15" name="Line 51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16" name="Line 52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17" name="Line 53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18" name="Group 54"/>
          <p:cNvGrpSpPr>
            <a:grpSpLocks/>
          </p:cNvGrpSpPr>
          <p:nvPr/>
        </p:nvGrpSpPr>
        <p:grpSpPr bwMode="auto">
          <a:xfrm flipV="1">
            <a:off x="2484438" y="3646488"/>
            <a:ext cx="215900" cy="431800"/>
            <a:chOff x="975" y="2976"/>
            <a:chExt cx="136" cy="273"/>
          </a:xfrm>
        </p:grpSpPr>
        <p:sp>
          <p:nvSpPr>
            <p:cNvPr id="753719" name="Oval 55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20" name="Line 56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21" name="Line 57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22" name="Line 58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23" name="Group 59"/>
          <p:cNvGrpSpPr>
            <a:grpSpLocks/>
          </p:cNvGrpSpPr>
          <p:nvPr/>
        </p:nvGrpSpPr>
        <p:grpSpPr bwMode="auto">
          <a:xfrm flipV="1">
            <a:off x="2700338" y="3646488"/>
            <a:ext cx="215900" cy="431800"/>
            <a:chOff x="975" y="2976"/>
            <a:chExt cx="136" cy="273"/>
          </a:xfrm>
        </p:grpSpPr>
        <p:sp>
          <p:nvSpPr>
            <p:cNvPr id="753724" name="Oval 60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25" name="Line 61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26" name="Line 62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27" name="Line 63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3728" name="AutoShape 64"/>
          <p:cNvSpPr>
            <a:spLocks noChangeArrowheads="1"/>
          </p:cNvSpPr>
          <p:nvPr/>
        </p:nvSpPr>
        <p:spPr bwMode="auto">
          <a:xfrm>
            <a:off x="3132138" y="3141663"/>
            <a:ext cx="215900" cy="1008062"/>
          </a:xfrm>
          <a:prstGeom prst="flowChartDelay">
            <a:avLst/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729" name="AutoShape 65"/>
          <p:cNvSpPr>
            <a:spLocks noChangeArrowheads="1"/>
          </p:cNvSpPr>
          <p:nvPr/>
        </p:nvSpPr>
        <p:spPr bwMode="auto">
          <a:xfrm flipH="1">
            <a:off x="2771775" y="3141663"/>
            <a:ext cx="215900" cy="1008062"/>
          </a:xfrm>
          <a:prstGeom prst="flowChartDelay">
            <a:avLst/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53730" name="Group 66"/>
          <p:cNvGrpSpPr>
            <a:grpSpLocks/>
          </p:cNvGrpSpPr>
          <p:nvPr/>
        </p:nvGrpSpPr>
        <p:grpSpPr bwMode="auto">
          <a:xfrm>
            <a:off x="3348038" y="3141663"/>
            <a:ext cx="215900" cy="433387"/>
            <a:chOff x="975" y="2976"/>
            <a:chExt cx="136" cy="273"/>
          </a:xfrm>
        </p:grpSpPr>
        <p:sp>
          <p:nvSpPr>
            <p:cNvPr id="753731" name="Oval 6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32" name="Line 6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33" name="Line 6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34" name="Line 7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35" name="Group 71"/>
          <p:cNvGrpSpPr>
            <a:grpSpLocks/>
          </p:cNvGrpSpPr>
          <p:nvPr/>
        </p:nvGrpSpPr>
        <p:grpSpPr bwMode="auto">
          <a:xfrm>
            <a:off x="3563938" y="3141663"/>
            <a:ext cx="215900" cy="433387"/>
            <a:chOff x="975" y="2976"/>
            <a:chExt cx="136" cy="273"/>
          </a:xfrm>
        </p:grpSpPr>
        <p:sp>
          <p:nvSpPr>
            <p:cNvPr id="753736" name="Oval 7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37" name="Line 7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38" name="Line 7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39" name="Line 7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40" name="Group 76"/>
          <p:cNvGrpSpPr>
            <a:grpSpLocks/>
          </p:cNvGrpSpPr>
          <p:nvPr/>
        </p:nvGrpSpPr>
        <p:grpSpPr bwMode="auto">
          <a:xfrm flipV="1">
            <a:off x="3348038" y="3646488"/>
            <a:ext cx="215900" cy="431800"/>
            <a:chOff x="975" y="2976"/>
            <a:chExt cx="136" cy="273"/>
          </a:xfrm>
        </p:grpSpPr>
        <p:sp>
          <p:nvSpPr>
            <p:cNvPr id="753741" name="Oval 7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42" name="Line 7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43" name="Line 7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44" name="Line 8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45" name="Group 81"/>
          <p:cNvGrpSpPr>
            <a:grpSpLocks/>
          </p:cNvGrpSpPr>
          <p:nvPr/>
        </p:nvGrpSpPr>
        <p:grpSpPr bwMode="auto">
          <a:xfrm flipV="1">
            <a:off x="3563938" y="3646488"/>
            <a:ext cx="215900" cy="431800"/>
            <a:chOff x="975" y="2976"/>
            <a:chExt cx="136" cy="273"/>
          </a:xfrm>
        </p:grpSpPr>
        <p:sp>
          <p:nvSpPr>
            <p:cNvPr id="753746" name="Oval 8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47" name="Line 8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48" name="Line 8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49" name="Line 8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50" name="Group 86"/>
          <p:cNvGrpSpPr>
            <a:grpSpLocks/>
          </p:cNvGrpSpPr>
          <p:nvPr/>
        </p:nvGrpSpPr>
        <p:grpSpPr bwMode="auto">
          <a:xfrm>
            <a:off x="4356100" y="3141663"/>
            <a:ext cx="215900" cy="433387"/>
            <a:chOff x="975" y="2976"/>
            <a:chExt cx="136" cy="273"/>
          </a:xfrm>
        </p:grpSpPr>
        <p:sp>
          <p:nvSpPr>
            <p:cNvPr id="753751" name="Oval 8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52" name="Line 8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53" name="Line 8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54" name="Line 9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55" name="Group 91"/>
          <p:cNvGrpSpPr>
            <a:grpSpLocks/>
          </p:cNvGrpSpPr>
          <p:nvPr/>
        </p:nvGrpSpPr>
        <p:grpSpPr bwMode="auto">
          <a:xfrm>
            <a:off x="4572000" y="3141663"/>
            <a:ext cx="215900" cy="433387"/>
            <a:chOff x="975" y="2976"/>
            <a:chExt cx="136" cy="273"/>
          </a:xfrm>
        </p:grpSpPr>
        <p:sp>
          <p:nvSpPr>
            <p:cNvPr id="753756" name="Oval 9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57" name="Line 9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58" name="Line 9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59" name="Line 9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60" name="Group 96"/>
          <p:cNvGrpSpPr>
            <a:grpSpLocks/>
          </p:cNvGrpSpPr>
          <p:nvPr/>
        </p:nvGrpSpPr>
        <p:grpSpPr bwMode="auto">
          <a:xfrm flipV="1">
            <a:off x="4356100" y="3646488"/>
            <a:ext cx="215900" cy="431800"/>
            <a:chOff x="975" y="2976"/>
            <a:chExt cx="136" cy="273"/>
          </a:xfrm>
        </p:grpSpPr>
        <p:sp>
          <p:nvSpPr>
            <p:cNvPr id="753761" name="Oval 9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62" name="Line 9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63" name="Line 9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64" name="Line 10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65" name="Group 101"/>
          <p:cNvGrpSpPr>
            <a:grpSpLocks/>
          </p:cNvGrpSpPr>
          <p:nvPr/>
        </p:nvGrpSpPr>
        <p:grpSpPr bwMode="auto">
          <a:xfrm flipV="1">
            <a:off x="4572000" y="3646488"/>
            <a:ext cx="215900" cy="431800"/>
            <a:chOff x="975" y="2976"/>
            <a:chExt cx="136" cy="273"/>
          </a:xfrm>
        </p:grpSpPr>
        <p:sp>
          <p:nvSpPr>
            <p:cNvPr id="753766" name="Oval 10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67" name="Line 10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68" name="Line 10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69" name="Line 10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3770" name="AutoShape 106"/>
          <p:cNvSpPr>
            <a:spLocks noChangeArrowheads="1"/>
          </p:cNvSpPr>
          <p:nvPr/>
        </p:nvSpPr>
        <p:spPr bwMode="auto">
          <a:xfrm>
            <a:off x="3779838" y="3141663"/>
            <a:ext cx="576262" cy="1008062"/>
          </a:xfrm>
          <a:prstGeom prst="octagon">
            <a:avLst>
              <a:gd name="adj" fmla="val 29287"/>
            </a:avLst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771" name="Line 107"/>
          <p:cNvSpPr>
            <a:spLocks noChangeShapeType="1"/>
          </p:cNvSpPr>
          <p:nvPr/>
        </p:nvSpPr>
        <p:spPr bwMode="auto">
          <a:xfrm>
            <a:off x="4067175" y="2492375"/>
            <a:ext cx="0" cy="20177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753772" name="Group 108"/>
          <p:cNvGrpSpPr>
            <a:grpSpLocks/>
          </p:cNvGrpSpPr>
          <p:nvPr/>
        </p:nvGrpSpPr>
        <p:grpSpPr bwMode="auto">
          <a:xfrm>
            <a:off x="4787900" y="3141663"/>
            <a:ext cx="215900" cy="433387"/>
            <a:chOff x="975" y="2976"/>
            <a:chExt cx="136" cy="273"/>
          </a:xfrm>
        </p:grpSpPr>
        <p:sp>
          <p:nvSpPr>
            <p:cNvPr id="753773" name="Oval 10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74" name="Line 11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75" name="Line 11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76" name="Line 11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77" name="Group 113"/>
          <p:cNvGrpSpPr>
            <a:grpSpLocks/>
          </p:cNvGrpSpPr>
          <p:nvPr/>
        </p:nvGrpSpPr>
        <p:grpSpPr bwMode="auto">
          <a:xfrm>
            <a:off x="5003800" y="3141663"/>
            <a:ext cx="215900" cy="433387"/>
            <a:chOff x="975" y="2976"/>
            <a:chExt cx="136" cy="273"/>
          </a:xfrm>
        </p:grpSpPr>
        <p:sp>
          <p:nvSpPr>
            <p:cNvPr id="753778" name="Oval 11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79" name="Line 11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80" name="Line 11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81" name="Line 11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82" name="Group 118"/>
          <p:cNvGrpSpPr>
            <a:grpSpLocks/>
          </p:cNvGrpSpPr>
          <p:nvPr/>
        </p:nvGrpSpPr>
        <p:grpSpPr bwMode="auto">
          <a:xfrm>
            <a:off x="5795963" y="3141663"/>
            <a:ext cx="215900" cy="433387"/>
            <a:chOff x="975" y="2976"/>
            <a:chExt cx="136" cy="273"/>
          </a:xfrm>
        </p:grpSpPr>
        <p:sp>
          <p:nvSpPr>
            <p:cNvPr id="753783" name="Oval 11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84" name="Line 12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85" name="Line 12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86" name="Line 12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87" name="Group 123"/>
          <p:cNvGrpSpPr>
            <a:grpSpLocks/>
          </p:cNvGrpSpPr>
          <p:nvPr/>
        </p:nvGrpSpPr>
        <p:grpSpPr bwMode="auto">
          <a:xfrm flipV="1">
            <a:off x="4787900" y="3646488"/>
            <a:ext cx="215900" cy="431800"/>
            <a:chOff x="975" y="2976"/>
            <a:chExt cx="136" cy="273"/>
          </a:xfrm>
        </p:grpSpPr>
        <p:sp>
          <p:nvSpPr>
            <p:cNvPr id="753788" name="Oval 12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89" name="Line 12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90" name="Line 12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91" name="Line 12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92" name="Group 128"/>
          <p:cNvGrpSpPr>
            <a:grpSpLocks/>
          </p:cNvGrpSpPr>
          <p:nvPr/>
        </p:nvGrpSpPr>
        <p:grpSpPr bwMode="auto">
          <a:xfrm flipV="1">
            <a:off x="5003800" y="3646488"/>
            <a:ext cx="215900" cy="431800"/>
            <a:chOff x="975" y="2976"/>
            <a:chExt cx="136" cy="273"/>
          </a:xfrm>
        </p:grpSpPr>
        <p:sp>
          <p:nvSpPr>
            <p:cNvPr id="753793" name="Oval 12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94" name="Line 13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95" name="Line 13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796" name="Line 13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797" name="Group 133"/>
          <p:cNvGrpSpPr>
            <a:grpSpLocks/>
          </p:cNvGrpSpPr>
          <p:nvPr/>
        </p:nvGrpSpPr>
        <p:grpSpPr bwMode="auto">
          <a:xfrm flipV="1">
            <a:off x="5795963" y="3646488"/>
            <a:ext cx="215900" cy="431800"/>
            <a:chOff x="975" y="2976"/>
            <a:chExt cx="136" cy="273"/>
          </a:xfrm>
        </p:grpSpPr>
        <p:sp>
          <p:nvSpPr>
            <p:cNvPr id="753798" name="Oval 13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799" name="Line 13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00" name="Line 13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01" name="Line 13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802" name="Group 138"/>
          <p:cNvGrpSpPr>
            <a:grpSpLocks/>
          </p:cNvGrpSpPr>
          <p:nvPr/>
        </p:nvGrpSpPr>
        <p:grpSpPr bwMode="auto">
          <a:xfrm>
            <a:off x="6011863" y="3141663"/>
            <a:ext cx="215900" cy="433387"/>
            <a:chOff x="975" y="2976"/>
            <a:chExt cx="136" cy="273"/>
          </a:xfrm>
        </p:grpSpPr>
        <p:sp>
          <p:nvSpPr>
            <p:cNvPr id="753803" name="Oval 13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04" name="Line 14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05" name="Line 14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06" name="Line 14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807" name="Group 143"/>
          <p:cNvGrpSpPr>
            <a:grpSpLocks/>
          </p:cNvGrpSpPr>
          <p:nvPr/>
        </p:nvGrpSpPr>
        <p:grpSpPr bwMode="auto">
          <a:xfrm flipV="1">
            <a:off x="6011863" y="3646488"/>
            <a:ext cx="215900" cy="431800"/>
            <a:chOff x="975" y="2976"/>
            <a:chExt cx="136" cy="273"/>
          </a:xfrm>
        </p:grpSpPr>
        <p:sp>
          <p:nvSpPr>
            <p:cNvPr id="753808" name="Oval 14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09" name="Line 14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10" name="Line 14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11" name="Line 14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812" name="Group 148"/>
          <p:cNvGrpSpPr>
            <a:grpSpLocks/>
          </p:cNvGrpSpPr>
          <p:nvPr/>
        </p:nvGrpSpPr>
        <p:grpSpPr bwMode="auto">
          <a:xfrm>
            <a:off x="6227763" y="3141663"/>
            <a:ext cx="215900" cy="433387"/>
            <a:chOff x="975" y="2976"/>
            <a:chExt cx="136" cy="273"/>
          </a:xfrm>
        </p:grpSpPr>
        <p:sp>
          <p:nvSpPr>
            <p:cNvPr id="753813" name="Oval 14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14" name="Line 15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15" name="Line 15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16" name="Line 15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817" name="Group 153"/>
          <p:cNvGrpSpPr>
            <a:grpSpLocks/>
          </p:cNvGrpSpPr>
          <p:nvPr/>
        </p:nvGrpSpPr>
        <p:grpSpPr bwMode="auto">
          <a:xfrm>
            <a:off x="6443663" y="3141663"/>
            <a:ext cx="215900" cy="433387"/>
            <a:chOff x="975" y="2976"/>
            <a:chExt cx="136" cy="273"/>
          </a:xfrm>
        </p:grpSpPr>
        <p:sp>
          <p:nvSpPr>
            <p:cNvPr id="753818" name="Oval 15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19" name="Line 15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20" name="Line 15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21" name="Line 15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822" name="Group 158"/>
          <p:cNvGrpSpPr>
            <a:grpSpLocks/>
          </p:cNvGrpSpPr>
          <p:nvPr/>
        </p:nvGrpSpPr>
        <p:grpSpPr bwMode="auto">
          <a:xfrm flipV="1">
            <a:off x="6227763" y="3646488"/>
            <a:ext cx="215900" cy="431800"/>
            <a:chOff x="975" y="2976"/>
            <a:chExt cx="136" cy="273"/>
          </a:xfrm>
        </p:grpSpPr>
        <p:sp>
          <p:nvSpPr>
            <p:cNvPr id="753823" name="Oval 15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24" name="Line 16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25" name="Line 16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26" name="Line 16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827" name="Group 163"/>
          <p:cNvGrpSpPr>
            <a:grpSpLocks/>
          </p:cNvGrpSpPr>
          <p:nvPr/>
        </p:nvGrpSpPr>
        <p:grpSpPr bwMode="auto">
          <a:xfrm flipV="1">
            <a:off x="6443663" y="3646488"/>
            <a:ext cx="215900" cy="431800"/>
            <a:chOff x="975" y="2976"/>
            <a:chExt cx="136" cy="273"/>
          </a:xfrm>
        </p:grpSpPr>
        <p:sp>
          <p:nvSpPr>
            <p:cNvPr id="753828" name="Oval 16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29" name="Line 16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30" name="Line 16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31" name="Line 16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3832" name="AutoShape 168"/>
          <p:cNvSpPr>
            <a:spLocks noChangeArrowheads="1"/>
          </p:cNvSpPr>
          <p:nvPr/>
        </p:nvSpPr>
        <p:spPr bwMode="auto">
          <a:xfrm>
            <a:off x="7019925" y="2709863"/>
            <a:ext cx="215900" cy="172720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833" name="Oval 169"/>
          <p:cNvSpPr>
            <a:spLocks noChangeArrowheads="1"/>
          </p:cNvSpPr>
          <p:nvPr/>
        </p:nvSpPr>
        <p:spPr bwMode="auto">
          <a:xfrm>
            <a:off x="5437188" y="458152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834" name="Text Box 170"/>
          <p:cNvSpPr txBox="1">
            <a:spLocks noChangeArrowheads="1"/>
          </p:cNvSpPr>
          <p:nvPr/>
        </p:nvSpPr>
        <p:spPr bwMode="auto">
          <a:xfrm>
            <a:off x="7056438" y="3213100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>
                <a:solidFill>
                  <a:srgbClr val="2904A0"/>
                </a:solidFill>
              </a:rPr>
              <a:t>Elektrochemický gradient</a:t>
            </a:r>
          </a:p>
        </p:txBody>
      </p:sp>
      <p:sp>
        <p:nvSpPr>
          <p:cNvPr id="753835" name="Freeform 171"/>
          <p:cNvSpPr>
            <a:spLocks/>
          </p:cNvSpPr>
          <p:nvPr/>
        </p:nvSpPr>
        <p:spPr bwMode="auto">
          <a:xfrm rot="13748677">
            <a:off x="5586413" y="4575175"/>
            <a:ext cx="1152525" cy="155575"/>
          </a:xfrm>
          <a:custGeom>
            <a:avLst/>
            <a:gdLst>
              <a:gd name="T0" fmla="*/ 0 w 726"/>
              <a:gd name="T1" fmla="*/ 98 h 98"/>
              <a:gd name="T2" fmla="*/ 46 w 726"/>
              <a:gd name="T3" fmla="*/ 7 h 98"/>
              <a:gd name="T4" fmla="*/ 91 w 726"/>
              <a:gd name="T5" fmla="*/ 98 h 98"/>
              <a:gd name="T6" fmla="*/ 136 w 726"/>
              <a:gd name="T7" fmla="*/ 7 h 98"/>
              <a:gd name="T8" fmla="*/ 182 w 726"/>
              <a:gd name="T9" fmla="*/ 98 h 98"/>
              <a:gd name="T10" fmla="*/ 227 w 726"/>
              <a:gd name="T11" fmla="*/ 7 h 98"/>
              <a:gd name="T12" fmla="*/ 272 w 726"/>
              <a:gd name="T13" fmla="*/ 98 h 98"/>
              <a:gd name="T14" fmla="*/ 318 w 726"/>
              <a:gd name="T15" fmla="*/ 7 h 98"/>
              <a:gd name="T16" fmla="*/ 363 w 726"/>
              <a:gd name="T17" fmla="*/ 98 h 98"/>
              <a:gd name="T18" fmla="*/ 408 w 726"/>
              <a:gd name="T19" fmla="*/ 7 h 98"/>
              <a:gd name="T20" fmla="*/ 454 w 726"/>
              <a:gd name="T21" fmla="*/ 98 h 98"/>
              <a:gd name="T22" fmla="*/ 499 w 726"/>
              <a:gd name="T23" fmla="*/ 7 h 98"/>
              <a:gd name="T24" fmla="*/ 544 w 726"/>
              <a:gd name="T25" fmla="*/ 98 h 98"/>
              <a:gd name="T26" fmla="*/ 590 w 726"/>
              <a:gd name="T27" fmla="*/ 7 h 98"/>
              <a:gd name="T28" fmla="*/ 635 w 726"/>
              <a:gd name="T29" fmla="*/ 53 h 98"/>
              <a:gd name="T30" fmla="*/ 726 w 726"/>
              <a:gd name="T31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6" h="98">
                <a:moveTo>
                  <a:pt x="0" y="98"/>
                </a:moveTo>
                <a:cubicBezTo>
                  <a:pt x="15" y="52"/>
                  <a:pt x="31" y="7"/>
                  <a:pt x="46" y="7"/>
                </a:cubicBezTo>
                <a:cubicBezTo>
                  <a:pt x="61" y="7"/>
                  <a:pt x="76" y="98"/>
                  <a:pt x="91" y="98"/>
                </a:cubicBezTo>
                <a:cubicBezTo>
                  <a:pt x="106" y="98"/>
                  <a:pt x="121" y="7"/>
                  <a:pt x="136" y="7"/>
                </a:cubicBezTo>
                <a:cubicBezTo>
                  <a:pt x="151" y="7"/>
                  <a:pt x="167" y="98"/>
                  <a:pt x="182" y="98"/>
                </a:cubicBezTo>
                <a:cubicBezTo>
                  <a:pt x="197" y="98"/>
                  <a:pt x="212" y="7"/>
                  <a:pt x="227" y="7"/>
                </a:cubicBezTo>
                <a:cubicBezTo>
                  <a:pt x="242" y="7"/>
                  <a:pt x="257" y="98"/>
                  <a:pt x="272" y="98"/>
                </a:cubicBezTo>
                <a:cubicBezTo>
                  <a:pt x="287" y="98"/>
                  <a:pt x="303" y="7"/>
                  <a:pt x="318" y="7"/>
                </a:cubicBezTo>
                <a:cubicBezTo>
                  <a:pt x="333" y="7"/>
                  <a:pt x="348" y="98"/>
                  <a:pt x="363" y="98"/>
                </a:cubicBezTo>
                <a:cubicBezTo>
                  <a:pt x="378" y="98"/>
                  <a:pt x="393" y="7"/>
                  <a:pt x="408" y="7"/>
                </a:cubicBezTo>
                <a:cubicBezTo>
                  <a:pt x="423" y="7"/>
                  <a:pt x="439" y="98"/>
                  <a:pt x="454" y="98"/>
                </a:cubicBezTo>
                <a:cubicBezTo>
                  <a:pt x="469" y="98"/>
                  <a:pt x="484" y="7"/>
                  <a:pt x="499" y="7"/>
                </a:cubicBezTo>
                <a:cubicBezTo>
                  <a:pt x="514" y="7"/>
                  <a:pt x="529" y="98"/>
                  <a:pt x="544" y="98"/>
                </a:cubicBezTo>
                <a:cubicBezTo>
                  <a:pt x="559" y="98"/>
                  <a:pt x="575" y="14"/>
                  <a:pt x="590" y="7"/>
                </a:cubicBezTo>
                <a:cubicBezTo>
                  <a:pt x="605" y="0"/>
                  <a:pt x="612" y="45"/>
                  <a:pt x="635" y="53"/>
                </a:cubicBezTo>
                <a:cubicBezTo>
                  <a:pt x="658" y="61"/>
                  <a:pt x="711" y="53"/>
                  <a:pt x="726" y="5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3836" name="Text Box 172"/>
          <p:cNvSpPr txBox="1">
            <a:spLocks noChangeArrowheads="1"/>
          </p:cNvSpPr>
          <p:nvPr/>
        </p:nvSpPr>
        <p:spPr bwMode="auto">
          <a:xfrm>
            <a:off x="6045200" y="4292600"/>
            <a:ext cx="903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Energie</a:t>
            </a:r>
          </a:p>
        </p:txBody>
      </p:sp>
      <p:sp>
        <p:nvSpPr>
          <p:cNvPr id="753837" name="AutoShape 173"/>
          <p:cNvSpPr>
            <a:spLocks/>
          </p:cNvSpPr>
          <p:nvPr/>
        </p:nvSpPr>
        <p:spPr bwMode="auto">
          <a:xfrm rot="16200000">
            <a:off x="2628900" y="4437063"/>
            <a:ext cx="142875" cy="863600"/>
          </a:xfrm>
          <a:prstGeom prst="leftBrace">
            <a:avLst>
              <a:gd name="adj1" fmla="val 5037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/>
          </a:p>
        </p:txBody>
      </p:sp>
      <p:sp>
        <p:nvSpPr>
          <p:cNvPr id="753838" name="Text Box 174"/>
          <p:cNvSpPr txBox="1">
            <a:spLocks noChangeArrowheads="1"/>
          </p:cNvSpPr>
          <p:nvPr/>
        </p:nvSpPr>
        <p:spPr bwMode="auto">
          <a:xfrm>
            <a:off x="1958975" y="4892675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2904A0"/>
                </a:solidFill>
              </a:rPr>
              <a:t>Prostá difuze</a:t>
            </a:r>
          </a:p>
        </p:txBody>
      </p:sp>
      <p:sp>
        <p:nvSpPr>
          <p:cNvPr id="753839" name="Text Box 175"/>
          <p:cNvSpPr txBox="1">
            <a:spLocks noChangeArrowheads="1"/>
          </p:cNvSpPr>
          <p:nvPr/>
        </p:nvSpPr>
        <p:spPr bwMode="auto">
          <a:xfrm>
            <a:off x="3730625" y="4891088"/>
            <a:ext cx="2065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2904A0"/>
                </a:solidFill>
              </a:rPr>
              <a:t>Usnadněná difuze</a:t>
            </a:r>
          </a:p>
        </p:txBody>
      </p:sp>
      <p:sp>
        <p:nvSpPr>
          <p:cNvPr id="753840" name="AutoShape 176"/>
          <p:cNvSpPr>
            <a:spLocks/>
          </p:cNvSpPr>
          <p:nvPr/>
        </p:nvSpPr>
        <p:spPr bwMode="auto">
          <a:xfrm rot="16200000">
            <a:off x="3311526" y="4545012"/>
            <a:ext cx="215900" cy="1584325"/>
          </a:xfrm>
          <a:prstGeom prst="lef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841" name="Text Box 177"/>
          <p:cNvSpPr txBox="1">
            <a:spLocks noChangeArrowheads="1"/>
          </p:cNvSpPr>
          <p:nvPr/>
        </p:nvSpPr>
        <p:spPr bwMode="auto">
          <a:xfrm>
            <a:off x="2427288" y="5421313"/>
            <a:ext cx="2035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Pasivní transport</a:t>
            </a:r>
          </a:p>
        </p:txBody>
      </p:sp>
      <p:sp>
        <p:nvSpPr>
          <p:cNvPr id="753842" name="Text Box 178"/>
          <p:cNvSpPr txBox="1">
            <a:spLocks noChangeArrowheads="1"/>
          </p:cNvSpPr>
          <p:nvPr/>
        </p:nvSpPr>
        <p:spPr bwMode="auto">
          <a:xfrm>
            <a:off x="4643438" y="5445125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Aktivní transport</a:t>
            </a:r>
          </a:p>
        </p:txBody>
      </p:sp>
      <p:sp>
        <p:nvSpPr>
          <p:cNvPr id="753843" name="AutoShape 179"/>
          <p:cNvSpPr>
            <a:spLocks/>
          </p:cNvSpPr>
          <p:nvPr/>
        </p:nvSpPr>
        <p:spPr bwMode="auto">
          <a:xfrm>
            <a:off x="1403350" y="3140075"/>
            <a:ext cx="144463" cy="936625"/>
          </a:xfrm>
          <a:prstGeom prst="leftBrace">
            <a:avLst>
              <a:gd name="adj1" fmla="val 5402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753844" name="Text Box 180"/>
          <p:cNvSpPr txBox="1">
            <a:spLocks noChangeArrowheads="1"/>
          </p:cNvSpPr>
          <p:nvPr/>
        </p:nvSpPr>
        <p:spPr bwMode="auto">
          <a:xfrm>
            <a:off x="107950" y="3284538"/>
            <a:ext cx="1366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/>
              <a:t>Lipidová dvouvrstva</a:t>
            </a:r>
          </a:p>
        </p:txBody>
      </p:sp>
      <p:sp>
        <p:nvSpPr>
          <p:cNvPr id="753845" name="Line 181"/>
          <p:cNvSpPr>
            <a:spLocks noChangeShapeType="1"/>
          </p:cNvSpPr>
          <p:nvPr/>
        </p:nvSpPr>
        <p:spPr bwMode="auto">
          <a:xfrm flipH="1" flipV="1">
            <a:off x="1547813" y="1916113"/>
            <a:ext cx="720725" cy="3603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3846" name="Text Box 182"/>
          <p:cNvSpPr txBox="1">
            <a:spLocks noChangeArrowheads="1"/>
          </p:cNvSpPr>
          <p:nvPr/>
        </p:nvSpPr>
        <p:spPr bwMode="auto">
          <a:xfrm>
            <a:off x="323850" y="1557338"/>
            <a:ext cx="1798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Transportovaná molekula</a:t>
            </a:r>
          </a:p>
        </p:txBody>
      </p:sp>
      <p:sp>
        <p:nvSpPr>
          <p:cNvPr id="753847" name="Line 183"/>
          <p:cNvSpPr>
            <a:spLocks noChangeShapeType="1"/>
          </p:cNvSpPr>
          <p:nvPr/>
        </p:nvSpPr>
        <p:spPr bwMode="auto">
          <a:xfrm flipV="1">
            <a:off x="4211638" y="28527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3848" name="Line 184"/>
          <p:cNvSpPr>
            <a:spLocks noChangeShapeType="1"/>
          </p:cNvSpPr>
          <p:nvPr/>
        </p:nvSpPr>
        <p:spPr bwMode="auto">
          <a:xfrm flipH="1" flipV="1">
            <a:off x="5148263" y="28527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3849" name="Text Box 185"/>
          <p:cNvSpPr txBox="1">
            <a:spLocks noChangeArrowheads="1"/>
          </p:cNvSpPr>
          <p:nvPr/>
        </p:nvSpPr>
        <p:spPr bwMode="auto">
          <a:xfrm>
            <a:off x="3995738" y="2205038"/>
            <a:ext cx="16557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/>
              <a:t>Přenašečové proteiny</a:t>
            </a:r>
          </a:p>
        </p:txBody>
      </p:sp>
      <p:sp>
        <p:nvSpPr>
          <p:cNvPr id="753850" name="Line 186"/>
          <p:cNvSpPr>
            <a:spLocks noChangeShapeType="1"/>
          </p:cNvSpPr>
          <p:nvPr/>
        </p:nvSpPr>
        <p:spPr bwMode="auto">
          <a:xfrm flipH="1" flipV="1">
            <a:off x="1331913" y="2708275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3851" name="Text Box 187"/>
          <p:cNvSpPr txBox="1">
            <a:spLocks noChangeArrowheads="1"/>
          </p:cNvSpPr>
          <p:nvPr/>
        </p:nvSpPr>
        <p:spPr bwMode="auto">
          <a:xfrm>
            <a:off x="468313" y="2349500"/>
            <a:ext cx="16557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Membránový kanál</a:t>
            </a:r>
          </a:p>
        </p:txBody>
      </p:sp>
      <p:grpSp>
        <p:nvGrpSpPr>
          <p:cNvPr id="753852" name="Group 188"/>
          <p:cNvGrpSpPr>
            <a:grpSpLocks/>
          </p:cNvGrpSpPr>
          <p:nvPr/>
        </p:nvGrpSpPr>
        <p:grpSpPr bwMode="auto">
          <a:xfrm>
            <a:off x="2266950" y="3140075"/>
            <a:ext cx="215900" cy="433388"/>
            <a:chOff x="975" y="2976"/>
            <a:chExt cx="136" cy="273"/>
          </a:xfrm>
        </p:grpSpPr>
        <p:sp>
          <p:nvSpPr>
            <p:cNvPr id="753853" name="Oval 18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54" name="Line 19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55" name="Line 19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56" name="Line 19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3857" name="Group 193"/>
          <p:cNvGrpSpPr>
            <a:grpSpLocks/>
          </p:cNvGrpSpPr>
          <p:nvPr/>
        </p:nvGrpSpPr>
        <p:grpSpPr bwMode="auto">
          <a:xfrm flipV="1">
            <a:off x="2266950" y="3644900"/>
            <a:ext cx="215900" cy="431800"/>
            <a:chOff x="975" y="2976"/>
            <a:chExt cx="136" cy="273"/>
          </a:xfrm>
        </p:grpSpPr>
        <p:sp>
          <p:nvSpPr>
            <p:cNvPr id="753858" name="Oval 19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3859" name="Line 19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60" name="Line 19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3861" name="Line 19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3862" name="Line 198"/>
          <p:cNvSpPr>
            <a:spLocks noChangeShapeType="1"/>
          </p:cNvSpPr>
          <p:nvPr/>
        </p:nvSpPr>
        <p:spPr bwMode="auto">
          <a:xfrm>
            <a:off x="2339975" y="2492375"/>
            <a:ext cx="0" cy="20177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3863" name="AutoShape 199"/>
          <p:cNvSpPr>
            <a:spLocks noChangeArrowheads="1"/>
          </p:cNvSpPr>
          <p:nvPr/>
        </p:nvSpPr>
        <p:spPr bwMode="auto">
          <a:xfrm>
            <a:off x="5219700" y="3141663"/>
            <a:ext cx="576263" cy="1008062"/>
          </a:xfrm>
          <a:prstGeom prst="octagon">
            <a:avLst>
              <a:gd name="adj" fmla="val 29287"/>
            </a:avLst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3864" name="Line 200"/>
          <p:cNvSpPr>
            <a:spLocks noChangeShapeType="1"/>
          </p:cNvSpPr>
          <p:nvPr/>
        </p:nvSpPr>
        <p:spPr bwMode="auto">
          <a:xfrm>
            <a:off x="5508625" y="2492375"/>
            <a:ext cx="0" cy="20177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arrow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3865" name="Rectangle 201"/>
          <p:cNvSpPr>
            <a:spLocks noChangeArrowheads="1"/>
          </p:cNvSpPr>
          <p:nvPr/>
        </p:nvSpPr>
        <p:spPr bwMode="auto">
          <a:xfrm>
            <a:off x="0" y="2698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Přenos přes plasmatickou membránu</a:t>
            </a:r>
          </a:p>
        </p:txBody>
      </p:sp>
      <p:sp>
        <p:nvSpPr>
          <p:cNvPr id="753866" name="Text Box 202"/>
          <p:cNvSpPr txBox="1">
            <a:spLocks noChangeArrowheads="1"/>
          </p:cNvSpPr>
          <p:nvPr/>
        </p:nvSpPr>
        <p:spPr bwMode="auto">
          <a:xfrm>
            <a:off x="1908175" y="6165850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20. Mechanismy průchodu přes plasmatickou membránu</a:t>
            </a:r>
            <a:endParaRPr lang="cs-CZ" altLang="cs-CZ" sz="1400" baseline="30000"/>
          </a:p>
        </p:txBody>
      </p:sp>
      <p:sp>
        <p:nvSpPr>
          <p:cNvPr id="753867" name="AutoShape 20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1557338"/>
            <a:ext cx="2663825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/>
              <a:t>Spustit animaci</a:t>
            </a:r>
          </a:p>
        </p:txBody>
      </p:sp>
      <p:sp>
        <p:nvSpPr>
          <p:cNvPr id="753869" name="AutoShape 20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3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2000"/>
                                        <p:tgtEl>
                                          <p:spTgt spid="753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2000"/>
                                        <p:tgtEl>
                                          <p:spTgt spid="75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2000"/>
                                        <p:tgtEl>
                                          <p:spTgt spid="753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2000"/>
                                        <p:tgtEl>
                                          <p:spTgt spid="753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1000"/>
                                        <p:tgtEl>
                                          <p:spTgt spid="75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75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753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2000"/>
                                        <p:tgtEl>
                                          <p:spTgt spid="75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2000"/>
                                        <p:tgtEl>
                                          <p:spTgt spid="75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23 L -2.77778E-6 0.3467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17 0.3467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5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5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5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5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53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53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0018 0.3467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5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5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5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53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5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5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5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5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5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5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5.55556E-7 -0.35694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753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5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5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867"/>
                  </p:tgtEl>
                </p:cond>
              </p:nextCondLst>
            </p:seq>
          </p:childTnLst>
        </p:cTn>
      </p:par>
    </p:tnLst>
    <p:bldLst>
      <p:bldP spid="753834" grpId="0"/>
      <p:bldP spid="753836" grpId="0"/>
      <p:bldP spid="753837" grpId="0" animBg="1"/>
      <p:bldP spid="753838" grpId="0"/>
      <p:bldP spid="753839" grpId="0"/>
      <p:bldP spid="753841" grpId="0"/>
      <p:bldP spid="753842" grpId="0"/>
      <p:bldP spid="753843" grpId="0" animBg="1"/>
      <p:bldP spid="753843" grpId="1" animBg="1"/>
      <p:bldP spid="753844" grpId="0"/>
      <p:bldP spid="753844" grpId="1"/>
      <p:bldP spid="753846" grpId="0"/>
      <p:bldP spid="753846" grpId="1"/>
      <p:bldP spid="753849" grpId="0"/>
      <p:bldP spid="753849" grpId="1"/>
      <p:bldP spid="753851" grpId="0"/>
      <p:bldP spid="753851" grpId="1"/>
      <p:bldP spid="7538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Volná difuze</a:t>
            </a:r>
          </a:p>
        </p:txBody>
      </p:sp>
      <p:sp>
        <p:nvSpPr>
          <p:cNvPr id="755715" name="Rectangle 3"/>
          <p:cNvSpPr>
            <a:spLocks noChangeArrowheads="1"/>
          </p:cNvSpPr>
          <p:nvPr/>
        </p:nvSpPr>
        <p:spPr bwMode="auto">
          <a:xfrm>
            <a:off x="433388" y="1341438"/>
            <a:ext cx="8675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cs-CZ" sz="1800"/>
              <a:t>Volnou difuzí procházejí biomembránami látky o malé hmotnosti. Jsou to např. </a:t>
            </a:r>
            <a:r>
              <a:rPr lang="cs-CZ" altLang="cs-CZ" sz="1800"/>
              <a:t>p</a:t>
            </a:r>
            <a:r>
              <a:rPr lang="en-US" altLang="cs-CZ" sz="1800"/>
              <a:t>lyny</a:t>
            </a:r>
            <a:r>
              <a:rPr lang="cs-CZ" altLang="cs-CZ" sz="1800"/>
              <a:t>,</a:t>
            </a:r>
            <a:r>
              <a:rPr lang="en-US" altLang="cs-CZ" sz="1800"/>
              <a:t> molekuly hydrofobního charakteru</a:t>
            </a:r>
            <a:r>
              <a:rPr lang="cs-CZ" altLang="cs-CZ" sz="1800"/>
              <a:t> a malé hydrofilní molekuly</a:t>
            </a:r>
            <a:r>
              <a:rPr lang="en-US" altLang="cs-CZ" sz="1800"/>
              <a:t>.</a:t>
            </a:r>
          </a:p>
        </p:txBody>
      </p:sp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539750" y="2349500"/>
            <a:ext cx="1944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solidFill>
                  <a:srgbClr val="009900"/>
                </a:solidFill>
              </a:rPr>
              <a:t>Hydrofobní molekuly</a:t>
            </a:r>
          </a:p>
          <a:p>
            <a:pPr algn="ctr"/>
            <a:r>
              <a:rPr lang="cs-CZ" altLang="cs-CZ">
                <a:solidFill>
                  <a:srgbClr val="009900"/>
                </a:solidFill>
              </a:rPr>
              <a:t>(O</a:t>
            </a:r>
            <a:r>
              <a:rPr lang="cs-CZ" altLang="cs-CZ" baseline="-25000">
                <a:solidFill>
                  <a:srgbClr val="009900"/>
                </a:solidFill>
              </a:rPr>
              <a:t>2</a:t>
            </a:r>
            <a:r>
              <a:rPr lang="cs-CZ" altLang="cs-CZ">
                <a:solidFill>
                  <a:srgbClr val="009900"/>
                </a:solidFill>
              </a:rPr>
              <a:t>, N</a:t>
            </a:r>
            <a:r>
              <a:rPr lang="cs-CZ" altLang="cs-CZ" baseline="-25000">
                <a:solidFill>
                  <a:srgbClr val="009900"/>
                </a:solidFill>
              </a:rPr>
              <a:t>2</a:t>
            </a:r>
            <a:r>
              <a:rPr lang="cs-CZ" altLang="cs-CZ">
                <a:solidFill>
                  <a:srgbClr val="009900"/>
                </a:solidFill>
              </a:rPr>
              <a:t>, benzen)</a:t>
            </a:r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2268538" y="2349500"/>
            <a:ext cx="27352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solidFill>
                  <a:srgbClr val="009900"/>
                </a:solidFill>
              </a:rPr>
              <a:t>Malé nenabité polární molekuly</a:t>
            </a:r>
          </a:p>
          <a:p>
            <a:pPr algn="ctr"/>
            <a:r>
              <a:rPr lang="cs-CZ" altLang="cs-CZ">
                <a:solidFill>
                  <a:srgbClr val="009900"/>
                </a:solidFill>
              </a:rPr>
              <a:t>(H</a:t>
            </a:r>
            <a:r>
              <a:rPr lang="cs-CZ" altLang="cs-CZ" baseline="-25000">
                <a:solidFill>
                  <a:srgbClr val="009900"/>
                </a:solidFill>
              </a:rPr>
              <a:t>2</a:t>
            </a:r>
            <a:r>
              <a:rPr lang="cs-CZ" altLang="cs-CZ">
                <a:solidFill>
                  <a:srgbClr val="009900"/>
                </a:solidFill>
              </a:rPr>
              <a:t>O, močovina, glycerol, CO</a:t>
            </a:r>
            <a:r>
              <a:rPr lang="cs-CZ" altLang="cs-CZ" baseline="-25000">
                <a:solidFill>
                  <a:srgbClr val="009900"/>
                </a:solidFill>
              </a:rPr>
              <a:t>2</a:t>
            </a:r>
            <a:r>
              <a:rPr lang="cs-CZ" altLang="cs-CZ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4770438" y="2349500"/>
            <a:ext cx="2249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solidFill>
                  <a:srgbClr val="2904A0"/>
                </a:solidFill>
              </a:rPr>
              <a:t>Velké nenabité polární molekuly</a:t>
            </a:r>
          </a:p>
          <a:p>
            <a:pPr algn="ctr"/>
            <a:r>
              <a:rPr lang="cs-CZ" altLang="cs-CZ">
                <a:solidFill>
                  <a:srgbClr val="2904A0"/>
                </a:solidFill>
              </a:rPr>
              <a:t>(glukosa, sacharosa)</a:t>
            </a:r>
          </a:p>
        </p:txBody>
      </p:sp>
      <p:sp>
        <p:nvSpPr>
          <p:cNvPr id="755719" name="Text Box 7"/>
          <p:cNvSpPr txBox="1">
            <a:spLocks noChangeArrowheads="1"/>
          </p:cNvSpPr>
          <p:nvPr/>
        </p:nvSpPr>
        <p:spPr bwMode="auto">
          <a:xfrm>
            <a:off x="6840538" y="2349500"/>
            <a:ext cx="20526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solidFill>
                  <a:srgbClr val="2904A0"/>
                </a:solidFill>
              </a:rPr>
              <a:t>Ionty</a:t>
            </a:r>
          </a:p>
          <a:p>
            <a:pPr algn="ctr"/>
            <a:r>
              <a:rPr lang="cs-CZ" altLang="cs-CZ">
                <a:solidFill>
                  <a:srgbClr val="2904A0"/>
                </a:solidFill>
              </a:rPr>
              <a:t>(H</a:t>
            </a:r>
            <a:r>
              <a:rPr lang="cs-CZ" altLang="cs-CZ" baseline="30000">
                <a:solidFill>
                  <a:srgbClr val="2904A0"/>
                </a:solidFill>
              </a:rPr>
              <a:t>+</a:t>
            </a:r>
            <a:r>
              <a:rPr lang="cs-CZ" altLang="cs-CZ">
                <a:solidFill>
                  <a:srgbClr val="2904A0"/>
                </a:solidFill>
              </a:rPr>
              <a:t>, Na</a:t>
            </a:r>
            <a:r>
              <a:rPr lang="cs-CZ" altLang="cs-CZ" baseline="30000">
                <a:solidFill>
                  <a:srgbClr val="2904A0"/>
                </a:solidFill>
              </a:rPr>
              <a:t>+</a:t>
            </a:r>
            <a:r>
              <a:rPr lang="cs-CZ" altLang="cs-CZ">
                <a:solidFill>
                  <a:srgbClr val="2904A0"/>
                </a:solidFill>
              </a:rPr>
              <a:t>, HCO</a:t>
            </a:r>
            <a:r>
              <a:rPr lang="cs-CZ" altLang="cs-CZ" baseline="-25000">
                <a:solidFill>
                  <a:srgbClr val="2904A0"/>
                </a:solidFill>
              </a:rPr>
              <a:t>3</a:t>
            </a:r>
            <a:r>
              <a:rPr lang="cs-CZ" altLang="cs-CZ" baseline="30000">
                <a:solidFill>
                  <a:srgbClr val="2904A0"/>
                </a:solidFill>
              </a:rPr>
              <a:t>-</a:t>
            </a:r>
            <a:r>
              <a:rPr lang="cs-CZ" altLang="cs-CZ">
                <a:solidFill>
                  <a:srgbClr val="2904A0"/>
                </a:solidFill>
              </a:rPr>
              <a:t> , K</a:t>
            </a:r>
            <a:r>
              <a:rPr lang="cs-CZ" altLang="cs-CZ" baseline="30000">
                <a:solidFill>
                  <a:srgbClr val="2904A0"/>
                </a:solidFill>
              </a:rPr>
              <a:t>+</a:t>
            </a:r>
            <a:r>
              <a:rPr lang="cs-CZ" altLang="cs-CZ">
                <a:solidFill>
                  <a:srgbClr val="2904A0"/>
                </a:solidFill>
              </a:rPr>
              <a:t>, Ca</a:t>
            </a:r>
            <a:r>
              <a:rPr lang="cs-CZ" altLang="cs-CZ" baseline="30000">
                <a:solidFill>
                  <a:srgbClr val="2904A0"/>
                </a:solidFill>
              </a:rPr>
              <a:t>2+</a:t>
            </a:r>
            <a:r>
              <a:rPr lang="cs-CZ" altLang="cs-CZ">
                <a:solidFill>
                  <a:srgbClr val="2904A0"/>
                </a:solidFill>
              </a:rPr>
              <a:t>, Cl</a:t>
            </a:r>
            <a:r>
              <a:rPr lang="cs-CZ" altLang="cs-CZ" baseline="30000">
                <a:solidFill>
                  <a:srgbClr val="2904A0"/>
                </a:solidFill>
              </a:rPr>
              <a:t>-</a:t>
            </a:r>
            <a:r>
              <a:rPr lang="cs-CZ" altLang="cs-CZ">
                <a:solidFill>
                  <a:srgbClr val="2904A0"/>
                </a:solidFill>
              </a:rPr>
              <a:t>,Mg</a:t>
            </a:r>
            <a:r>
              <a:rPr lang="cs-CZ" altLang="cs-CZ" baseline="30000">
                <a:solidFill>
                  <a:srgbClr val="2904A0"/>
                </a:solidFill>
              </a:rPr>
              <a:t>2+</a:t>
            </a:r>
            <a:r>
              <a:rPr lang="cs-CZ" altLang="cs-CZ">
                <a:solidFill>
                  <a:srgbClr val="2904A0"/>
                </a:solidFill>
              </a:rPr>
              <a:t>)</a:t>
            </a:r>
          </a:p>
        </p:txBody>
      </p:sp>
      <p:grpSp>
        <p:nvGrpSpPr>
          <p:cNvPr id="755720" name="Group 8"/>
          <p:cNvGrpSpPr>
            <a:grpSpLocks/>
          </p:cNvGrpSpPr>
          <p:nvPr/>
        </p:nvGrpSpPr>
        <p:grpSpPr bwMode="auto">
          <a:xfrm>
            <a:off x="971550" y="4003675"/>
            <a:ext cx="7777163" cy="939800"/>
            <a:chOff x="612" y="2522"/>
            <a:chExt cx="4899" cy="592"/>
          </a:xfrm>
        </p:grpSpPr>
        <p:grpSp>
          <p:nvGrpSpPr>
            <p:cNvPr id="755721" name="Group 9"/>
            <p:cNvGrpSpPr>
              <a:grpSpLocks/>
            </p:cNvGrpSpPr>
            <p:nvPr/>
          </p:nvGrpSpPr>
          <p:grpSpPr bwMode="auto">
            <a:xfrm>
              <a:off x="3197" y="2522"/>
              <a:ext cx="137" cy="274"/>
              <a:chOff x="975" y="2976"/>
              <a:chExt cx="136" cy="273"/>
            </a:xfrm>
          </p:grpSpPr>
          <p:sp>
            <p:nvSpPr>
              <p:cNvPr id="755722" name="Oval 1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23" name="Line 1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24" name="Line 1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25" name="Line 1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26" name="Group 14"/>
            <p:cNvGrpSpPr>
              <a:grpSpLocks/>
            </p:cNvGrpSpPr>
            <p:nvPr/>
          </p:nvGrpSpPr>
          <p:grpSpPr bwMode="auto">
            <a:xfrm>
              <a:off x="3334" y="2523"/>
              <a:ext cx="136" cy="273"/>
              <a:chOff x="975" y="2976"/>
              <a:chExt cx="136" cy="273"/>
            </a:xfrm>
          </p:grpSpPr>
          <p:sp>
            <p:nvSpPr>
              <p:cNvPr id="755727" name="Oval 1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28" name="Line 1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29" name="Line 1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30" name="Line 1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31" name="Group 19"/>
            <p:cNvGrpSpPr>
              <a:grpSpLocks/>
            </p:cNvGrpSpPr>
            <p:nvPr/>
          </p:nvGrpSpPr>
          <p:grpSpPr bwMode="auto">
            <a:xfrm>
              <a:off x="3470" y="2523"/>
              <a:ext cx="136" cy="273"/>
              <a:chOff x="975" y="2976"/>
              <a:chExt cx="136" cy="273"/>
            </a:xfrm>
          </p:grpSpPr>
          <p:sp>
            <p:nvSpPr>
              <p:cNvPr id="755732" name="Oval 2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33" name="Line 2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34" name="Line 2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35" name="Line 2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36" name="Group 24"/>
            <p:cNvGrpSpPr>
              <a:grpSpLocks/>
            </p:cNvGrpSpPr>
            <p:nvPr/>
          </p:nvGrpSpPr>
          <p:grpSpPr bwMode="auto">
            <a:xfrm flipV="1">
              <a:off x="3198" y="2841"/>
              <a:ext cx="136" cy="272"/>
              <a:chOff x="975" y="2976"/>
              <a:chExt cx="136" cy="273"/>
            </a:xfrm>
          </p:grpSpPr>
          <p:sp>
            <p:nvSpPr>
              <p:cNvPr id="755737" name="Oval 2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38" name="Line 2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39" name="Line 2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40" name="Line 2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41" name="Group 29"/>
            <p:cNvGrpSpPr>
              <a:grpSpLocks/>
            </p:cNvGrpSpPr>
            <p:nvPr/>
          </p:nvGrpSpPr>
          <p:grpSpPr bwMode="auto">
            <a:xfrm flipV="1">
              <a:off x="3334" y="2841"/>
              <a:ext cx="136" cy="272"/>
              <a:chOff x="975" y="2976"/>
              <a:chExt cx="136" cy="273"/>
            </a:xfrm>
          </p:grpSpPr>
          <p:sp>
            <p:nvSpPr>
              <p:cNvPr id="755742" name="Oval 3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43" name="Line 3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44" name="Line 3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45" name="Line 3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46" name="Group 34"/>
            <p:cNvGrpSpPr>
              <a:grpSpLocks/>
            </p:cNvGrpSpPr>
            <p:nvPr/>
          </p:nvGrpSpPr>
          <p:grpSpPr bwMode="auto">
            <a:xfrm flipV="1">
              <a:off x="3470" y="2841"/>
              <a:ext cx="136" cy="272"/>
              <a:chOff x="975" y="2976"/>
              <a:chExt cx="136" cy="273"/>
            </a:xfrm>
          </p:grpSpPr>
          <p:sp>
            <p:nvSpPr>
              <p:cNvPr id="755747" name="Oval 3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48" name="Line 3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49" name="Line 3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50" name="Line 3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51" name="Group 39"/>
            <p:cNvGrpSpPr>
              <a:grpSpLocks/>
            </p:cNvGrpSpPr>
            <p:nvPr/>
          </p:nvGrpSpPr>
          <p:grpSpPr bwMode="auto">
            <a:xfrm>
              <a:off x="3743" y="2523"/>
              <a:ext cx="136" cy="273"/>
              <a:chOff x="975" y="2976"/>
              <a:chExt cx="136" cy="273"/>
            </a:xfrm>
          </p:grpSpPr>
          <p:sp>
            <p:nvSpPr>
              <p:cNvPr id="755752" name="Oval 4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53" name="Line 4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54" name="Line 4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55" name="Line 4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56" name="Group 44"/>
            <p:cNvGrpSpPr>
              <a:grpSpLocks/>
            </p:cNvGrpSpPr>
            <p:nvPr/>
          </p:nvGrpSpPr>
          <p:grpSpPr bwMode="auto">
            <a:xfrm>
              <a:off x="3879" y="2523"/>
              <a:ext cx="136" cy="273"/>
              <a:chOff x="975" y="2976"/>
              <a:chExt cx="136" cy="273"/>
            </a:xfrm>
          </p:grpSpPr>
          <p:sp>
            <p:nvSpPr>
              <p:cNvPr id="755757" name="Oval 4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58" name="Line 4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59" name="Line 4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60" name="Line 4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61" name="Group 49"/>
            <p:cNvGrpSpPr>
              <a:grpSpLocks/>
            </p:cNvGrpSpPr>
            <p:nvPr/>
          </p:nvGrpSpPr>
          <p:grpSpPr bwMode="auto">
            <a:xfrm flipV="1">
              <a:off x="3743" y="2841"/>
              <a:ext cx="136" cy="272"/>
              <a:chOff x="975" y="2976"/>
              <a:chExt cx="136" cy="273"/>
            </a:xfrm>
          </p:grpSpPr>
          <p:sp>
            <p:nvSpPr>
              <p:cNvPr id="755762" name="Oval 5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63" name="Line 5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64" name="Line 5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65" name="Line 5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66" name="Group 54"/>
            <p:cNvGrpSpPr>
              <a:grpSpLocks/>
            </p:cNvGrpSpPr>
            <p:nvPr/>
          </p:nvGrpSpPr>
          <p:grpSpPr bwMode="auto">
            <a:xfrm flipV="1">
              <a:off x="3879" y="2841"/>
              <a:ext cx="136" cy="272"/>
              <a:chOff x="975" y="2976"/>
              <a:chExt cx="136" cy="273"/>
            </a:xfrm>
          </p:grpSpPr>
          <p:sp>
            <p:nvSpPr>
              <p:cNvPr id="755767" name="Oval 5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68" name="Line 5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69" name="Line 5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70" name="Line 5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71" name="Group 59"/>
            <p:cNvGrpSpPr>
              <a:grpSpLocks/>
            </p:cNvGrpSpPr>
            <p:nvPr/>
          </p:nvGrpSpPr>
          <p:grpSpPr bwMode="auto">
            <a:xfrm>
              <a:off x="3606" y="2522"/>
              <a:ext cx="136" cy="273"/>
              <a:chOff x="975" y="2976"/>
              <a:chExt cx="136" cy="273"/>
            </a:xfrm>
          </p:grpSpPr>
          <p:sp>
            <p:nvSpPr>
              <p:cNvPr id="755772" name="Oval 6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73" name="Line 6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74" name="Line 6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75" name="Line 6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76" name="Group 64"/>
            <p:cNvGrpSpPr>
              <a:grpSpLocks/>
            </p:cNvGrpSpPr>
            <p:nvPr/>
          </p:nvGrpSpPr>
          <p:grpSpPr bwMode="auto">
            <a:xfrm flipV="1">
              <a:off x="3606" y="2840"/>
              <a:ext cx="136" cy="272"/>
              <a:chOff x="975" y="2976"/>
              <a:chExt cx="136" cy="273"/>
            </a:xfrm>
          </p:grpSpPr>
          <p:sp>
            <p:nvSpPr>
              <p:cNvPr id="755777" name="Oval 6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78" name="Line 6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79" name="Line 6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80" name="Line 6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81" name="Group 69"/>
            <p:cNvGrpSpPr>
              <a:grpSpLocks/>
            </p:cNvGrpSpPr>
            <p:nvPr/>
          </p:nvGrpSpPr>
          <p:grpSpPr bwMode="auto">
            <a:xfrm>
              <a:off x="4012" y="2522"/>
              <a:ext cx="137" cy="274"/>
              <a:chOff x="975" y="2976"/>
              <a:chExt cx="136" cy="273"/>
            </a:xfrm>
          </p:grpSpPr>
          <p:sp>
            <p:nvSpPr>
              <p:cNvPr id="755782" name="Oval 7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83" name="Line 7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84" name="Line 7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85" name="Line 7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86" name="Group 74"/>
            <p:cNvGrpSpPr>
              <a:grpSpLocks/>
            </p:cNvGrpSpPr>
            <p:nvPr/>
          </p:nvGrpSpPr>
          <p:grpSpPr bwMode="auto">
            <a:xfrm>
              <a:off x="4149" y="2523"/>
              <a:ext cx="136" cy="273"/>
              <a:chOff x="975" y="2976"/>
              <a:chExt cx="136" cy="273"/>
            </a:xfrm>
          </p:grpSpPr>
          <p:sp>
            <p:nvSpPr>
              <p:cNvPr id="755787" name="Oval 7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88" name="Line 7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89" name="Line 7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90" name="Line 7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91" name="Group 79"/>
            <p:cNvGrpSpPr>
              <a:grpSpLocks/>
            </p:cNvGrpSpPr>
            <p:nvPr/>
          </p:nvGrpSpPr>
          <p:grpSpPr bwMode="auto">
            <a:xfrm>
              <a:off x="4285" y="2523"/>
              <a:ext cx="136" cy="273"/>
              <a:chOff x="975" y="2976"/>
              <a:chExt cx="136" cy="273"/>
            </a:xfrm>
          </p:grpSpPr>
          <p:sp>
            <p:nvSpPr>
              <p:cNvPr id="755792" name="Oval 8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93" name="Line 8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94" name="Line 8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95" name="Line 8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796" name="Group 84"/>
            <p:cNvGrpSpPr>
              <a:grpSpLocks/>
            </p:cNvGrpSpPr>
            <p:nvPr/>
          </p:nvGrpSpPr>
          <p:grpSpPr bwMode="auto">
            <a:xfrm flipV="1">
              <a:off x="4013" y="2841"/>
              <a:ext cx="136" cy="272"/>
              <a:chOff x="975" y="2976"/>
              <a:chExt cx="136" cy="273"/>
            </a:xfrm>
          </p:grpSpPr>
          <p:sp>
            <p:nvSpPr>
              <p:cNvPr id="755797" name="Oval 8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798" name="Line 8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799" name="Line 8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00" name="Line 8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01" name="Group 89"/>
            <p:cNvGrpSpPr>
              <a:grpSpLocks/>
            </p:cNvGrpSpPr>
            <p:nvPr/>
          </p:nvGrpSpPr>
          <p:grpSpPr bwMode="auto">
            <a:xfrm flipV="1">
              <a:off x="4149" y="2841"/>
              <a:ext cx="136" cy="272"/>
              <a:chOff x="975" y="2976"/>
              <a:chExt cx="136" cy="273"/>
            </a:xfrm>
          </p:grpSpPr>
          <p:sp>
            <p:nvSpPr>
              <p:cNvPr id="755802" name="Oval 9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03" name="Line 9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04" name="Line 9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05" name="Line 9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06" name="Group 94"/>
            <p:cNvGrpSpPr>
              <a:grpSpLocks/>
            </p:cNvGrpSpPr>
            <p:nvPr/>
          </p:nvGrpSpPr>
          <p:grpSpPr bwMode="auto">
            <a:xfrm flipV="1">
              <a:off x="4285" y="2841"/>
              <a:ext cx="136" cy="272"/>
              <a:chOff x="975" y="2976"/>
              <a:chExt cx="136" cy="273"/>
            </a:xfrm>
          </p:grpSpPr>
          <p:sp>
            <p:nvSpPr>
              <p:cNvPr id="755807" name="Oval 9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08" name="Line 9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09" name="Line 9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10" name="Line 9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11" name="Group 99"/>
            <p:cNvGrpSpPr>
              <a:grpSpLocks/>
            </p:cNvGrpSpPr>
            <p:nvPr/>
          </p:nvGrpSpPr>
          <p:grpSpPr bwMode="auto">
            <a:xfrm>
              <a:off x="4558" y="2523"/>
              <a:ext cx="136" cy="273"/>
              <a:chOff x="975" y="2976"/>
              <a:chExt cx="136" cy="273"/>
            </a:xfrm>
          </p:grpSpPr>
          <p:sp>
            <p:nvSpPr>
              <p:cNvPr id="755812" name="Oval 10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13" name="Line 10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14" name="Line 10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15" name="Line 10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16" name="Group 104"/>
            <p:cNvGrpSpPr>
              <a:grpSpLocks/>
            </p:cNvGrpSpPr>
            <p:nvPr/>
          </p:nvGrpSpPr>
          <p:grpSpPr bwMode="auto">
            <a:xfrm>
              <a:off x="4694" y="2523"/>
              <a:ext cx="136" cy="273"/>
              <a:chOff x="975" y="2976"/>
              <a:chExt cx="136" cy="273"/>
            </a:xfrm>
          </p:grpSpPr>
          <p:sp>
            <p:nvSpPr>
              <p:cNvPr id="755817" name="Oval 10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18" name="Line 10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19" name="Line 10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20" name="Line 10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21" name="Group 109"/>
            <p:cNvGrpSpPr>
              <a:grpSpLocks/>
            </p:cNvGrpSpPr>
            <p:nvPr/>
          </p:nvGrpSpPr>
          <p:grpSpPr bwMode="auto">
            <a:xfrm flipV="1">
              <a:off x="4558" y="2841"/>
              <a:ext cx="136" cy="272"/>
              <a:chOff x="975" y="2976"/>
              <a:chExt cx="136" cy="273"/>
            </a:xfrm>
          </p:grpSpPr>
          <p:sp>
            <p:nvSpPr>
              <p:cNvPr id="755822" name="Oval 11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23" name="Line 11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24" name="Line 11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25" name="Line 11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26" name="Group 114"/>
            <p:cNvGrpSpPr>
              <a:grpSpLocks/>
            </p:cNvGrpSpPr>
            <p:nvPr/>
          </p:nvGrpSpPr>
          <p:grpSpPr bwMode="auto">
            <a:xfrm flipV="1">
              <a:off x="4694" y="2841"/>
              <a:ext cx="136" cy="272"/>
              <a:chOff x="975" y="2976"/>
              <a:chExt cx="136" cy="273"/>
            </a:xfrm>
          </p:grpSpPr>
          <p:sp>
            <p:nvSpPr>
              <p:cNvPr id="755827" name="Oval 11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28" name="Line 11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29" name="Line 11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30" name="Line 11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31" name="Group 119"/>
            <p:cNvGrpSpPr>
              <a:grpSpLocks/>
            </p:cNvGrpSpPr>
            <p:nvPr/>
          </p:nvGrpSpPr>
          <p:grpSpPr bwMode="auto">
            <a:xfrm>
              <a:off x="4421" y="2522"/>
              <a:ext cx="136" cy="273"/>
              <a:chOff x="975" y="2976"/>
              <a:chExt cx="136" cy="273"/>
            </a:xfrm>
          </p:grpSpPr>
          <p:sp>
            <p:nvSpPr>
              <p:cNvPr id="755832" name="Oval 12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33" name="Line 12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34" name="Line 12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35" name="Line 12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36" name="Group 124"/>
            <p:cNvGrpSpPr>
              <a:grpSpLocks/>
            </p:cNvGrpSpPr>
            <p:nvPr/>
          </p:nvGrpSpPr>
          <p:grpSpPr bwMode="auto">
            <a:xfrm flipV="1">
              <a:off x="4421" y="2840"/>
              <a:ext cx="136" cy="272"/>
              <a:chOff x="975" y="2976"/>
              <a:chExt cx="136" cy="273"/>
            </a:xfrm>
          </p:grpSpPr>
          <p:sp>
            <p:nvSpPr>
              <p:cNvPr id="755837" name="Oval 12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38" name="Line 12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39" name="Line 12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40" name="Line 12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41" name="Group 129"/>
            <p:cNvGrpSpPr>
              <a:grpSpLocks/>
            </p:cNvGrpSpPr>
            <p:nvPr/>
          </p:nvGrpSpPr>
          <p:grpSpPr bwMode="auto">
            <a:xfrm>
              <a:off x="2381" y="2522"/>
              <a:ext cx="137" cy="274"/>
              <a:chOff x="975" y="2976"/>
              <a:chExt cx="136" cy="273"/>
            </a:xfrm>
          </p:grpSpPr>
          <p:sp>
            <p:nvSpPr>
              <p:cNvPr id="755842" name="Oval 13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43" name="Line 13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44" name="Line 13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45" name="Line 13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46" name="Group 134"/>
            <p:cNvGrpSpPr>
              <a:grpSpLocks/>
            </p:cNvGrpSpPr>
            <p:nvPr/>
          </p:nvGrpSpPr>
          <p:grpSpPr bwMode="auto">
            <a:xfrm>
              <a:off x="2518" y="2523"/>
              <a:ext cx="136" cy="273"/>
              <a:chOff x="975" y="2976"/>
              <a:chExt cx="136" cy="273"/>
            </a:xfrm>
          </p:grpSpPr>
          <p:sp>
            <p:nvSpPr>
              <p:cNvPr id="755847" name="Oval 13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48" name="Line 13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49" name="Line 13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50" name="Line 13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51" name="Group 139"/>
            <p:cNvGrpSpPr>
              <a:grpSpLocks/>
            </p:cNvGrpSpPr>
            <p:nvPr/>
          </p:nvGrpSpPr>
          <p:grpSpPr bwMode="auto">
            <a:xfrm>
              <a:off x="2654" y="2523"/>
              <a:ext cx="136" cy="273"/>
              <a:chOff x="975" y="2976"/>
              <a:chExt cx="136" cy="273"/>
            </a:xfrm>
          </p:grpSpPr>
          <p:sp>
            <p:nvSpPr>
              <p:cNvPr id="755852" name="Oval 14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53" name="Line 14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54" name="Line 14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55" name="Line 14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56" name="Group 144"/>
            <p:cNvGrpSpPr>
              <a:grpSpLocks/>
            </p:cNvGrpSpPr>
            <p:nvPr/>
          </p:nvGrpSpPr>
          <p:grpSpPr bwMode="auto">
            <a:xfrm flipV="1">
              <a:off x="2382" y="2841"/>
              <a:ext cx="136" cy="272"/>
              <a:chOff x="975" y="2976"/>
              <a:chExt cx="136" cy="273"/>
            </a:xfrm>
          </p:grpSpPr>
          <p:sp>
            <p:nvSpPr>
              <p:cNvPr id="755857" name="Oval 14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58" name="Line 14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59" name="Line 14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60" name="Line 14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61" name="Group 149"/>
            <p:cNvGrpSpPr>
              <a:grpSpLocks/>
            </p:cNvGrpSpPr>
            <p:nvPr/>
          </p:nvGrpSpPr>
          <p:grpSpPr bwMode="auto">
            <a:xfrm flipV="1">
              <a:off x="2518" y="2841"/>
              <a:ext cx="136" cy="272"/>
              <a:chOff x="975" y="2976"/>
              <a:chExt cx="136" cy="273"/>
            </a:xfrm>
          </p:grpSpPr>
          <p:sp>
            <p:nvSpPr>
              <p:cNvPr id="755862" name="Oval 15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63" name="Line 15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64" name="Line 15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65" name="Line 15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66" name="Group 154"/>
            <p:cNvGrpSpPr>
              <a:grpSpLocks/>
            </p:cNvGrpSpPr>
            <p:nvPr/>
          </p:nvGrpSpPr>
          <p:grpSpPr bwMode="auto">
            <a:xfrm flipV="1">
              <a:off x="2654" y="2841"/>
              <a:ext cx="136" cy="272"/>
              <a:chOff x="975" y="2976"/>
              <a:chExt cx="136" cy="273"/>
            </a:xfrm>
          </p:grpSpPr>
          <p:sp>
            <p:nvSpPr>
              <p:cNvPr id="755867" name="Oval 15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68" name="Line 15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69" name="Line 15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70" name="Line 15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71" name="Group 159"/>
            <p:cNvGrpSpPr>
              <a:grpSpLocks/>
            </p:cNvGrpSpPr>
            <p:nvPr/>
          </p:nvGrpSpPr>
          <p:grpSpPr bwMode="auto">
            <a:xfrm>
              <a:off x="2927" y="2523"/>
              <a:ext cx="136" cy="273"/>
              <a:chOff x="975" y="2976"/>
              <a:chExt cx="136" cy="273"/>
            </a:xfrm>
          </p:grpSpPr>
          <p:sp>
            <p:nvSpPr>
              <p:cNvPr id="755872" name="Oval 16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73" name="Line 16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74" name="Line 16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75" name="Line 16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76" name="Group 164"/>
            <p:cNvGrpSpPr>
              <a:grpSpLocks/>
            </p:cNvGrpSpPr>
            <p:nvPr/>
          </p:nvGrpSpPr>
          <p:grpSpPr bwMode="auto">
            <a:xfrm>
              <a:off x="3063" y="2523"/>
              <a:ext cx="136" cy="273"/>
              <a:chOff x="975" y="2976"/>
              <a:chExt cx="136" cy="273"/>
            </a:xfrm>
          </p:grpSpPr>
          <p:sp>
            <p:nvSpPr>
              <p:cNvPr id="755877" name="Oval 16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78" name="Line 16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79" name="Line 16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80" name="Line 16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81" name="Group 169"/>
            <p:cNvGrpSpPr>
              <a:grpSpLocks/>
            </p:cNvGrpSpPr>
            <p:nvPr/>
          </p:nvGrpSpPr>
          <p:grpSpPr bwMode="auto">
            <a:xfrm flipV="1">
              <a:off x="2927" y="2841"/>
              <a:ext cx="136" cy="272"/>
              <a:chOff x="975" y="2976"/>
              <a:chExt cx="136" cy="273"/>
            </a:xfrm>
          </p:grpSpPr>
          <p:sp>
            <p:nvSpPr>
              <p:cNvPr id="755882" name="Oval 17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83" name="Line 17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84" name="Line 17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85" name="Line 17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86" name="Group 174"/>
            <p:cNvGrpSpPr>
              <a:grpSpLocks/>
            </p:cNvGrpSpPr>
            <p:nvPr/>
          </p:nvGrpSpPr>
          <p:grpSpPr bwMode="auto">
            <a:xfrm flipV="1">
              <a:off x="3063" y="2841"/>
              <a:ext cx="136" cy="272"/>
              <a:chOff x="975" y="2976"/>
              <a:chExt cx="136" cy="273"/>
            </a:xfrm>
          </p:grpSpPr>
          <p:sp>
            <p:nvSpPr>
              <p:cNvPr id="755887" name="Oval 17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88" name="Line 17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89" name="Line 17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90" name="Line 17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91" name="Group 179"/>
            <p:cNvGrpSpPr>
              <a:grpSpLocks/>
            </p:cNvGrpSpPr>
            <p:nvPr/>
          </p:nvGrpSpPr>
          <p:grpSpPr bwMode="auto">
            <a:xfrm>
              <a:off x="2790" y="2522"/>
              <a:ext cx="136" cy="273"/>
              <a:chOff x="975" y="2976"/>
              <a:chExt cx="136" cy="273"/>
            </a:xfrm>
          </p:grpSpPr>
          <p:sp>
            <p:nvSpPr>
              <p:cNvPr id="755892" name="Oval 18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93" name="Line 18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94" name="Line 18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95" name="Line 18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896" name="Group 184"/>
            <p:cNvGrpSpPr>
              <a:grpSpLocks/>
            </p:cNvGrpSpPr>
            <p:nvPr/>
          </p:nvGrpSpPr>
          <p:grpSpPr bwMode="auto">
            <a:xfrm flipV="1">
              <a:off x="2790" y="2840"/>
              <a:ext cx="136" cy="272"/>
              <a:chOff x="975" y="2976"/>
              <a:chExt cx="136" cy="273"/>
            </a:xfrm>
          </p:grpSpPr>
          <p:sp>
            <p:nvSpPr>
              <p:cNvPr id="755897" name="Oval 18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898" name="Line 18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899" name="Line 18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00" name="Line 18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01" name="Group 189"/>
            <p:cNvGrpSpPr>
              <a:grpSpLocks/>
            </p:cNvGrpSpPr>
            <p:nvPr/>
          </p:nvGrpSpPr>
          <p:grpSpPr bwMode="auto">
            <a:xfrm>
              <a:off x="1700" y="2523"/>
              <a:ext cx="137" cy="274"/>
              <a:chOff x="975" y="2976"/>
              <a:chExt cx="136" cy="273"/>
            </a:xfrm>
          </p:grpSpPr>
          <p:sp>
            <p:nvSpPr>
              <p:cNvPr id="755902" name="Oval 19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03" name="Line 19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04" name="Line 19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05" name="Line 19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06" name="Group 194"/>
            <p:cNvGrpSpPr>
              <a:grpSpLocks/>
            </p:cNvGrpSpPr>
            <p:nvPr/>
          </p:nvGrpSpPr>
          <p:grpSpPr bwMode="auto">
            <a:xfrm>
              <a:off x="1837" y="2524"/>
              <a:ext cx="136" cy="273"/>
              <a:chOff x="975" y="2976"/>
              <a:chExt cx="136" cy="273"/>
            </a:xfrm>
          </p:grpSpPr>
          <p:sp>
            <p:nvSpPr>
              <p:cNvPr id="755907" name="Oval 19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08" name="Line 19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09" name="Line 19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10" name="Line 19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11" name="Group 199"/>
            <p:cNvGrpSpPr>
              <a:grpSpLocks/>
            </p:cNvGrpSpPr>
            <p:nvPr/>
          </p:nvGrpSpPr>
          <p:grpSpPr bwMode="auto">
            <a:xfrm>
              <a:off x="1973" y="2524"/>
              <a:ext cx="136" cy="273"/>
              <a:chOff x="975" y="2976"/>
              <a:chExt cx="136" cy="273"/>
            </a:xfrm>
          </p:grpSpPr>
          <p:sp>
            <p:nvSpPr>
              <p:cNvPr id="755912" name="Oval 20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13" name="Line 20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14" name="Line 20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15" name="Line 20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16" name="Group 204"/>
            <p:cNvGrpSpPr>
              <a:grpSpLocks/>
            </p:cNvGrpSpPr>
            <p:nvPr/>
          </p:nvGrpSpPr>
          <p:grpSpPr bwMode="auto">
            <a:xfrm flipV="1">
              <a:off x="1701" y="2842"/>
              <a:ext cx="136" cy="272"/>
              <a:chOff x="975" y="2976"/>
              <a:chExt cx="136" cy="273"/>
            </a:xfrm>
          </p:grpSpPr>
          <p:sp>
            <p:nvSpPr>
              <p:cNvPr id="755917" name="Oval 20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18" name="Line 20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19" name="Line 20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20" name="Line 20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21" name="Group 209"/>
            <p:cNvGrpSpPr>
              <a:grpSpLocks/>
            </p:cNvGrpSpPr>
            <p:nvPr/>
          </p:nvGrpSpPr>
          <p:grpSpPr bwMode="auto">
            <a:xfrm flipV="1">
              <a:off x="1837" y="2842"/>
              <a:ext cx="136" cy="272"/>
              <a:chOff x="975" y="2976"/>
              <a:chExt cx="136" cy="273"/>
            </a:xfrm>
          </p:grpSpPr>
          <p:sp>
            <p:nvSpPr>
              <p:cNvPr id="755922" name="Oval 21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23" name="Line 21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24" name="Line 21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25" name="Line 21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26" name="Group 214"/>
            <p:cNvGrpSpPr>
              <a:grpSpLocks/>
            </p:cNvGrpSpPr>
            <p:nvPr/>
          </p:nvGrpSpPr>
          <p:grpSpPr bwMode="auto">
            <a:xfrm flipV="1">
              <a:off x="1973" y="2842"/>
              <a:ext cx="136" cy="272"/>
              <a:chOff x="975" y="2976"/>
              <a:chExt cx="136" cy="273"/>
            </a:xfrm>
          </p:grpSpPr>
          <p:sp>
            <p:nvSpPr>
              <p:cNvPr id="755927" name="Oval 21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28" name="Line 21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29" name="Line 21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30" name="Line 21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31" name="Group 219"/>
            <p:cNvGrpSpPr>
              <a:grpSpLocks/>
            </p:cNvGrpSpPr>
            <p:nvPr/>
          </p:nvGrpSpPr>
          <p:grpSpPr bwMode="auto">
            <a:xfrm>
              <a:off x="2246" y="2524"/>
              <a:ext cx="136" cy="273"/>
              <a:chOff x="975" y="2976"/>
              <a:chExt cx="136" cy="273"/>
            </a:xfrm>
          </p:grpSpPr>
          <p:sp>
            <p:nvSpPr>
              <p:cNvPr id="755932" name="Oval 22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33" name="Line 22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34" name="Line 22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35" name="Line 22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36" name="Group 224"/>
            <p:cNvGrpSpPr>
              <a:grpSpLocks/>
            </p:cNvGrpSpPr>
            <p:nvPr/>
          </p:nvGrpSpPr>
          <p:grpSpPr bwMode="auto">
            <a:xfrm flipV="1">
              <a:off x="2246" y="2842"/>
              <a:ext cx="136" cy="272"/>
              <a:chOff x="975" y="2976"/>
              <a:chExt cx="136" cy="273"/>
            </a:xfrm>
          </p:grpSpPr>
          <p:sp>
            <p:nvSpPr>
              <p:cNvPr id="755937" name="Oval 22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38" name="Line 22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39" name="Line 22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40" name="Line 22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41" name="Group 229"/>
            <p:cNvGrpSpPr>
              <a:grpSpLocks/>
            </p:cNvGrpSpPr>
            <p:nvPr/>
          </p:nvGrpSpPr>
          <p:grpSpPr bwMode="auto">
            <a:xfrm>
              <a:off x="2109" y="2523"/>
              <a:ext cx="136" cy="273"/>
              <a:chOff x="975" y="2976"/>
              <a:chExt cx="136" cy="273"/>
            </a:xfrm>
          </p:grpSpPr>
          <p:sp>
            <p:nvSpPr>
              <p:cNvPr id="755942" name="Oval 23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43" name="Line 23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44" name="Line 23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45" name="Line 23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46" name="Group 234"/>
            <p:cNvGrpSpPr>
              <a:grpSpLocks/>
            </p:cNvGrpSpPr>
            <p:nvPr/>
          </p:nvGrpSpPr>
          <p:grpSpPr bwMode="auto">
            <a:xfrm flipV="1">
              <a:off x="2109" y="2841"/>
              <a:ext cx="136" cy="272"/>
              <a:chOff x="975" y="2976"/>
              <a:chExt cx="136" cy="273"/>
            </a:xfrm>
          </p:grpSpPr>
          <p:sp>
            <p:nvSpPr>
              <p:cNvPr id="755947" name="Oval 23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48" name="Line 23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49" name="Line 23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50" name="Line 23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51" name="Group 239"/>
            <p:cNvGrpSpPr>
              <a:grpSpLocks/>
            </p:cNvGrpSpPr>
            <p:nvPr/>
          </p:nvGrpSpPr>
          <p:grpSpPr bwMode="auto">
            <a:xfrm>
              <a:off x="884" y="2523"/>
              <a:ext cx="137" cy="274"/>
              <a:chOff x="975" y="2976"/>
              <a:chExt cx="136" cy="273"/>
            </a:xfrm>
          </p:grpSpPr>
          <p:sp>
            <p:nvSpPr>
              <p:cNvPr id="755952" name="Oval 24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53" name="Line 24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54" name="Line 24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55" name="Line 24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56" name="Group 244"/>
            <p:cNvGrpSpPr>
              <a:grpSpLocks/>
            </p:cNvGrpSpPr>
            <p:nvPr/>
          </p:nvGrpSpPr>
          <p:grpSpPr bwMode="auto">
            <a:xfrm>
              <a:off x="1021" y="2524"/>
              <a:ext cx="136" cy="273"/>
              <a:chOff x="975" y="2976"/>
              <a:chExt cx="136" cy="273"/>
            </a:xfrm>
          </p:grpSpPr>
          <p:sp>
            <p:nvSpPr>
              <p:cNvPr id="755957" name="Oval 24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58" name="Line 24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59" name="Line 24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60" name="Line 24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61" name="Group 249"/>
            <p:cNvGrpSpPr>
              <a:grpSpLocks/>
            </p:cNvGrpSpPr>
            <p:nvPr/>
          </p:nvGrpSpPr>
          <p:grpSpPr bwMode="auto">
            <a:xfrm>
              <a:off x="1157" y="2524"/>
              <a:ext cx="136" cy="273"/>
              <a:chOff x="975" y="2976"/>
              <a:chExt cx="136" cy="273"/>
            </a:xfrm>
          </p:grpSpPr>
          <p:sp>
            <p:nvSpPr>
              <p:cNvPr id="755962" name="Oval 25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63" name="Line 25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64" name="Line 25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65" name="Line 25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66" name="Group 254"/>
            <p:cNvGrpSpPr>
              <a:grpSpLocks/>
            </p:cNvGrpSpPr>
            <p:nvPr/>
          </p:nvGrpSpPr>
          <p:grpSpPr bwMode="auto">
            <a:xfrm flipV="1">
              <a:off x="885" y="2842"/>
              <a:ext cx="136" cy="272"/>
              <a:chOff x="975" y="2976"/>
              <a:chExt cx="136" cy="273"/>
            </a:xfrm>
          </p:grpSpPr>
          <p:sp>
            <p:nvSpPr>
              <p:cNvPr id="755967" name="Oval 25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68" name="Line 25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69" name="Line 25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70" name="Line 25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71" name="Group 259"/>
            <p:cNvGrpSpPr>
              <a:grpSpLocks/>
            </p:cNvGrpSpPr>
            <p:nvPr/>
          </p:nvGrpSpPr>
          <p:grpSpPr bwMode="auto">
            <a:xfrm flipV="1">
              <a:off x="1021" y="2842"/>
              <a:ext cx="136" cy="272"/>
              <a:chOff x="975" y="2976"/>
              <a:chExt cx="136" cy="273"/>
            </a:xfrm>
          </p:grpSpPr>
          <p:sp>
            <p:nvSpPr>
              <p:cNvPr id="755972" name="Oval 26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73" name="Line 26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74" name="Line 26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75" name="Line 26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76" name="Group 264"/>
            <p:cNvGrpSpPr>
              <a:grpSpLocks/>
            </p:cNvGrpSpPr>
            <p:nvPr/>
          </p:nvGrpSpPr>
          <p:grpSpPr bwMode="auto">
            <a:xfrm flipV="1">
              <a:off x="1157" y="2842"/>
              <a:ext cx="136" cy="272"/>
              <a:chOff x="975" y="2976"/>
              <a:chExt cx="136" cy="273"/>
            </a:xfrm>
          </p:grpSpPr>
          <p:sp>
            <p:nvSpPr>
              <p:cNvPr id="755977" name="Oval 26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78" name="Line 26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79" name="Line 26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80" name="Line 26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81" name="Group 269"/>
            <p:cNvGrpSpPr>
              <a:grpSpLocks/>
            </p:cNvGrpSpPr>
            <p:nvPr/>
          </p:nvGrpSpPr>
          <p:grpSpPr bwMode="auto">
            <a:xfrm>
              <a:off x="1430" y="2524"/>
              <a:ext cx="136" cy="273"/>
              <a:chOff x="975" y="2976"/>
              <a:chExt cx="136" cy="273"/>
            </a:xfrm>
          </p:grpSpPr>
          <p:sp>
            <p:nvSpPr>
              <p:cNvPr id="755982" name="Oval 27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83" name="Line 27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84" name="Line 27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85" name="Line 27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86" name="Group 274"/>
            <p:cNvGrpSpPr>
              <a:grpSpLocks/>
            </p:cNvGrpSpPr>
            <p:nvPr/>
          </p:nvGrpSpPr>
          <p:grpSpPr bwMode="auto">
            <a:xfrm>
              <a:off x="1566" y="2524"/>
              <a:ext cx="136" cy="273"/>
              <a:chOff x="975" y="2976"/>
              <a:chExt cx="136" cy="273"/>
            </a:xfrm>
          </p:grpSpPr>
          <p:sp>
            <p:nvSpPr>
              <p:cNvPr id="755987" name="Oval 27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88" name="Line 27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89" name="Line 27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90" name="Line 27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91" name="Group 279"/>
            <p:cNvGrpSpPr>
              <a:grpSpLocks/>
            </p:cNvGrpSpPr>
            <p:nvPr/>
          </p:nvGrpSpPr>
          <p:grpSpPr bwMode="auto">
            <a:xfrm flipV="1">
              <a:off x="1430" y="2842"/>
              <a:ext cx="136" cy="272"/>
              <a:chOff x="975" y="2976"/>
              <a:chExt cx="136" cy="273"/>
            </a:xfrm>
          </p:grpSpPr>
          <p:sp>
            <p:nvSpPr>
              <p:cNvPr id="755992" name="Oval 28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93" name="Line 28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94" name="Line 28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95" name="Line 28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5996" name="Group 284"/>
            <p:cNvGrpSpPr>
              <a:grpSpLocks/>
            </p:cNvGrpSpPr>
            <p:nvPr/>
          </p:nvGrpSpPr>
          <p:grpSpPr bwMode="auto">
            <a:xfrm flipV="1">
              <a:off x="1566" y="2842"/>
              <a:ext cx="136" cy="272"/>
              <a:chOff x="975" y="2976"/>
              <a:chExt cx="136" cy="273"/>
            </a:xfrm>
          </p:grpSpPr>
          <p:sp>
            <p:nvSpPr>
              <p:cNvPr id="755997" name="Oval 28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5998" name="Line 28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5999" name="Line 28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00" name="Line 28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01" name="Group 289"/>
            <p:cNvGrpSpPr>
              <a:grpSpLocks/>
            </p:cNvGrpSpPr>
            <p:nvPr/>
          </p:nvGrpSpPr>
          <p:grpSpPr bwMode="auto">
            <a:xfrm>
              <a:off x="1293" y="2523"/>
              <a:ext cx="136" cy="273"/>
              <a:chOff x="975" y="2976"/>
              <a:chExt cx="136" cy="273"/>
            </a:xfrm>
          </p:grpSpPr>
          <p:sp>
            <p:nvSpPr>
              <p:cNvPr id="756002" name="Oval 29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03" name="Line 29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04" name="Line 29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05" name="Line 29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06" name="Group 294"/>
            <p:cNvGrpSpPr>
              <a:grpSpLocks/>
            </p:cNvGrpSpPr>
            <p:nvPr/>
          </p:nvGrpSpPr>
          <p:grpSpPr bwMode="auto">
            <a:xfrm flipV="1">
              <a:off x="1293" y="2841"/>
              <a:ext cx="136" cy="272"/>
              <a:chOff x="975" y="2976"/>
              <a:chExt cx="136" cy="273"/>
            </a:xfrm>
          </p:grpSpPr>
          <p:sp>
            <p:nvSpPr>
              <p:cNvPr id="756007" name="Oval 29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08" name="Line 29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09" name="Line 29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10" name="Line 29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11" name="Group 299"/>
            <p:cNvGrpSpPr>
              <a:grpSpLocks/>
            </p:cNvGrpSpPr>
            <p:nvPr/>
          </p:nvGrpSpPr>
          <p:grpSpPr bwMode="auto">
            <a:xfrm>
              <a:off x="4830" y="2524"/>
              <a:ext cx="136" cy="273"/>
              <a:chOff x="975" y="2976"/>
              <a:chExt cx="136" cy="273"/>
            </a:xfrm>
          </p:grpSpPr>
          <p:sp>
            <p:nvSpPr>
              <p:cNvPr id="756012" name="Oval 30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13" name="Line 30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14" name="Line 30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15" name="Line 30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16" name="Group 304"/>
            <p:cNvGrpSpPr>
              <a:grpSpLocks/>
            </p:cNvGrpSpPr>
            <p:nvPr/>
          </p:nvGrpSpPr>
          <p:grpSpPr bwMode="auto">
            <a:xfrm>
              <a:off x="4966" y="2524"/>
              <a:ext cx="136" cy="273"/>
              <a:chOff x="975" y="2976"/>
              <a:chExt cx="136" cy="273"/>
            </a:xfrm>
          </p:grpSpPr>
          <p:sp>
            <p:nvSpPr>
              <p:cNvPr id="756017" name="Oval 30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18" name="Line 30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19" name="Line 30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20" name="Line 30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21" name="Group 309"/>
            <p:cNvGrpSpPr>
              <a:grpSpLocks/>
            </p:cNvGrpSpPr>
            <p:nvPr/>
          </p:nvGrpSpPr>
          <p:grpSpPr bwMode="auto">
            <a:xfrm flipV="1">
              <a:off x="4830" y="2842"/>
              <a:ext cx="136" cy="272"/>
              <a:chOff x="975" y="2976"/>
              <a:chExt cx="136" cy="273"/>
            </a:xfrm>
          </p:grpSpPr>
          <p:sp>
            <p:nvSpPr>
              <p:cNvPr id="756022" name="Oval 31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23" name="Line 31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24" name="Line 31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25" name="Line 31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26" name="Group 314"/>
            <p:cNvGrpSpPr>
              <a:grpSpLocks/>
            </p:cNvGrpSpPr>
            <p:nvPr/>
          </p:nvGrpSpPr>
          <p:grpSpPr bwMode="auto">
            <a:xfrm flipV="1">
              <a:off x="4966" y="2842"/>
              <a:ext cx="136" cy="272"/>
              <a:chOff x="975" y="2976"/>
              <a:chExt cx="136" cy="273"/>
            </a:xfrm>
          </p:grpSpPr>
          <p:sp>
            <p:nvSpPr>
              <p:cNvPr id="756027" name="Oval 31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28" name="Line 31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29" name="Line 31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30" name="Line 31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31" name="Group 319"/>
            <p:cNvGrpSpPr>
              <a:grpSpLocks/>
            </p:cNvGrpSpPr>
            <p:nvPr/>
          </p:nvGrpSpPr>
          <p:grpSpPr bwMode="auto">
            <a:xfrm>
              <a:off x="5239" y="2524"/>
              <a:ext cx="136" cy="273"/>
              <a:chOff x="975" y="2976"/>
              <a:chExt cx="136" cy="273"/>
            </a:xfrm>
          </p:grpSpPr>
          <p:sp>
            <p:nvSpPr>
              <p:cNvPr id="756032" name="Oval 32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33" name="Line 32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34" name="Line 32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35" name="Line 32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36" name="Group 324"/>
            <p:cNvGrpSpPr>
              <a:grpSpLocks/>
            </p:cNvGrpSpPr>
            <p:nvPr/>
          </p:nvGrpSpPr>
          <p:grpSpPr bwMode="auto">
            <a:xfrm>
              <a:off x="5375" y="2524"/>
              <a:ext cx="136" cy="273"/>
              <a:chOff x="975" y="2976"/>
              <a:chExt cx="136" cy="273"/>
            </a:xfrm>
          </p:grpSpPr>
          <p:sp>
            <p:nvSpPr>
              <p:cNvPr id="756037" name="Oval 32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38" name="Line 32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39" name="Line 32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40" name="Line 32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41" name="Group 329"/>
            <p:cNvGrpSpPr>
              <a:grpSpLocks/>
            </p:cNvGrpSpPr>
            <p:nvPr/>
          </p:nvGrpSpPr>
          <p:grpSpPr bwMode="auto">
            <a:xfrm flipV="1">
              <a:off x="5239" y="2842"/>
              <a:ext cx="136" cy="272"/>
              <a:chOff x="975" y="2976"/>
              <a:chExt cx="136" cy="273"/>
            </a:xfrm>
          </p:grpSpPr>
          <p:sp>
            <p:nvSpPr>
              <p:cNvPr id="756042" name="Oval 33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43" name="Line 33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44" name="Line 33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45" name="Line 33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46" name="Group 334"/>
            <p:cNvGrpSpPr>
              <a:grpSpLocks/>
            </p:cNvGrpSpPr>
            <p:nvPr/>
          </p:nvGrpSpPr>
          <p:grpSpPr bwMode="auto">
            <a:xfrm flipV="1">
              <a:off x="5375" y="2842"/>
              <a:ext cx="136" cy="272"/>
              <a:chOff x="975" y="2976"/>
              <a:chExt cx="136" cy="273"/>
            </a:xfrm>
          </p:grpSpPr>
          <p:sp>
            <p:nvSpPr>
              <p:cNvPr id="756047" name="Oval 33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48" name="Line 33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49" name="Line 33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50" name="Line 33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51" name="Group 339"/>
            <p:cNvGrpSpPr>
              <a:grpSpLocks/>
            </p:cNvGrpSpPr>
            <p:nvPr/>
          </p:nvGrpSpPr>
          <p:grpSpPr bwMode="auto">
            <a:xfrm>
              <a:off x="5102" y="2523"/>
              <a:ext cx="136" cy="273"/>
              <a:chOff x="975" y="2976"/>
              <a:chExt cx="136" cy="273"/>
            </a:xfrm>
          </p:grpSpPr>
          <p:sp>
            <p:nvSpPr>
              <p:cNvPr id="756052" name="Oval 34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53" name="Line 34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54" name="Line 34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55" name="Line 34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56" name="Group 344"/>
            <p:cNvGrpSpPr>
              <a:grpSpLocks/>
            </p:cNvGrpSpPr>
            <p:nvPr/>
          </p:nvGrpSpPr>
          <p:grpSpPr bwMode="auto">
            <a:xfrm flipV="1">
              <a:off x="5102" y="2841"/>
              <a:ext cx="136" cy="272"/>
              <a:chOff x="975" y="2976"/>
              <a:chExt cx="136" cy="273"/>
            </a:xfrm>
          </p:grpSpPr>
          <p:sp>
            <p:nvSpPr>
              <p:cNvPr id="756057" name="Oval 34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58" name="Line 34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59" name="Line 34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60" name="Line 34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61" name="Group 349"/>
            <p:cNvGrpSpPr>
              <a:grpSpLocks/>
            </p:cNvGrpSpPr>
            <p:nvPr/>
          </p:nvGrpSpPr>
          <p:grpSpPr bwMode="auto">
            <a:xfrm>
              <a:off x="612" y="2523"/>
              <a:ext cx="137" cy="274"/>
              <a:chOff x="975" y="2976"/>
              <a:chExt cx="136" cy="273"/>
            </a:xfrm>
          </p:grpSpPr>
          <p:sp>
            <p:nvSpPr>
              <p:cNvPr id="756062" name="Oval 35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63" name="Line 35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64" name="Line 35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65" name="Line 35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66" name="Group 354"/>
            <p:cNvGrpSpPr>
              <a:grpSpLocks/>
            </p:cNvGrpSpPr>
            <p:nvPr/>
          </p:nvGrpSpPr>
          <p:grpSpPr bwMode="auto">
            <a:xfrm>
              <a:off x="749" y="2524"/>
              <a:ext cx="136" cy="273"/>
              <a:chOff x="975" y="2976"/>
              <a:chExt cx="136" cy="273"/>
            </a:xfrm>
          </p:grpSpPr>
          <p:sp>
            <p:nvSpPr>
              <p:cNvPr id="756067" name="Oval 35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68" name="Line 35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69" name="Line 35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70" name="Line 35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71" name="Group 359"/>
            <p:cNvGrpSpPr>
              <a:grpSpLocks/>
            </p:cNvGrpSpPr>
            <p:nvPr/>
          </p:nvGrpSpPr>
          <p:grpSpPr bwMode="auto">
            <a:xfrm flipV="1">
              <a:off x="613" y="2842"/>
              <a:ext cx="136" cy="272"/>
              <a:chOff x="975" y="2976"/>
              <a:chExt cx="136" cy="273"/>
            </a:xfrm>
          </p:grpSpPr>
          <p:sp>
            <p:nvSpPr>
              <p:cNvPr id="756072" name="Oval 36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73" name="Line 36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74" name="Line 36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75" name="Line 36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6076" name="Group 364"/>
            <p:cNvGrpSpPr>
              <a:grpSpLocks/>
            </p:cNvGrpSpPr>
            <p:nvPr/>
          </p:nvGrpSpPr>
          <p:grpSpPr bwMode="auto">
            <a:xfrm flipV="1">
              <a:off x="749" y="2842"/>
              <a:ext cx="136" cy="272"/>
              <a:chOff x="975" y="2976"/>
              <a:chExt cx="136" cy="273"/>
            </a:xfrm>
          </p:grpSpPr>
          <p:sp>
            <p:nvSpPr>
              <p:cNvPr id="756077" name="Oval 36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6078" name="Line 36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79" name="Line 36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6080" name="Line 36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</p:grpSp>
      <p:sp>
        <p:nvSpPr>
          <p:cNvPr id="756081" name="AutoShape 369"/>
          <p:cNvSpPr>
            <a:spLocks noChangeArrowheads="1"/>
          </p:cNvSpPr>
          <p:nvPr/>
        </p:nvSpPr>
        <p:spPr bwMode="auto">
          <a:xfrm>
            <a:off x="1331913" y="3429000"/>
            <a:ext cx="287337" cy="2232025"/>
          </a:xfrm>
          <a:prstGeom prst="downArrow">
            <a:avLst>
              <a:gd name="adj1" fmla="val 43648"/>
              <a:gd name="adj2" fmla="val 137558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6082" name="AutoShape 370"/>
          <p:cNvSpPr>
            <a:spLocks noChangeArrowheads="1"/>
          </p:cNvSpPr>
          <p:nvPr/>
        </p:nvSpPr>
        <p:spPr bwMode="auto">
          <a:xfrm>
            <a:off x="3492500" y="3429000"/>
            <a:ext cx="287338" cy="2232025"/>
          </a:xfrm>
          <a:prstGeom prst="downArrow">
            <a:avLst>
              <a:gd name="adj1" fmla="val 43648"/>
              <a:gd name="adj2" fmla="val 137557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6083" name="AutoShape 371"/>
          <p:cNvSpPr>
            <a:spLocks noChangeArrowheads="1"/>
          </p:cNvSpPr>
          <p:nvPr/>
        </p:nvSpPr>
        <p:spPr bwMode="auto">
          <a:xfrm>
            <a:off x="5364163" y="3429000"/>
            <a:ext cx="1223962" cy="504825"/>
          </a:xfrm>
          <a:prstGeom prst="curvedUpArrow">
            <a:avLst>
              <a:gd name="adj1" fmla="val 23527"/>
              <a:gd name="adj2" fmla="val 72017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6084" name="AutoShape 372"/>
          <p:cNvSpPr>
            <a:spLocks noChangeArrowheads="1"/>
          </p:cNvSpPr>
          <p:nvPr/>
        </p:nvSpPr>
        <p:spPr bwMode="auto">
          <a:xfrm>
            <a:off x="7308850" y="3429000"/>
            <a:ext cx="1223963" cy="504825"/>
          </a:xfrm>
          <a:prstGeom prst="curvedUpArrow">
            <a:avLst>
              <a:gd name="adj1" fmla="val 23527"/>
              <a:gd name="adj2" fmla="val 72017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6085" name="Text Box 373"/>
          <p:cNvSpPr txBox="1">
            <a:spLocks noChangeArrowheads="1"/>
          </p:cNvSpPr>
          <p:nvPr/>
        </p:nvSpPr>
        <p:spPr bwMode="auto">
          <a:xfrm>
            <a:off x="1908175" y="6165850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21. Volná difuze</a:t>
            </a:r>
            <a:endParaRPr lang="cs-CZ" altLang="cs-CZ" sz="1400" baseline="30000"/>
          </a:p>
        </p:txBody>
      </p:sp>
      <p:sp>
        <p:nvSpPr>
          <p:cNvPr id="756087" name="AutoShape 37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5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7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75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/>
      <p:bldP spid="755716" grpId="0"/>
      <p:bldP spid="755717" grpId="0"/>
      <p:bldP spid="755718" grpId="0"/>
      <p:bldP spid="7557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ChangeArrowheads="1"/>
          </p:cNvSpPr>
          <p:nvPr/>
        </p:nvSpPr>
        <p:spPr bwMode="auto">
          <a:xfrm>
            <a:off x="685800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Membránové proteiny</a:t>
            </a:r>
          </a:p>
        </p:txBody>
      </p:sp>
      <p:sp>
        <p:nvSpPr>
          <p:cNvPr id="756739" name="Line 3"/>
          <p:cNvSpPr>
            <a:spLocks noChangeShapeType="1"/>
          </p:cNvSpPr>
          <p:nvPr/>
        </p:nvSpPr>
        <p:spPr bwMode="auto">
          <a:xfrm flipH="1">
            <a:off x="3059113" y="1268413"/>
            <a:ext cx="1225550" cy="6477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6740" name="Line 4"/>
          <p:cNvSpPr>
            <a:spLocks noChangeShapeType="1"/>
          </p:cNvSpPr>
          <p:nvPr/>
        </p:nvSpPr>
        <p:spPr bwMode="auto">
          <a:xfrm>
            <a:off x="4284663" y="1268413"/>
            <a:ext cx="1150937" cy="7207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6741" name="Text Box 5"/>
          <p:cNvSpPr txBox="1">
            <a:spLocks noChangeArrowheads="1"/>
          </p:cNvSpPr>
          <p:nvPr/>
        </p:nvSpPr>
        <p:spPr bwMode="auto">
          <a:xfrm>
            <a:off x="1260475" y="1941513"/>
            <a:ext cx="311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9900"/>
                </a:solidFill>
              </a:rPr>
              <a:t>Membránový kanál (pór)</a:t>
            </a:r>
          </a:p>
        </p:txBody>
      </p:sp>
      <p:sp>
        <p:nvSpPr>
          <p:cNvPr id="756742" name="Text Box 6"/>
          <p:cNvSpPr txBox="1">
            <a:spLocks noChangeArrowheads="1"/>
          </p:cNvSpPr>
          <p:nvPr/>
        </p:nvSpPr>
        <p:spPr bwMode="auto">
          <a:xfrm>
            <a:off x="4759325" y="1941513"/>
            <a:ext cx="262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9900"/>
                </a:solidFill>
              </a:rPr>
              <a:t>Přenašečový protein</a:t>
            </a:r>
          </a:p>
        </p:txBody>
      </p:sp>
      <p:sp>
        <p:nvSpPr>
          <p:cNvPr id="756743" name="AutoShape 7"/>
          <p:cNvSpPr>
            <a:spLocks noChangeArrowheads="1"/>
          </p:cNvSpPr>
          <p:nvPr/>
        </p:nvSpPr>
        <p:spPr bwMode="auto">
          <a:xfrm>
            <a:off x="2987675" y="2349500"/>
            <a:ext cx="144463" cy="287338"/>
          </a:xfrm>
          <a:prstGeom prst="downArrow">
            <a:avLst>
              <a:gd name="adj1" fmla="val 50000"/>
              <a:gd name="adj2" fmla="val 49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6744" name="AutoShape 8"/>
          <p:cNvSpPr>
            <a:spLocks noChangeArrowheads="1"/>
          </p:cNvSpPr>
          <p:nvPr/>
        </p:nvSpPr>
        <p:spPr bwMode="auto">
          <a:xfrm>
            <a:off x="5580063" y="2349500"/>
            <a:ext cx="144462" cy="287338"/>
          </a:xfrm>
          <a:prstGeom prst="downArrow">
            <a:avLst>
              <a:gd name="adj1" fmla="val 50000"/>
              <a:gd name="adj2" fmla="val 49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6745" name="Rectangle 9"/>
          <p:cNvSpPr>
            <a:spLocks noChangeArrowheads="1"/>
          </p:cNvSpPr>
          <p:nvPr/>
        </p:nvSpPr>
        <p:spPr bwMode="auto">
          <a:xfrm>
            <a:off x="4429125" y="2852738"/>
            <a:ext cx="4175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P</a:t>
            </a:r>
            <a:r>
              <a:rPr lang="en-US" altLang="cs-CZ" sz="1800"/>
              <a:t>řenašečové proteiny váží přenášené látky, kdy pomocí konformačních změn přesunou látku na druhou stranu.</a:t>
            </a:r>
          </a:p>
        </p:txBody>
      </p:sp>
      <p:sp>
        <p:nvSpPr>
          <p:cNvPr id="756746" name="AutoShape 10"/>
          <p:cNvSpPr>
            <a:spLocks noChangeArrowheads="1"/>
          </p:cNvSpPr>
          <p:nvPr/>
        </p:nvSpPr>
        <p:spPr bwMode="auto">
          <a:xfrm>
            <a:off x="5580063" y="4911725"/>
            <a:ext cx="144462" cy="287338"/>
          </a:xfrm>
          <a:prstGeom prst="downArrow">
            <a:avLst>
              <a:gd name="adj1" fmla="val 50000"/>
              <a:gd name="adj2" fmla="val 49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6747" name="Text Box 11"/>
          <p:cNvSpPr txBox="1">
            <a:spLocks noChangeArrowheads="1"/>
          </p:cNvSpPr>
          <p:nvPr/>
        </p:nvSpPr>
        <p:spPr bwMode="auto">
          <a:xfrm>
            <a:off x="4787900" y="5294313"/>
            <a:ext cx="2643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2904A0"/>
                </a:solidFill>
              </a:rPr>
              <a:t>Přenašečový transport </a:t>
            </a:r>
          </a:p>
        </p:txBody>
      </p:sp>
      <p:sp>
        <p:nvSpPr>
          <p:cNvPr id="756748" name="Text Box 12"/>
          <p:cNvSpPr txBox="1">
            <a:spLocks noChangeArrowheads="1"/>
          </p:cNvSpPr>
          <p:nvPr/>
        </p:nvSpPr>
        <p:spPr bwMode="auto">
          <a:xfrm>
            <a:off x="2409825" y="529431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2904A0"/>
                </a:solidFill>
              </a:rPr>
              <a:t>Prostá difuze</a:t>
            </a:r>
          </a:p>
        </p:txBody>
      </p:sp>
      <p:sp>
        <p:nvSpPr>
          <p:cNvPr id="756749" name="Text Box 13"/>
          <p:cNvSpPr txBox="1">
            <a:spLocks noChangeArrowheads="1"/>
          </p:cNvSpPr>
          <p:nvPr/>
        </p:nvSpPr>
        <p:spPr bwMode="auto">
          <a:xfrm>
            <a:off x="395288" y="28543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Tok částic kanálem může být regulovaný otevřením či uzavřením kanálu (konformační změny). Kanál je otevírán či zavírán např. specifickými signály </a:t>
            </a:r>
          </a:p>
          <a:p>
            <a:pPr algn="ctr"/>
            <a:r>
              <a:rPr lang="cs-CZ" altLang="cs-CZ" sz="1800"/>
              <a:t>(u nervových buněk) či nějakou ligandou (např. neurotransmitery).</a:t>
            </a:r>
          </a:p>
        </p:txBody>
      </p:sp>
      <p:sp>
        <p:nvSpPr>
          <p:cNvPr id="756750" name="AutoShape 14"/>
          <p:cNvSpPr>
            <a:spLocks noChangeArrowheads="1"/>
          </p:cNvSpPr>
          <p:nvPr/>
        </p:nvSpPr>
        <p:spPr bwMode="auto">
          <a:xfrm>
            <a:off x="3059113" y="4911725"/>
            <a:ext cx="144462" cy="287338"/>
          </a:xfrm>
          <a:prstGeom prst="downArrow">
            <a:avLst>
              <a:gd name="adj1" fmla="val 50000"/>
              <a:gd name="adj2" fmla="val 49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756752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5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5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5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5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5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5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5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1" grpId="0"/>
      <p:bldP spid="756742" grpId="0"/>
      <p:bldP spid="756745" grpId="0"/>
      <p:bldP spid="756747" grpId="0"/>
      <p:bldP spid="756748" grpId="0"/>
      <p:bldP spid="756749" grpId="0"/>
      <p:bldP spid="7567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ChangeArrowheads="1"/>
          </p:cNvSpPr>
          <p:nvPr/>
        </p:nvSpPr>
        <p:spPr bwMode="auto">
          <a:xfrm>
            <a:off x="685800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Membránové proteiny</a:t>
            </a:r>
          </a:p>
        </p:txBody>
      </p:sp>
      <p:sp>
        <p:nvSpPr>
          <p:cNvPr id="757763" name="Oval 3"/>
          <p:cNvSpPr>
            <a:spLocks noChangeArrowheads="1"/>
          </p:cNvSpPr>
          <p:nvPr/>
        </p:nvSpPr>
        <p:spPr bwMode="auto">
          <a:xfrm>
            <a:off x="2628900" y="220345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64" name="Oval 4"/>
          <p:cNvSpPr>
            <a:spLocks noChangeArrowheads="1"/>
          </p:cNvSpPr>
          <p:nvPr/>
        </p:nvSpPr>
        <p:spPr bwMode="auto">
          <a:xfrm>
            <a:off x="3636963" y="220345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65" name="Oval 5"/>
          <p:cNvSpPr>
            <a:spLocks noChangeArrowheads="1"/>
          </p:cNvSpPr>
          <p:nvPr/>
        </p:nvSpPr>
        <p:spPr bwMode="auto">
          <a:xfrm>
            <a:off x="6732588" y="450850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66" name="Oval 6"/>
          <p:cNvSpPr>
            <a:spLocks noChangeArrowheads="1"/>
          </p:cNvSpPr>
          <p:nvPr/>
        </p:nvSpPr>
        <p:spPr bwMode="auto">
          <a:xfrm>
            <a:off x="6661150" y="2420938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67" name="Oval 7"/>
          <p:cNvSpPr>
            <a:spLocks noChangeArrowheads="1"/>
          </p:cNvSpPr>
          <p:nvPr/>
        </p:nvSpPr>
        <p:spPr bwMode="auto">
          <a:xfrm>
            <a:off x="6372225" y="22764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68" name="Oval 8"/>
          <p:cNvSpPr>
            <a:spLocks noChangeArrowheads="1"/>
          </p:cNvSpPr>
          <p:nvPr/>
        </p:nvSpPr>
        <p:spPr bwMode="auto">
          <a:xfrm>
            <a:off x="6948488" y="22764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69" name="Oval 9"/>
          <p:cNvSpPr>
            <a:spLocks noChangeArrowheads="1"/>
          </p:cNvSpPr>
          <p:nvPr/>
        </p:nvSpPr>
        <p:spPr bwMode="auto">
          <a:xfrm>
            <a:off x="6372225" y="1989138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70" name="Oval 10"/>
          <p:cNvSpPr>
            <a:spLocks noChangeArrowheads="1"/>
          </p:cNvSpPr>
          <p:nvPr/>
        </p:nvSpPr>
        <p:spPr bwMode="auto">
          <a:xfrm>
            <a:off x="6661150" y="18446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71" name="Oval 11"/>
          <p:cNvSpPr>
            <a:spLocks noChangeArrowheads="1"/>
          </p:cNvSpPr>
          <p:nvPr/>
        </p:nvSpPr>
        <p:spPr bwMode="auto">
          <a:xfrm>
            <a:off x="6948488" y="1989138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772" name="Oval 12"/>
          <p:cNvSpPr>
            <a:spLocks noChangeArrowheads="1"/>
          </p:cNvSpPr>
          <p:nvPr/>
        </p:nvSpPr>
        <p:spPr bwMode="auto">
          <a:xfrm>
            <a:off x="6661150" y="2133600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57773" name="Group 13"/>
          <p:cNvGrpSpPr>
            <a:grpSpLocks/>
          </p:cNvGrpSpPr>
          <p:nvPr/>
        </p:nvGrpSpPr>
        <p:grpSpPr bwMode="auto">
          <a:xfrm>
            <a:off x="1258888" y="3141663"/>
            <a:ext cx="215900" cy="433387"/>
            <a:chOff x="975" y="2976"/>
            <a:chExt cx="136" cy="273"/>
          </a:xfrm>
        </p:grpSpPr>
        <p:sp>
          <p:nvSpPr>
            <p:cNvPr id="757774" name="Oval 1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775" name="Line 1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76" name="Line 1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77" name="Line 1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778" name="Group 18"/>
          <p:cNvGrpSpPr>
            <a:grpSpLocks/>
          </p:cNvGrpSpPr>
          <p:nvPr/>
        </p:nvGrpSpPr>
        <p:grpSpPr bwMode="auto">
          <a:xfrm>
            <a:off x="1474788" y="3141663"/>
            <a:ext cx="215900" cy="433387"/>
            <a:chOff x="975" y="2976"/>
            <a:chExt cx="136" cy="273"/>
          </a:xfrm>
        </p:grpSpPr>
        <p:sp>
          <p:nvSpPr>
            <p:cNvPr id="757779" name="Oval 1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780" name="Line 2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81" name="Line 2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82" name="Line 2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783" name="Group 23"/>
          <p:cNvGrpSpPr>
            <a:grpSpLocks/>
          </p:cNvGrpSpPr>
          <p:nvPr/>
        </p:nvGrpSpPr>
        <p:grpSpPr bwMode="auto">
          <a:xfrm>
            <a:off x="1690688" y="3141663"/>
            <a:ext cx="215900" cy="433387"/>
            <a:chOff x="975" y="2976"/>
            <a:chExt cx="136" cy="273"/>
          </a:xfrm>
        </p:grpSpPr>
        <p:sp>
          <p:nvSpPr>
            <p:cNvPr id="757784" name="Oval 2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785" name="Line 2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86" name="Line 2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87" name="Line 2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788" name="Group 28"/>
          <p:cNvGrpSpPr>
            <a:grpSpLocks/>
          </p:cNvGrpSpPr>
          <p:nvPr/>
        </p:nvGrpSpPr>
        <p:grpSpPr bwMode="auto">
          <a:xfrm flipV="1">
            <a:off x="1258888" y="3646488"/>
            <a:ext cx="215900" cy="431800"/>
            <a:chOff x="975" y="2976"/>
            <a:chExt cx="136" cy="273"/>
          </a:xfrm>
        </p:grpSpPr>
        <p:sp>
          <p:nvSpPr>
            <p:cNvPr id="757789" name="Oval 2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790" name="Line 3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91" name="Line 3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92" name="Line 3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793" name="Group 33"/>
          <p:cNvGrpSpPr>
            <a:grpSpLocks/>
          </p:cNvGrpSpPr>
          <p:nvPr/>
        </p:nvGrpSpPr>
        <p:grpSpPr bwMode="auto">
          <a:xfrm flipV="1">
            <a:off x="1474788" y="3646488"/>
            <a:ext cx="215900" cy="431800"/>
            <a:chOff x="975" y="2976"/>
            <a:chExt cx="136" cy="273"/>
          </a:xfrm>
        </p:grpSpPr>
        <p:sp>
          <p:nvSpPr>
            <p:cNvPr id="757794" name="Oval 3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795" name="Line 3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96" name="Line 3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797" name="Line 3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798" name="Group 38"/>
          <p:cNvGrpSpPr>
            <a:grpSpLocks/>
          </p:cNvGrpSpPr>
          <p:nvPr/>
        </p:nvGrpSpPr>
        <p:grpSpPr bwMode="auto">
          <a:xfrm flipV="1">
            <a:off x="1690688" y="3646488"/>
            <a:ext cx="215900" cy="431800"/>
            <a:chOff x="975" y="2976"/>
            <a:chExt cx="136" cy="273"/>
          </a:xfrm>
        </p:grpSpPr>
        <p:sp>
          <p:nvSpPr>
            <p:cNvPr id="757799" name="Oval 3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00" name="Line 4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01" name="Line 4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02" name="Line 4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7803" name="Line 43"/>
          <p:cNvSpPr>
            <a:spLocks noChangeShapeType="1"/>
          </p:cNvSpPr>
          <p:nvPr/>
        </p:nvSpPr>
        <p:spPr bwMode="auto">
          <a:xfrm>
            <a:off x="2698750" y="2492375"/>
            <a:ext cx="0" cy="20177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757804" name="Group 44"/>
          <p:cNvGrpSpPr>
            <a:grpSpLocks/>
          </p:cNvGrpSpPr>
          <p:nvPr/>
        </p:nvGrpSpPr>
        <p:grpSpPr bwMode="auto">
          <a:xfrm>
            <a:off x="2124075" y="3141663"/>
            <a:ext cx="215900" cy="433387"/>
            <a:chOff x="975" y="2976"/>
            <a:chExt cx="136" cy="273"/>
          </a:xfrm>
        </p:grpSpPr>
        <p:sp>
          <p:nvSpPr>
            <p:cNvPr id="757805" name="Oval 45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06" name="Line 46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07" name="Line 47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08" name="Line 48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09" name="Group 49"/>
          <p:cNvGrpSpPr>
            <a:grpSpLocks/>
          </p:cNvGrpSpPr>
          <p:nvPr/>
        </p:nvGrpSpPr>
        <p:grpSpPr bwMode="auto">
          <a:xfrm>
            <a:off x="2339975" y="3141663"/>
            <a:ext cx="215900" cy="433387"/>
            <a:chOff x="975" y="2976"/>
            <a:chExt cx="136" cy="273"/>
          </a:xfrm>
        </p:grpSpPr>
        <p:sp>
          <p:nvSpPr>
            <p:cNvPr id="757810" name="Oval 50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11" name="Line 51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12" name="Line 52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13" name="Line 53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14" name="Group 54"/>
          <p:cNvGrpSpPr>
            <a:grpSpLocks/>
          </p:cNvGrpSpPr>
          <p:nvPr/>
        </p:nvGrpSpPr>
        <p:grpSpPr bwMode="auto">
          <a:xfrm flipV="1">
            <a:off x="2124075" y="3646488"/>
            <a:ext cx="215900" cy="431800"/>
            <a:chOff x="975" y="2976"/>
            <a:chExt cx="136" cy="273"/>
          </a:xfrm>
        </p:grpSpPr>
        <p:sp>
          <p:nvSpPr>
            <p:cNvPr id="757815" name="Oval 55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16" name="Line 56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17" name="Line 57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18" name="Line 58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19" name="Group 59"/>
          <p:cNvGrpSpPr>
            <a:grpSpLocks/>
          </p:cNvGrpSpPr>
          <p:nvPr/>
        </p:nvGrpSpPr>
        <p:grpSpPr bwMode="auto">
          <a:xfrm flipV="1">
            <a:off x="2339975" y="3646488"/>
            <a:ext cx="215900" cy="431800"/>
            <a:chOff x="975" y="2976"/>
            <a:chExt cx="136" cy="273"/>
          </a:xfrm>
        </p:grpSpPr>
        <p:sp>
          <p:nvSpPr>
            <p:cNvPr id="757820" name="Oval 60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21" name="Line 61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22" name="Line 62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23" name="Line 63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7824" name="AutoShape 64"/>
          <p:cNvSpPr>
            <a:spLocks noChangeArrowheads="1"/>
          </p:cNvSpPr>
          <p:nvPr/>
        </p:nvSpPr>
        <p:spPr bwMode="auto">
          <a:xfrm>
            <a:off x="2771775" y="3141663"/>
            <a:ext cx="215900" cy="1008062"/>
          </a:xfrm>
          <a:prstGeom prst="flowChartDelay">
            <a:avLst/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825" name="AutoShape 65"/>
          <p:cNvSpPr>
            <a:spLocks noChangeArrowheads="1"/>
          </p:cNvSpPr>
          <p:nvPr/>
        </p:nvSpPr>
        <p:spPr bwMode="auto">
          <a:xfrm flipH="1">
            <a:off x="2411413" y="3141663"/>
            <a:ext cx="215900" cy="1008062"/>
          </a:xfrm>
          <a:prstGeom prst="flowChartDelay">
            <a:avLst/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57826" name="Group 66"/>
          <p:cNvGrpSpPr>
            <a:grpSpLocks/>
          </p:cNvGrpSpPr>
          <p:nvPr/>
        </p:nvGrpSpPr>
        <p:grpSpPr bwMode="auto">
          <a:xfrm>
            <a:off x="2987675" y="3141663"/>
            <a:ext cx="215900" cy="433387"/>
            <a:chOff x="975" y="2976"/>
            <a:chExt cx="136" cy="273"/>
          </a:xfrm>
        </p:grpSpPr>
        <p:sp>
          <p:nvSpPr>
            <p:cNvPr id="757827" name="Oval 6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28" name="Line 6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29" name="Line 6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30" name="Line 7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31" name="Group 71"/>
          <p:cNvGrpSpPr>
            <a:grpSpLocks/>
          </p:cNvGrpSpPr>
          <p:nvPr/>
        </p:nvGrpSpPr>
        <p:grpSpPr bwMode="auto">
          <a:xfrm>
            <a:off x="3203575" y="3141663"/>
            <a:ext cx="215900" cy="433387"/>
            <a:chOff x="975" y="2976"/>
            <a:chExt cx="136" cy="273"/>
          </a:xfrm>
        </p:grpSpPr>
        <p:sp>
          <p:nvSpPr>
            <p:cNvPr id="757832" name="Oval 7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33" name="Line 7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34" name="Line 7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35" name="Line 7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36" name="Group 76"/>
          <p:cNvGrpSpPr>
            <a:grpSpLocks/>
          </p:cNvGrpSpPr>
          <p:nvPr/>
        </p:nvGrpSpPr>
        <p:grpSpPr bwMode="auto">
          <a:xfrm flipV="1">
            <a:off x="2987675" y="3646488"/>
            <a:ext cx="215900" cy="431800"/>
            <a:chOff x="975" y="2976"/>
            <a:chExt cx="136" cy="273"/>
          </a:xfrm>
        </p:grpSpPr>
        <p:sp>
          <p:nvSpPr>
            <p:cNvPr id="757837" name="Oval 7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38" name="Line 7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39" name="Line 7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40" name="Line 8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41" name="Group 81"/>
          <p:cNvGrpSpPr>
            <a:grpSpLocks/>
          </p:cNvGrpSpPr>
          <p:nvPr/>
        </p:nvGrpSpPr>
        <p:grpSpPr bwMode="auto">
          <a:xfrm flipV="1">
            <a:off x="3203575" y="3646488"/>
            <a:ext cx="215900" cy="431800"/>
            <a:chOff x="975" y="2976"/>
            <a:chExt cx="136" cy="273"/>
          </a:xfrm>
        </p:grpSpPr>
        <p:sp>
          <p:nvSpPr>
            <p:cNvPr id="757842" name="Oval 8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43" name="Line 8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44" name="Line 8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45" name="Line 8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46" name="Group 86"/>
          <p:cNvGrpSpPr>
            <a:grpSpLocks/>
          </p:cNvGrpSpPr>
          <p:nvPr/>
        </p:nvGrpSpPr>
        <p:grpSpPr bwMode="auto">
          <a:xfrm>
            <a:off x="3995738" y="3141663"/>
            <a:ext cx="215900" cy="433387"/>
            <a:chOff x="975" y="2976"/>
            <a:chExt cx="136" cy="273"/>
          </a:xfrm>
        </p:grpSpPr>
        <p:sp>
          <p:nvSpPr>
            <p:cNvPr id="757847" name="Oval 8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48" name="Line 8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49" name="Line 8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50" name="Line 9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51" name="Group 91"/>
          <p:cNvGrpSpPr>
            <a:grpSpLocks/>
          </p:cNvGrpSpPr>
          <p:nvPr/>
        </p:nvGrpSpPr>
        <p:grpSpPr bwMode="auto">
          <a:xfrm>
            <a:off x="4211638" y="3141663"/>
            <a:ext cx="215900" cy="433387"/>
            <a:chOff x="975" y="2976"/>
            <a:chExt cx="136" cy="273"/>
          </a:xfrm>
        </p:grpSpPr>
        <p:sp>
          <p:nvSpPr>
            <p:cNvPr id="757852" name="Oval 9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53" name="Line 9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54" name="Line 9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55" name="Line 9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56" name="Group 96"/>
          <p:cNvGrpSpPr>
            <a:grpSpLocks/>
          </p:cNvGrpSpPr>
          <p:nvPr/>
        </p:nvGrpSpPr>
        <p:grpSpPr bwMode="auto">
          <a:xfrm flipV="1">
            <a:off x="3995738" y="3646488"/>
            <a:ext cx="215900" cy="431800"/>
            <a:chOff x="975" y="2976"/>
            <a:chExt cx="136" cy="273"/>
          </a:xfrm>
        </p:grpSpPr>
        <p:sp>
          <p:nvSpPr>
            <p:cNvPr id="757857" name="Oval 9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58" name="Line 9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59" name="Line 9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60" name="Line 10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61" name="Group 101"/>
          <p:cNvGrpSpPr>
            <a:grpSpLocks/>
          </p:cNvGrpSpPr>
          <p:nvPr/>
        </p:nvGrpSpPr>
        <p:grpSpPr bwMode="auto">
          <a:xfrm flipV="1">
            <a:off x="4211638" y="3646488"/>
            <a:ext cx="215900" cy="431800"/>
            <a:chOff x="975" y="2976"/>
            <a:chExt cx="136" cy="273"/>
          </a:xfrm>
        </p:grpSpPr>
        <p:sp>
          <p:nvSpPr>
            <p:cNvPr id="757862" name="Oval 10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63" name="Line 10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64" name="Line 10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65" name="Line 10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7866" name="AutoShape 106"/>
          <p:cNvSpPr>
            <a:spLocks noChangeArrowheads="1"/>
          </p:cNvSpPr>
          <p:nvPr/>
        </p:nvSpPr>
        <p:spPr bwMode="auto">
          <a:xfrm>
            <a:off x="3419475" y="3141663"/>
            <a:ext cx="576263" cy="1008062"/>
          </a:xfrm>
          <a:prstGeom prst="octagon">
            <a:avLst>
              <a:gd name="adj" fmla="val 29287"/>
            </a:avLst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867" name="Line 107"/>
          <p:cNvSpPr>
            <a:spLocks noChangeShapeType="1"/>
          </p:cNvSpPr>
          <p:nvPr/>
        </p:nvSpPr>
        <p:spPr bwMode="auto">
          <a:xfrm>
            <a:off x="3706813" y="2492375"/>
            <a:ext cx="0" cy="20177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757868" name="Group 108"/>
          <p:cNvGrpSpPr>
            <a:grpSpLocks/>
          </p:cNvGrpSpPr>
          <p:nvPr/>
        </p:nvGrpSpPr>
        <p:grpSpPr bwMode="auto">
          <a:xfrm>
            <a:off x="4427538" y="3141663"/>
            <a:ext cx="215900" cy="433387"/>
            <a:chOff x="975" y="2976"/>
            <a:chExt cx="136" cy="273"/>
          </a:xfrm>
        </p:grpSpPr>
        <p:sp>
          <p:nvSpPr>
            <p:cNvPr id="757869" name="Oval 10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70" name="Line 11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71" name="Line 11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72" name="Line 11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73" name="Group 113"/>
          <p:cNvGrpSpPr>
            <a:grpSpLocks/>
          </p:cNvGrpSpPr>
          <p:nvPr/>
        </p:nvGrpSpPr>
        <p:grpSpPr bwMode="auto">
          <a:xfrm>
            <a:off x="4643438" y="3141663"/>
            <a:ext cx="215900" cy="433387"/>
            <a:chOff x="975" y="2976"/>
            <a:chExt cx="136" cy="273"/>
          </a:xfrm>
        </p:grpSpPr>
        <p:sp>
          <p:nvSpPr>
            <p:cNvPr id="757874" name="Oval 11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75" name="Line 11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76" name="Line 11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77" name="Line 11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78" name="Group 118"/>
          <p:cNvGrpSpPr>
            <a:grpSpLocks/>
          </p:cNvGrpSpPr>
          <p:nvPr/>
        </p:nvGrpSpPr>
        <p:grpSpPr bwMode="auto">
          <a:xfrm>
            <a:off x="5435600" y="3141663"/>
            <a:ext cx="215900" cy="433387"/>
            <a:chOff x="975" y="2976"/>
            <a:chExt cx="136" cy="273"/>
          </a:xfrm>
        </p:grpSpPr>
        <p:sp>
          <p:nvSpPr>
            <p:cNvPr id="757879" name="Oval 11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80" name="Line 12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81" name="Line 12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82" name="Line 12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83" name="Group 123"/>
          <p:cNvGrpSpPr>
            <a:grpSpLocks/>
          </p:cNvGrpSpPr>
          <p:nvPr/>
        </p:nvGrpSpPr>
        <p:grpSpPr bwMode="auto">
          <a:xfrm flipV="1">
            <a:off x="4427538" y="3646488"/>
            <a:ext cx="215900" cy="431800"/>
            <a:chOff x="975" y="2976"/>
            <a:chExt cx="136" cy="273"/>
          </a:xfrm>
        </p:grpSpPr>
        <p:sp>
          <p:nvSpPr>
            <p:cNvPr id="757884" name="Oval 12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85" name="Line 12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86" name="Line 12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87" name="Line 12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88" name="Group 128"/>
          <p:cNvGrpSpPr>
            <a:grpSpLocks/>
          </p:cNvGrpSpPr>
          <p:nvPr/>
        </p:nvGrpSpPr>
        <p:grpSpPr bwMode="auto">
          <a:xfrm flipV="1">
            <a:off x="4643438" y="3646488"/>
            <a:ext cx="215900" cy="431800"/>
            <a:chOff x="975" y="2976"/>
            <a:chExt cx="136" cy="273"/>
          </a:xfrm>
        </p:grpSpPr>
        <p:sp>
          <p:nvSpPr>
            <p:cNvPr id="757889" name="Oval 12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90" name="Line 13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91" name="Line 13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92" name="Line 13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93" name="Group 133"/>
          <p:cNvGrpSpPr>
            <a:grpSpLocks/>
          </p:cNvGrpSpPr>
          <p:nvPr/>
        </p:nvGrpSpPr>
        <p:grpSpPr bwMode="auto">
          <a:xfrm flipV="1">
            <a:off x="5435600" y="3646488"/>
            <a:ext cx="215900" cy="431800"/>
            <a:chOff x="975" y="2976"/>
            <a:chExt cx="136" cy="273"/>
          </a:xfrm>
        </p:grpSpPr>
        <p:sp>
          <p:nvSpPr>
            <p:cNvPr id="757894" name="Oval 13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895" name="Line 13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96" name="Line 13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897" name="Line 13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898" name="Group 138"/>
          <p:cNvGrpSpPr>
            <a:grpSpLocks/>
          </p:cNvGrpSpPr>
          <p:nvPr/>
        </p:nvGrpSpPr>
        <p:grpSpPr bwMode="auto">
          <a:xfrm>
            <a:off x="5651500" y="3141663"/>
            <a:ext cx="215900" cy="433387"/>
            <a:chOff x="975" y="2976"/>
            <a:chExt cx="136" cy="273"/>
          </a:xfrm>
        </p:grpSpPr>
        <p:sp>
          <p:nvSpPr>
            <p:cNvPr id="757899" name="Oval 13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00" name="Line 14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01" name="Line 14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02" name="Line 14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903" name="Group 143"/>
          <p:cNvGrpSpPr>
            <a:grpSpLocks/>
          </p:cNvGrpSpPr>
          <p:nvPr/>
        </p:nvGrpSpPr>
        <p:grpSpPr bwMode="auto">
          <a:xfrm flipV="1">
            <a:off x="5651500" y="3646488"/>
            <a:ext cx="215900" cy="431800"/>
            <a:chOff x="975" y="2976"/>
            <a:chExt cx="136" cy="273"/>
          </a:xfrm>
        </p:grpSpPr>
        <p:sp>
          <p:nvSpPr>
            <p:cNvPr id="757904" name="Oval 14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05" name="Line 14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06" name="Line 14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07" name="Line 14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908" name="Group 148"/>
          <p:cNvGrpSpPr>
            <a:grpSpLocks/>
          </p:cNvGrpSpPr>
          <p:nvPr/>
        </p:nvGrpSpPr>
        <p:grpSpPr bwMode="auto">
          <a:xfrm>
            <a:off x="5867400" y="3141663"/>
            <a:ext cx="215900" cy="433387"/>
            <a:chOff x="975" y="2976"/>
            <a:chExt cx="136" cy="273"/>
          </a:xfrm>
        </p:grpSpPr>
        <p:sp>
          <p:nvSpPr>
            <p:cNvPr id="757909" name="Oval 14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10" name="Line 15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11" name="Line 15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12" name="Line 15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913" name="Group 153"/>
          <p:cNvGrpSpPr>
            <a:grpSpLocks/>
          </p:cNvGrpSpPr>
          <p:nvPr/>
        </p:nvGrpSpPr>
        <p:grpSpPr bwMode="auto">
          <a:xfrm>
            <a:off x="6083300" y="3141663"/>
            <a:ext cx="215900" cy="433387"/>
            <a:chOff x="975" y="2976"/>
            <a:chExt cx="136" cy="273"/>
          </a:xfrm>
        </p:grpSpPr>
        <p:sp>
          <p:nvSpPr>
            <p:cNvPr id="757914" name="Oval 15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15" name="Line 15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16" name="Line 15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17" name="Line 15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918" name="Group 158"/>
          <p:cNvGrpSpPr>
            <a:grpSpLocks/>
          </p:cNvGrpSpPr>
          <p:nvPr/>
        </p:nvGrpSpPr>
        <p:grpSpPr bwMode="auto">
          <a:xfrm flipV="1">
            <a:off x="5867400" y="3646488"/>
            <a:ext cx="215900" cy="431800"/>
            <a:chOff x="975" y="2976"/>
            <a:chExt cx="136" cy="273"/>
          </a:xfrm>
        </p:grpSpPr>
        <p:sp>
          <p:nvSpPr>
            <p:cNvPr id="757919" name="Oval 159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20" name="Line 160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21" name="Line 161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22" name="Line 162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923" name="Group 163"/>
          <p:cNvGrpSpPr>
            <a:grpSpLocks/>
          </p:cNvGrpSpPr>
          <p:nvPr/>
        </p:nvGrpSpPr>
        <p:grpSpPr bwMode="auto">
          <a:xfrm flipV="1">
            <a:off x="6083300" y="3646488"/>
            <a:ext cx="215900" cy="431800"/>
            <a:chOff x="975" y="2976"/>
            <a:chExt cx="136" cy="273"/>
          </a:xfrm>
        </p:grpSpPr>
        <p:sp>
          <p:nvSpPr>
            <p:cNvPr id="757924" name="Oval 164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25" name="Line 165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26" name="Line 166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27" name="Line 167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7928" name="AutoShape 168"/>
          <p:cNvSpPr>
            <a:spLocks noChangeArrowheads="1"/>
          </p:cNvSpPr>
          <p:nvPr/>
        </p:nvSpPr>
        <p:spPr bwMode="auto">
          <a:xfrm>
            <a:off x="6659563" y="2709863"/>
            <a:ext cx="215900" cy="172720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929" name="Oval 169"/>
          <p:cNvSpPr>
            <a:spLocks noChangeArrowheads="1"/>
          </p:cNvSpPr>
          <p:nvPr/>
        </p:nvSpPr>
        <p:spPr bwMode="auto">
          <a:xfrm>
            <a:off x="5076825" y="458152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930" name="Text Box 170"/>
          <p:cNvSpPr txBox="1">
            <a:spLocks noChangeArrowheads="1"/>
          </p:cNvSpPr>
          <p:nvPr/>
        </p:nvSpPr>
        <p:spPr bwMode="auto">
          <a:xfrm>
            <a:off x="6696075" y="3213100"/>
            <a:ext cx="190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>
                <a:solidFill>
                  <a:srgbClr val="2904A0"/>
                </a:solidFill>
              </a:rPr>
              <a:t>Koncentrační gradient</a:t>
            </a:r>
          </a:p>
        </p:txBody>
      </p:sp>
      <p:sp>
        <p:nvSpPr>
          <p:cNvPr id="757931" name="Freeform 171"/>
          <p:cNvSpPr>
            <a:spLocks/>
          </p:cNvSpPr>
          <p:nvPr/>
        </p:nvSpPr>
        <p:spPr bwMode="auto">
          <a:xfrm rot="13748677">
            <a:off x="5226050" y="4575175"/>
            <a:ext cx="1152525" cy="155575"/>
          </a:xfrm>
          <a:custGeom>
            <a:avLst/>
            <a:gdLst>
              <a:gd name="T0" fmla="*/ 0 w 726"/>
              <a:gd name="T1" fmla="*/ 98 h 98"/>
              <a:gd name="T2" fmla="*/ 46 w 726"/>
              <a:gd name="T3" fmla="*/ 7 h 98"/>
              <a:gd name="T4" fmla="*/ 91 w 726"/>
              <a:gd name="T5" fmla="*/ 98 h 98"/>
              <a:gd name="T6" fmla="*/ 136 w 726"/>
              <a:gd name="T7" fmla="*/ 7 h 98"/>
              <a:gd name="T8" fmla="*/ 182 w 726"/>
              <a:gd name="T9" fmla="*/ 98 h 98"/>
              <a:gd name="T10" fmla="*/ 227 w 726"/>
              <a:gd name="T11" fmla="*/ 7 h 98"/>
              <a:gd name="T12" fmla="*/ 272 w 726"/>
              <a:gd name="T13" fmla="*/ 98 h 98"/>
              <a:gd name="T14" fmla="*/ 318 w 726"/>
              <a:gd name="T15" fmla="*/ 7 h 98"/>
              <a:gd name="T16" fmla="*/ 363 w 726"/>
              <a:gd name="T17" fmla="*/ 98 h 98"/>
              <a:gd name="T18" fmla="*/ 408 w 726"/>
              <a:gd name="T19" fmla="*/ 7 h 98"/>
              <a:gd name="T20" fmla="*/ 454 w 726"/>
              <a:gd name="T21" fmla="*/ 98 h 98"/>
              <a:gd name="T22" fmla="*/ 499 w 726"/>
              <a:gd name="T23" fmla="*/ 7 h 98"/>
              <a:gd name="T24" fmla="*/ 544 w 726"/>
              <a:gd name="T25" fmla="*/ 98 h 98"/>
              <a:gd name="T26" fmla="*/ 590 w 726"/>
              <a:gd name="T27" fmla="*/ 7 h 98"/>
              <a:gd name="T28" fmla="*/ 635 w 726"/>
              <a:gd name="T29" fmla="*/ 53 h 98"/>
              <a:gd name="T30" fmla="*/ 726 w 726"/>
              <a:gd name="T31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6" h="98">
                <a:moveTo>
                  <a:pt x="0" y="98"/>
                </a:moveTo>
                <a:cubicBezTo>
                  <a:pt x="15" y="52"/>
                  <a:pt x="31" y="7"/>
                  <a:pt x="46" y="7"/>
                </a:cubicBezTo>
                <a:cubicBezTo>
                  <a:pt x="61" y="7"/>
                  <a:pt x="76" y="98"/>
                  <a:pt x="91" y="98"/>
                </a:cubicBezTo>
                <a:cubicBezTo>
                  <a:pt x="106" y="98"/>
                  <a:pt x="121" y="7"/>
                  <a:pt x="136" y="7"/>
                </a:cubicBezTo>
                <a:cubicBezTo>
                  <a:pt x="151" y="7"/>
                  <a:pt x="167" y="98"/>
                  <a:pt x="182" y="98"/>
                </a:cubicBezTo>
                <a:cubicBezTo>
                  <a:pt x="197" y="98"/>
                  <a:pt x="212" y="7"/>
                  <a:pt x="227" y="7"/>
                </a:cubicBezTo>
                <a:cubicBezTo>
                  <a:pt x="242" y="7"/>
                  <a:pt x="257" y="98"/>
                  <a:pt x="272" y="98"/>
                </a:cubicBezTo>
                <a:cubicBezTo>
                  <a:pt x="287" y="98"/>
                  <a:pt x="303" y="7"/>
                  <a:pt x="318" y="7"/>
                </a:cubicBezTo>
                <a:cubicBezTo>
                  <a:pt x="333" y="7"/>
                  <a:pt x="348" y="98"/>
                  <a:pt x="363" y="98"/>
                </a:cubicBezTo>
                <a:cubicBezTo>
                  <a:pt x="378" y="98"/>
                  <a:pt x="393" y="7"/>
                  <a:pt x="408" y="7"/>
                </a:cubicBezTo>
                <a:cubicBezTo>
                  <a:pt x="423" y="7"/>
                  <a:pt x="439" y="98"/>
                  <a:pt x="454" y="98"/>
                </a:cubicBezTo>
                <a:cubicBezTo>
                  <a:pt x="469" y="98"/>
                  <a:pt x="484" y="7"/>
                  <a:pt x="499" y="7"/>
                </a:cubicBezTo>
                <a:cubicBezTo>
                  <a:pt x="514" y="7"/>
                  <a:pt x="529" y="98"/>
                  <a:pt x="544" y="98"/>
                </a:cubicBezTo>
                <a:cubicBezTo>
                  <a:pt x="559" y="98"/>
                  <a:pt x="575" y="14"/>
                  <a:pt x="590" y="7"/>
                </a:cubicBezTo>
                <a:cubicBezTo>
                  <a:pt x="605" y="0"/>
                  <a:pt x="612" y="45"/>
                  <a:pt x="635" y="53"/>
                </a:cubicBezTo>
                <a:cubicBezTo>
                  <a:pt x="658" y="61"/>
                  <a:pt x="711" y="53"/>
                  <a:pt x="726" y="5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32" name="Text Box 172"/>
          <p:cNvSpPr txBox="1">
            <a:spLocks noChangeArrowheads="1"/>
          </p:cNvSpPr>
          <p:nvPr/>
        </p:nvSpPr>
        <p:spPr bwMode="auto">
          <a:xfrm>
            <a:off x="5795963" y="4365625"/>
            <a:ext cx="903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Energie</a:t>
            </a:r>
          </a:p>
        </p:txBody>
      </p:sp>
      <p:sp>
        <p:nvSpPr>
          <p:cNvPr id="757933" name="Text Box 173"/>
          <p:cNvSpPr txBox="1">
            <a:spLocks noChangeArrowheads="1"/>
          </p:cNvSpPr>
          <p:nvPr/>
        </p:nvSpPr>
        <p:spPr bwMode="auto">
          <a:xfrm>
            <a:off x="1835150" y="4797425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2904A0"/>
                </a:solidFill>
              </a:rPr>
              <a:t>Prostá difuze</a:t>
            </a:r>
          </a:p>
        </p:txBody>
      </p:sp>
      <p:sp>
        <p:nvSpPr>
          <p:cNvPr id="757934" name="Text Box 174"/>
          <p:cNvSpPr txBox="1">
            <a:spLocks noChangeArrowheads="1"/>
          </p:cNvSpPr>
          <p:nvPr/>
        </p:nvSpPr>
        <p:spPr bwMode="auto">
          <a:xfrm>
            <a:off x="2211388" y="5565775"/>
            <a:ext cx="203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Pasivní transport</a:t>
            </a:r>
          </a:p>
        </p:txBody>
      </p:sp>
      <p:sp>
        <p:nvSpPr>
          <p:cNvPr id="757935" name="Text Box 175"/>
          <p:cNvSpPr txBox="1">
            <a:spLocks noChangeArrowheads="1"/>
          </p:cNvSpPr>
          <p:nvPr/>
        </p:nvSpPr>
        <p:spPr bwMode="auto">
          <a:xfrm>
            <a:off x="4370388" y="5565775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009900"/>
                </a:solidFill>
              </a:rPr>
              <a:t>Aktivní transport</a:t>
            </a:r>
          </a:p>
        </p:txBody>
      </p:sp>
      <p:sp>
        <p:nvSpPr>
          <p:cNvPr id="757936" name="Line 176"/>
          <p:cNvSpPr>
            <a:spLocks noChangeShapeType="1"/>
          </p:cNvSpPr>
          <p:nvPr/>
        </p:nvSpPr>
        <p:spPr bwMode="auto">
          <a:xfrm flipV="1">
            <a:off x="3851275" y="28527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37" name="Line 177"/>
          <p:cNvSpPr>
            <a:spLocks noChangeShapeType="1"/>
          </p:cNvSpPr>
          <p:nvPr/>
        </p:nvSpPr>
        <p:spPr bwMode="auto">
          <a:xfrm flipH="1" flipV="1">
            <a:off x="4787900" y="28527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38" name="Text Box 178"/>
          <p:cNvSpPr txBox="1">
            <a:spLocks noChangeArrowheads="1"/>
          </p:cNvSpPr>
          <p:nvPr/>
        </p:nvSpPr>
        <p:spPr bwMode="auto">
          <a:xfrm>
            <a:off x="3708400" y="2205038"/>
            <a:ext cx="1512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/>
              <a:t>Přenašečové proteiny</a:t>
            </a:r>
          </a:p>
        </p:txBody>
      </p:sp>
      <p:sp>
        <p:nvSpPr>
          <p:cNvPr id="757939" name="Line 179"/>
          <p:cNvSpPr>
            <a:spLocks noChangeShapeType="1"/>
          </p:cNvSpPr>
          <p:nvPr/>
        </p:nvSpPr>
        <p:spPr bwMode="auto">
          <a:xfrm flipH="1" flipV="1">
            <a:off x="2051050" y="2708275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40" name="Text Box 180"/>
          <p:cNvSpPr txBox="1">
            <a:spLocks noChangeArrowheads="1"/>
          </p:cNvSpPr>
          <p:nvPr/>
        </p:nvSpPr>
        <p:spPr bwMode="auto">
          <a:xfrm>
            <a:off x="1403350" y="2271713"/>
            <a:ext cx="1584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Membránový kanál</a:t>
            </a:r>
          </a:p>
        </p:txBody>
      </p:sp>
      <p:grpSp>
        <p:nvGrpSpPr>
          <p:cNvPr id="757941" name="Group 181"/>
          <p:cNvGrpSpPr>
            <a:grpSpLocks/>
          </p:cNvGrpSpPr>
          <p:nvPr/>
        </p:nvGrpSpPr>
        <p:grpSpPr bwMode="auto">
          <a:xfrm>
            <a:off x="1906588" y="3140075"/>
            <a:ext cx="215900" cy="433388"/>
            <a:chOff x="975" y="2976"/>
            <a:chExt cx="136" cy="273"/>
          </a:xfrm>
        </p:grpSpPr>
        <p:sp>
          <p:nvSpPr>
            <p:cNvPr id="757942" name="Oval 182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43" name="Line 183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44" name="Line 184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45" name="Line 185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7946" name="Group 186"/>
          <p:cNvGrpSpPr>
            <a:grpSpLocks/>
          </p:cNvGrpSpPr>
          <p:nvPr/>
        </p:nvGrpSpPr>
        <p:grpSpPr bwMode="auto">
          <a:xfrm flipV="1">
            <a:off x="1906588" y="3644900"/>
            <a:ext cx="215900" cy="431800"/>
            <a:chOff x="975" y="2976"/>
            <a:chExt cx="136" cy="273"/>
          </a:xfrm>
        </p:grpSpPr>
        <p:sp>
          <p:nvSpPr>
            <p:cNvPr id="757947" name="Oval 187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48" name="Line 188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49" name="Line 189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7950" name="Line 190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7951" name="AutoShape 191"/>
          <p:cNvSpPr>
            <a:spLocks noChangeArrowheads="1"/>
          </p:cNvSpPr>
          <p:nvPr/>
        </p:nvSpPr>
        <p:spPr bwMode="auto">
          <a:xfrm>
            <a:off x="4859338" y="3141663"/>
            <a:ext cx="576262" cy="1008062"/>
          </a:xfrm>
          <a:prstGeom prst="octagon">
            <a:avLst>
              <a:gd name="adj" fmla="val 29287"/>
            </a:avLst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952" name="Line 192"/>
          <p:cNvSpPr>
            <a:spLocks noChangeShapeType="1"/>
          </p:cNvSpPr>
          <p:nvPr/>
        </p:nvSpPr>
        <p:spPr bwMode="auto">
          <a:xfrm>
            <a:off x="5148263" y="2492375"/>
            <a:ext cx="0" cy="20177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arrow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53" name="AutoShape 193"/>
          <p:cNvSpPr>
            <a:spLocks/>
          </p:cNvSpPr>
          <p:nvPr/>
        </p:nvSpPr>
        <p:spPr bwMode="auto">
          <a:xfrm rot="5400000" flipH="1">
            <a:off x="4464050" y="4041776"/>
            <a:ext cx="142875" cy="1511300"/>
          </a:xfrm>
          <a:prstGeom prst="leftBrace">
            <a:avLst>
              <a:gd name="adj1" fmla="val 88344"/>
              <a:gd name="adj2" fmla="val 499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cs-CZ" altLang="cs-CZ"/>
          </a:p>
        </p:txBody>
      </p:sp>
      <p:sp>
        <p:nvSpPr>
          <p:cNvPr id="757954" name="Text Box 194"/>
          <p:cNvSpPr txBox="1">
            <a:spLocks noChangeArrowheads="1"/>
          </p:cNvSpPr>
          <p:nvPr/>
        </p:nvSpPr>
        <p:spPr bwMode="auto">
          <a:xfrm>
            <a:off x="3484563" y="4797425"/>
            <a:ext cx="2643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solidFill>
                  <a:srgbClr val="2904A0"/>
                </a:solidFill>
              </a:rPr>
              <a:t>Přenašečový transport </a:t>
            </a:r>
          </a:p>
        </p:txBody>
      </p:sp>
      <p:sp>
        <p:nvSpPr>
          <p:cNvPr id="757955" name="Line 195"/>
          <p:cNvSpPr>
            <a:spLocks noChangeShapeType="1"/>
          </p:cNvSpPr>
          <p:nvPr/>
        </p:nvSpPr>
        <p:spPr bwMode="auto">
          <a:xfrm flipH="1">
            <a:off x="4067175" y="5157788"/>
            <a:ext cx="431800" cy="431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56" name="Line 196"/>
          <p:cNvSpPr>
            <a:spLocks noChangeShapeType="1"/>
          </p:cNvSpPr>
          <p:nvPr/>
        </p:nvSpPr>
        <p:spPr bwMode="auto">
          <a:xfrm>
            <a:off x="4498975" y="5157788"/>
            <a:ext cx="433388" cy="431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57" name="Line 197"/>
          <p:cNvSpPr>
            <a:spLocks noChangeShapeType="1"/>
          </p:cNvSpPr>
          <p:nvPr/>
        </p:nvSpPr>
        <p:spPr bwMode="auto">
          <a:xfrm>
            <a:off x="2698750" y="5157788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7958" name="Text Box 198"/>
          <p:cNvSpPr txBox="1">
            <a:spLocks noChangeArrowheads="1"/>
          </p:cNvSpPr>
          <p:nvPr/>
        </p:nvSpPr>
        <p:spPr bwMode="auto">
          <a:xfrm>
            <a:off x="1908175" y="6165850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22. Transport pomocí membránových proteinů</a:t>
            </a:r>
            <a:endParaRPr lang="cs-CZ" altLang="cs-CZ" sz="1400" baseline="30000"/>
          </a:p>
        </p:txBody>
      </p:sp>
      <p:sp>
        <p:nvSpPr>
          <p:cNvPr id="757959" name="AutoShape 1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1557338"/>
            <a:ext cx="2663825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/>
              <a:t>Spustit animaci</a:t>
            </a:r>
          </a:p>
        </p:txBody>
      </p:sp>
      <p:sp>
        <p:nvSpPr>
          <p:cNvPr id="757961" name="AutoShape 20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17 0.3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57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0018 0.346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5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5.55556E-7 -0.356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57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59"/>
                  </p:tgtEl>
                </p:cond>
              </p:nextCondLst>
            </p:seq>
          </p:childTnLst>
        </p:cTn>
      </p:par>
    </p:tnLst>
    <p:bldLst>
      <p:bldP spid="757932" grpId="0"/>
      <p:bldP spid="757933" grpId="0"/>
      <p:bldP spid="757934" grpId="0"/>
      <p:bldP spid="757935" grpId="0"/>
      <p:bldP spid="757953" grpId="0" animBg="1"/>
      <p:bldP spid="7579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810" name="Group 2"/>
          <p:cNvGrpSpPr>
            <a:grpSpLocks/>
          </p:cNvGrpSpPr>
          <p:nvPr/>
        </p:nvGrpSpPr>
        <p:grpSpPr bwMode="auto">
          <a:xfrm>
            <a:off x="3565525" y="2563813"/>
            <a:ext cx="214313" cy="433387"/>
            <a:chOff x="975" y="2976"/>
            <a:chExt cx="136" cy="273"/>
          </a:xfrm>
        </p:grpSpPr>
        <p:sp>
          <p:nvSpPr>
            <p:cNvPr id="759811" name="Oval 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12" name="Line 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13" name="Line 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14" name="Line 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15" name="Group 7"/>
          <p:cNvGrpSpPr>
            <a:grpSpLocks/>
          </p:cNvGrpSpPr>
          <p:nvPr/>
        </p:nvGrpSpPr>
        <p:grpSpPr bwMode="auto">
          <a:xfrm>
            <a:off x="3781425" y="2563813"/>
            <a:ext cx="214313" cy="433387"/>
            <a:chOff x="975" y="2976"/>
            <a:chExt cx="136" cy="273"/>
          </a:xfrm>
        </p:grpSpPr>
        <p:sp>
          <p:nvSpPr>
            <p:cNvPr id="759816" name="Oval 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17" name="Line 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18" name="Line 1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19" name="Line 1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20" name="Group 12"/>
          <p:cNvGrpSpPr>
            <a:grpSpLocks/>
          </p:cNvGrpSpPr>
          <p:nvPr/>
        </p:nvGrpSpPr>
        <p:grpSpPr bwMode="auto">
          <a:xfrm>
            <a:off x="3997325" y="2563813"/>
            <a:ext cx="214313" cy="433387"/>
            <a:chOff x="975" y="2976"/>
            <a:chExt cx="136" cy="273"/>
          </a:xfrm>
        </p:grpSpPr>
        <p:sp>
          <p:nvSpPr>
            <p:cNvPr id="759821" name="Oval 1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22" name="Line 1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23" name="Line 1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25" name="Group 17"/>
          <p:cNvGrpSpPr>
            <a:grpSpLocks/>
          </p:cNvGrpSpPr>
          <p:nvPr/>
        </p:nvGrpSpPr>
        <p:grpSpPr bwMode="auto">
          <a:xfrm flipV="1">
            <a:off x="3565525" y="3068638"/>
            <a:ext cx="214313" cy="431800"/>
            <a:chOff x="975" y="2976"/>
            <a:chExt cx="136" cy="273"/>
          </a:xfrm>
        </p:grpSpPr>
        <p:sp>
          <p:nvSpPr>
            <p:cNvPr id="759826" name="Oval 1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27" name="Line 1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29" name="Line 2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30" name="Group 22"/>
          <p:cNvGrpSpPr>
            <a:grpSpLocks/>
          </p:cNvGrpSpPr>
          <p:nvPr/>
        </p:nvGrpSpPr>
        <p:grpSpPr bwMode="auto">
          <a:xfrm flipV="1">
            <a:off x="3781425" y="3068638"/>
            <a:ext cx="214313" cy="431800"/>
            <a:chOff x="975" y="2976"/>
            <a:chExt cx="136" cy="273"/>
          </a:xfrm>
        </p:grpSpPr>
        <p:sp>
          <p:nvSpPr>
            <p:cNvPr id="759831" name="Oval 2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32" name="Line 2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33" name="Line 2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35" name="Group 27"/>
          <p:cNvGrpSpPr>
            <a:grpSpLocks/>
          </p:cNvGrpSpPr>
          <p:nvPr/>
        </p:nvGrpSpPr>
        <p:grpSpPr bwMode="auto">
          <a:xfrm flipV="1">
            <a:off x="3997325" y="3068638"/>
            <a:ext cx="214313" cy="431800"/>
            <a:chOff x="975" y="2976"/>
            <a:chExt cx="136" cy="273"/>
          </a:xfrm>
        </p:grpSpPr>
        <p:sp>
          <p:nvSpPr>
            <p:cNvPr id="759836" name="Oval 2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40" name="Group 32"/>
          <p:cNvGrpSpPr>
            <a:grpSpLocks/>
          </p:cNvGrpSpPr>
          <p:nvPr/>
        </p:nvGrpSpPr>
        <p:grpSpPr bwMode="auto">
          <a:xfrm>
            <a:off x="4430713" y="2563813"/>
            <a:ext cx="214312" cy="433387"/>
            <a:chOff x="975" y="2976"/>
            <a:chExt cx="136" cy="273"/>
          </a:xfrm>
        </p:grpSpPr>
        <p:sp>
          <p:nvSpPr>
            <p:cNvPr id="759841" name="Oval 3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42" name="Line 3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43" name="Line 3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44" name="Line 3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45" name="Group 37"/>
          <p:cNvGrpSpPr>
            <a:grpSpLocks/>
          </p:cNvGrpSpPr>
          <p:nvPr/>
        </p:nvGrpSpPr>
        <p:grpSpPr bwMode="auto">
          <a:xfrm flipV="1">
            <a:off x="4430713" y="3068638"/>
            <a:ext cx="214312" cy="431800"/>
            <a:chOff x="975" y="2976"/>
            <a:chExt cx="136" cy="273"/>
          </a:xfrm>
        </p:grpSpPr>
        <p:sp>
          <p:nvSpPr>
            <p:cNvPr id="759846" name="Oval 3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50" name="Group 42"/>
          <p:cNvGrpSpPr>
            <a:grpSpLocks/>
          </p:cNvGrpSpPr>
          <p:nvPr/>
        </p:nvGrpSpPr>
        <p:grpSpPr bwMode="auto">
          <a:xfrm>
            <a:off x="4213225" y="2562225"/>
            <a:ext cx="214313" cy="433388"/>
            <a:chOff x="975" y="2976"/>
            <a:chExt cx="136" cy="273"/>
          </a:xfrm>
        </p:grpSpPr>
        <p:sp>
          <p:nvSpPr>
            <p:cNvPr id="759851" name="Oval 4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52" name="Line 4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53" name="Line 4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55" name="Group 47"/>
          <p:cNvGrpSpPr>
            <a:grpSpLocks/>
          </p:cNvGrpSpPr>
          <p:nvPr/>
        </p:nvGrpSpPr>
        <p:grpSpPr bwMode="auto">
          <a:xfrm flipV="1">
            <a:off x="4213225" y="3067050"/>
            <a:ext cx="214313" cy="431800"/>
            <a:chOff x="975" y="2976"/>
            <a:chExt cx="136" cy="273"/>
          </a:xfrm>
        </p:grpSpPr>
        <p:sp>
          <p:nvSpPr>
            <p:cNvPr id="759856" name="Oval 4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57" name="Line 4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58" name="Line 5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59" name="Line 5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60" name="Group 52"/>
          <p:cNvGrpSpPr>
            <a:grpSpLocks/>
          </p:cNvGrpSpPr>
          <p:nvPr/>
        </p:nvGrpSpPr>
        <p:grpSpPr bwMode="auto">
          <a:xfrm>
            <a:off x="5076825" y="2565400"/>
            <a:ext cx="214313" cy="433388"/>
            <a:chOff x="975" y="2976"/>
            <a:chExt cx="136" cy="273"/>
          </a:xfrm>
        </p:grpSpPr>
        <p:sp>
          <p:nvSpPr>
            <p:cNvPr id="759861" name="Oval 5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62" name="Line 5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63" name="Line 5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64" name="Line 5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65" name="Group 57"/>
          <p:cNvGrpSpPr>
            <a:grpSpLocks/>
          </p:cNvGrpSpPr>
          <p:nvPr/>
        </p:nvGrpSpPr>
        <p:grpSpPr bwMode="auto">
          <a:xfrm flipV="1">
            <a:off x="5076825" y="3070225"/>
            <a:ext cx="214313" cy="431800"/>
            <a:chOff x="975" y="2976"/>
            <a:chExt cx="136" cy="273"/>
          </a:xfrm>
        </p:grpSpPr>
        <p:sp>
          <p:nvSpPr>
            <p:cNvPr id="759866" name="Oval 5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67" name="Line 5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68" name="Line 6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69" name="Line 6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70" name="Group 62"/>
          <p:cNvGrpSpPr>
            <a:grpSpLocks/>
          </p:cNvGrpSpPr>
          <p:nvPr/>
        </p:nvGrpSpPr>
        <p:grpSpPr bwMode="auto">
          <a:xfrm>
            <a:off x="5510213" y="2565400"/>
            <a:ext cx="214312" cy="433388"/>
            <a:chOff x="975" y="2976"/>
            <a:chExt cx="136" cy="273"/>
          </a:xfrm>
        </p:grpSpPr>
        <p:sp>
          <p:nvSpPr>
            <p:cNvPr id="759871" name="Oval 6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72" name="Line 6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73" name="Line 6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74" name="Line 6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75" name="Group 67"/>
          <p:cNvGrpSpPr>
            <a:grpSpLocks/>
          </p:cNvGrpSpPr>
          <p:nvPr/>
        </p:nvGrpSpPr>
        <p:grpSpPr bwMode="auto">
          <a:xfrm flipV="1">
            <a:off x="5510213" y="3070225"/>
            <a:ext cx="214312" cy="431800"/>
            <a:chOff x="975" y="2976"/>
            <a:chExt cx="136" cy="273"/>
          </a:xfrm>
        </p:grpSpPr>
        <p:sp>
          <p:nvSpPr>
            <p:cNvPr id="759876" name="Oval 6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77" name="Line 6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78" name="Line 7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79" name="Line 7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80" name="Group 72"/>
          <p:cNvGrpSpPr>
            <a:grpSpLocks/>
          </p:cNvGrpSpPr>
          <p:nvPr/>
        </p:nvGrpSpPr>
        <p:grpSpPr bwMode="auto">
          <a:xfrm>
            <a:off x="5292725" y="2563813"/>
            <a:ext cx="214313" cy="433387"/>
            <a:chOff x="975" y="2976"/>
            <a:chExt cx="136" cy="273"/>
          </a:xfrm>
        </p:grpSpPr>
        <p:sp>
          <p:nvSpPr>
            <p:cNvPr id="759881" name="Oval 7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82" name="Line 7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83" name="Line 7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84" name="Line 7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59885" name="Group 77"/>
          <p:cNvGrpSpPr>
            <a:grpSpLocks/>
          </p:cNvGrpSpPr>
          <p:nvPr/>
        </p:nvGrpSpPr>
        <p:grpSpPr bwMode="auto">
          <a:xfrm flipV="1">
            <a:off x="5292725" y="3068638"/>
            <a:ext cx="214313" cy="431800"/>
            <a:chOff x="975" y="2976"/>
            <a:chExt cx="136" cy="273"/>
          </a:xfrm>
        </p:grpSpPr>
        <p:sp>
          <p:nvSpPr>
            <p:cNvPr id="759886" name="Oval 7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9887" name="Line 7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88" name="Line 8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59889" name="Line 8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59890" name="Rectangle 82"/>
          <p:cNvSpPr>
            <a:spLocks noChangeArrowheads="1"/>
          </p:cNvSpPr>
          <p:nvPr/>
        </p:nvSpPr>
        <p:spPr bwMode="auto">
          <a:xfrm>
            <a:off x="0" y="260350"/>
            <a:ext cx="91440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3200">
                <a:latin typeface="Comic Sans MS" panose="030F0702030302020204" pitchFamily="66" charset="0"/>
              </a:rPr>
              <a:t>Chemicky regulovaný membránový kanál (pór)</a:t>
            </a:r>
          </a:p>
        </p:txBody>
      </p:sp>
      <p:sp>
        <p:nvSpPr>
          <p:cNvPr id="759891" name="AutoShape 83"/>
          <p:cNvSpPr>
            <a:spLocks noChangeArrowheads="1"/>
          </p:cNvSpPr>
          <p:nvPr/>
        </p:nvSpPr>
        <p:spPr bwMode="auto">
          <a:xfrm>
            <a:off x="5005388" y="2422525"/>
            <a:ext cx="287337" cy="1150938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892" name="AutoShape 84"/>
          <p:cNvSpPr>
            <a:spLocks noChangeArrowheads="1"/>
          </p:cNvSpPr>
          <p:nvPr/>
        </p:nvSpPr>
        <p:spPr bwMode="auto">
          <a:xfrm>
            <a:off x="4429125" y="2422525"/>
            <a:ext cx="287338" cy="1150938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893" name="AutoShape 85"/>
          <p:cNvSpPr>
            <a:spLocks noChangeArrowheads="1"/>
          </p:cNvSpPr>
          <p:nvPr/>
        </p:nvSpPr>
        <p:spPr bwMode="auto">
          <a:xfrm rot="1527801">
            <a:off x="4284663" y="2422525"/>
            <a:ext cx="257175" cy="112713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894" name="AutoShape 86"/>
          <p:cNvSpPr>
            <a:spLocks noChangeArrowheads="1"/>
          </p:cNvSpPr>
          <p:nvPr/>
        </p:nvSpPr>
        <p:spPr bwMode="auto">
          <a:xfrm rot="-22269829">
            <a:off x="4429125" y="2319338"/>
            <a:ext cx="863600" cy="173037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59895" name="Group 87"/>
          <p:cNvGrpSpPr>
            <a:grpSpLocks/>
          </p:cNvGrpSpPr>
          <p:nvPr/>
        </p:nvGrpSpPr>
        <p:grpSpPr bwMode="auto">
          <a:xfrm>
            <a:off x="3565525" y="5154613"/>
            <a:ext cx="862013" cy="938212"/>
            <a:chOff x="930" y="3020"/>
            <a:chExt cx="543" cy="591"/>
          </a:xfrm>
        </p:grpSpPr>
        <p:grpSp>
          <p:nvGrpSpPr>
            <p:cNvPr id="759896" name="Group 88"/>
            <p:cNvGrpSpPr>
              <a:grpSpLocks/>
            </p:cNvGrpSpPr>
            <p:nvPr/>
          </p:nvGrpSpPr>
          <p:grpSpPr bwMode="auto">
            <a:xfrm>
              <a:off x="930" y="3021"/>
              <a:ext cx="135" cy="273"/>
              <a:chOff x="975" y="2976"/>
              <a:chExt cx="136" cy="273"/>
            </a:xfrm>
          </p:grpSpPr>
          <p:sp>
            <p:nvSpPr>
              <p:cNvPr id="759897" name="Oval 8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898" name="Line 9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899" name="Line 9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00" name="Line 9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01" name="Group 93"/>
            <p:cNvGrpSpPr>
              <a:grpSpLocks/>
            </p:cNvGrpSpPr>
            <p:nvPr/>
          </p:nvGrpSpPr>
          <p:grpSpPr bwMode="auto">
            <a:xfrm>
              <a:off x="1066" y="3021"/>
              <a:ext cx="135" cy="273"/>
              <a:chOff x="975" y="2976"/>
              <a:chExt cx="136" cy="273"/>
            </a:xfrm>
          </p:grpSpPr>
          <p:sp>
            <p:nvSpPr>
              <p:cNvPr id="759902" name="Oval 9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03" name="Line 9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04" name="Line 9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05" name="Line 9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06" name="Group 98"/>
            <p:cNvGrpSpPr>
              <a:grpSpLocks/>
            </p:cNvGrpSpPr>
            <p:nvPr/>
          </p:nvGrpSpPr>
          <p:grpSpPr bwMode="auto">
            <a:xfrm>
              <a:off x="1202" y="3021"/>
              <a:ext cx="135" cy="273"/>
              <a:chOff x="975" y="2976"/>
              <a:chExt cx="136" cy="273"/>
            </a:xfrm>
          </p:grpSpPr>
          <p:sp>
            <p:nvSpPr>
              <p:cNvPr id="759907" name="Oval 9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08" name="Line 10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09" name="Line 10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10" name="Line 10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11" name="Group 103"/>
            <p:cNvGrpSpPr>
              <a:grpSpLocks/>
            </p:cNvGrpSpPr>
            <p:nvPr/>
          </p:nvGrpSpPr>
          <p:grpSpPr bwMode="auto">
            <a:xfrm flipV="1">
              <a:off x="930" y="3339"/>
              <a:ext cx="135" cy="272"/>
              <a:chOff x="975" y="2976"/>
              <a:chExt cx="136" cy="273"/>
            </a:xfrm>
          </p:grpSpPr>
          <p:sp>
            <p:nvSpPr>
              <p:cNvPr id="759912" name="Oval 10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13" name="Line 10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14" name="Line 10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15" name="Line 10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16" name="Group 108"/>
            <p:cNvGrpSpPr>
              <a:grpSpLocks/>
            </p:cNvGrpSpPr>
            <p:nvPr/>
          </p:nvGrpSpPr>
          <p:grpSpPr bwMode="auto">
            <a:xfrm flipV="1">
              <a:off x="1066" y="3339"/>
              <a:ext cx="135" cy="272"/>
              <a:chOff x="975" y="2976"/>
              <a:chExt cx="136" cy="273"/>
            </a:xfrm>
          </p:grpSpPr>
          <p:sp>
            <p:nvSpPr>
              <p:cNvPr id="759917" name="Oval 10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18" name="Line 11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19" name="Line 11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20" name="Line 11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21" name="Group 113"/>
            <p:cNvGrpSpPr>
              <a:grpSpLocks/>
            </p:cNvGrpSpPr>
            <p:nvPr/>
          </p:nvGrpSpPr>
          <p:grpSpPr bwMode="auto">
            <a:xfrm flipV="1">
              <a:off x="1202" y="3339"/>
              <a:ext cx="135" cy="272"/>
              <a:chOff x="975" y="2976"/>
              <a:chExt cx="136" cy="273"/>
            </a:xfrm>
          </p:grpSpPr>
          <p:sp>
            <p:nvSpPr>
              <p:cNvPr id="759922" name="Oval 11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23" name="Line 11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24" name="Line 11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25" name="Line 11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26" name="Group 118"/>
            <p:cNvGrpSpPr>
              <a:grpSpLocks/>
            </p:cNvGrpSpPr>
            <p:nvPr/>
          </p:nvGrpSpPr>
          <p:grpSpPr bwMode="auto">
            <a:xfrm>
              <a:off x="1338" y="3020"/>
              <a:ext cx="135" cy="273"/>
              <a:chOff x="975" y="2976"/>
              <a:chExt cx="136" cy="273"/>
            </a:xfrm>
          </p:grpSpPr>
          <p:sp>
            <p:nvSpPr>
              <p:cNvPr id="759927" name="Oval 11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28" name="Line 12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29" name="Line 12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30" name="Line 12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31" name="Group 123"/>
            <p:cNvGrpSpPr>
              <a:grpSpLocks/>
            </p:cNvGrpSpPr>
            <p:nvPr/>
          </p:nvGrpSpPr>
          <p:grpSpPr bwMode="auto">
            <a:xfrm flipV="1">
              <a:off x="1338" y="3338"/>
              <a:ext cx="135" cy="272"/>
              <a:chOff x="975" y="2976"/>
              <a:chExt cx="136" cy="273"/>
            </a:xfrm>
          </p:grpSpPr>
          <p:sp>
            <p:nvSpPr>
              <p:cNvPr id="759932" name="Oval 12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33" name="Line 12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34" name="Line 12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35" name="Line 12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</p:grpSp>
      <p:grpSp>
        <p:nvGrpSpPr>
          <p:cNvPr id="759936" name="Group 128"/>
          <p:cNvGrpSpPr>
            <a:grpSpLocks/>
          </p:cNvGrpSpPr>
          <p:nvPr/>
        </p:nvGrpSpPr>
        <p:grpSpPr bwMode="auto">
          <a:xfrm>
            <a:off x="5005388" y="5013325"/>
            <a:ext cx="719137" cy="1150938"/>
            <a:chOff x="1837" y="2931"/>
            <a:chExt cx="453" cy="725"/>
          </a:xfrm>
        </p:grpSpPr>
        <p:grpSp>
          <p:nvGrpSpPr>
            <p:cNvPr id="759937" name="Group 129"/>
            <p:cNvGrpSpPr>
              <a:grpSpLocks/>
            </p:cNvGrpSpPr>
            <p:nvPr/>
          </p:nvGrpSpPr>
          <p:grpSpPr bwMode="auto">
            <a:xfrm>
              <a:off x="1882" y="3022"/>
              <a:ext cx="135" cy="273"/>
              <a:chOff x="975" y="2976"/>
              <a:chExt cx="136" cy="273"/>
            </a:xfrm>
          </p:grpSpPr>
          <p:sp>
            <p:nvSpPr>
              <p:cNvPr id="759938" name="Oval 13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39" name="Line 13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40" name="Line 13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41" name="Line 13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42" name="Group 134"/>
            <p:cNvGrpSpPr>
              <a:grpSpLocks/>
            </p:cNvGrpSpPr>
            <p:nvPr/>
          </p:nvGrpSpPr>
          <p:grpSpPr bwMode="auto">
            <a:xfrm flipV="1">
              <a:off x="1882" y="3340"/>
              <a:ext cx="135" cy="272"/>
              <a:chOff x="975" y="2976"/>
              <a:chExt cx="136" cy="273"/>
            </a:xfrm>
          </p:grpSpPr>
          <p:sp>
            <p:nvSpPr>
              <p:cNvPr id="759943" name="Oval 13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44" name="Line 13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45" name="Line 13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46" name="Line 13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47" name="Group 139"/>
            <p:cNvGrpSpPr>
              <a:grpSpLocks/>
            </p:cNvGrpSpPr>
            <p:nvPr/>
          </p:nvGrpSpPr>
          <p:grpSpPr bwMode="auto">
            <a:xfrm>
              <a:off x="2155" y="3022"/>
              <a:ext cx="135" cy="273"/>
              <a:chOff x="975" y="2976"/>
              <a:chExt cx="136" cy="273"/>
            </a:xfrm>
          </p:grpSpPr>
          <p:sp>
            <p:nvSpPr>
              <p:cNvPr id="759948" name="Oval 14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49" name="Line 14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50" name="Line 14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51" name="Line 14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52" name="Group 144"/>
            <p:cNvGrpSpPr>
              <a:grpSpLocks/>
            </p:cNvGrpSpPr>
            <p:nvPr/>
          </p:nvGrpSpPr>
          <p:grpSpPr bwMode="auto">
            <a:xfrm flipV="1">
              <a:off x="2155" y="3340"/>
              <a:ext cx="135" cy="272"/>
              <a:chOff x="975" y="2976"/>
              <a:chExt cx="136" cy="273"/>
            </a:xfrm>
          </p:grpSpPr>
          <p:sp>
            <p:nvSpPr>
              <p:cNvPr id="759953" name="Oval 14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54" name="Line 14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55" name="Line 14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56" name="Line 14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57" name="Group 149"/>
            <p:cNvGrpSpPr>
              <a:grpSpLocks/>
            </p:cNvGrpSpPr>
            <p:nvPr/>
          </p:nvGrpSpPr>
          <p:grpSpPr bwMode="auto">
            <a:xfrm>
              <a:off x="2018" y="3021"/>
              <a:ext cx="135" cy="273"/>
              <a:chOff x="975" y="2976"/>
              <a:chExt cx="136" cy="273"/>
            </a:xfrm>
          </p:grpSpPr>
          <p:sp>
            <p:nvSpPr>
              <p:cNvPr id="759958" name="Oval 15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59" name="Line 15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60" name="Line 15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61" name="Line 15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59962" name="Group 154"/>
            <p:cNvGrpSpPr>
              <a:grpSpLocks/>
            </p:cNvGrpSpPr>
            <p:nvPr/>
          </p:nvGrpSpPr>
          <p:grpSpPr bwMode="auto">
            <a:xfrm flipV="1">
              <a:off x="2018" y="3339"/>
              <a:ext cx="135" cy="272"/>
              <a:chOff x="975" y="2976"/>
              <a:chExt cx="136" cy="273"/>
            </a:xfrm>
          </p:grpSpPr>
          <p:sp>
            <p:nvSpPr>
              <p:cNvPr id="759963" name="Oval 15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59964" name="Line 15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65" name="Line 15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59966" name="Line 15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759967" name="AutoShape 159"/>
            <p:cNvSpPr>
              <a:spLocks noChangeArrowheads="1"/>
            </p:cNvSpPr>
            <p:nvPr/>
          </p:nvSpPr>
          <p:spPr bwMode="auto">
            <a:xfrm>
              <a:off x="1837" y="2931"/>
              <a:ext cx="181" cy="725"/>
            </a:xfrm>
            <a:prstGeom prst="flowChartTerminator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59968" name="AutoShape 160"/>
          <p:cNvSpPr>
            <a:spLocks noChangeArrowheads="1"/>
          </p:cNvSpPr>
          <p:nvPr/>
        </p:nvSpPr>
        <p:spPr bwMode="auto">
          <a:xfrm>
            <a:off x="4429125" y="5013325"/>
            <a:ext cx="287338" cy="1150938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969" name="AutoShape 161"/>
          <p:cNvSpPr>
            <a:spLocks noChangeArrowheads="1"/>
          </p:cNvSpPr>
          <p:nvPr/>
        </p:nvSpPr>
        <p:spPr bwMode="auto">
          <a:xfrm rot="1527801">
            <a:off x="4284663" y="5013325"/>
            <a:ext cx="257175" cy="112713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970" name="AutoShape 162"/>
          <p:cNvSpPr>
            <a:spLocks noChangeArrowheads="1"/>
          </p:cNvSpPr>
          <p:nvPr/>
        </p:nvSpPr>
        <p:spPr bwMode="auto">
          <a:xfrm rot="-22539868">
            <a:off x="4427538" y="4868863"/>
            <a:ext cx="877887" cy="215900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971" name="Oval 163"/>
          <p:cNvSpPr>
            <a:spLocks noChangeArrowheads="1"/>
          </p:cNvSpPr>
          <p:nvPr/>
        </p:nvSpPr>
        <p:spPr bwMode="auto">
          <a:xfrm>
            <a:off x="4429125" y="1557338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972" name="Oval 164"/>
          <p:cNvSpPr>
            <a:spLocks noChangeArrowheads="1"/>
          </p:cNvSpPr>
          <p:nvPr/>
        </p:nvSpPr>
        <p:spPr bwMode="auto">
          <a:xfrm>
            <a:off x="4500563" y="4221163"/>
            <a:ext cx="142875" cy="144462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973" name="Line 165"/>
          <p:cNvSpPr>
            <a:spLocks noChangeShapeType="1"/>
          </p:cNvSpPr>
          <p:nvPr/>
        </p:nvSpPr>
        <p:spPr bwMode="auto">
          <a:xfrm flipV="1">
            <a:off x="3708400" y="4508500"/>
            <a:ext cx="358775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9974" name="Text Box 166"/>
          <p:cNvSpPr txBox="1">
            <a:spLocks noChangeArrowheads="1"/>
          </p:cNvSpPr>
          <p:nvPr/>
        </p:nvSpPr>
        <p:spPr bwMode="auto">
          <a:xfrm>
            <a:off x="2987675" y="4652963"/>
            <a:ext cx="982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Liganda</a:t>
            </a:r>
          </a:p>
        </p:txBody>
      </p:sp>
      <p:sp>
        <p:nvSpPr>
          <p:cNvPr id="759975" name="Text Box 167"/>
          <p:cNvSpPr txBox="1">
            <a:spLocks noChangeArrowheads="1"/>
          </p:cNvSpPr>
          <p:nvPr/>
        </p:nvSpPr>
        <p:spPr bwMode="auto">
          <a:xfrm>
            <a:off x="755650" y="1412875"/>
            <a:ext cx="1671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Uzavřený kanál</a:t>
            </a:r>
          </a:p>
        </p:txBody>
      </p:sp>
      <p:sp>
        <p:nvSpPr>
          <p:cNvPr id="759976" name="Text Box 168"/>
          <p:cNvSpPr txBox="1">
            <a:spLocks noChangeArrowheads="1"/>
          </p:cNvSpPr>
          <p:nvPr/>
        </p:nvSpPr>
        <p:spPr bwMode="auto">
          <a:xfrm>
            <a:off x="684213" y="4076700"/>
            <a:ext cx="1671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Otevřený kanál</a:t>
            </a:r>
          </a:p>
        </p:txBody>
      </p:sp>
      <p:sp>
        <p:nvSpPr>
          <p:cNvPr id="759977" name="Text Box 169"/>
          <p:cNvSpPr txBox="1">
            <a:spLocks noChangeArrowheads="1"/>
          </p:cNvSpPr>
          <p:nvPr/>
        </p:nvSpPr>
        <p:spPr bwMode="auto">
          <a:xfrm>
            <a:off x="6443663" y="4568825"/>
            <a:ext cx="24844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Po navázání ligandy </a:t>
            </a:r>
          </a:p>
          <a:p>
            <a:pPr algn="ctr"/>
            <a:r>
              <a:rPr lang="cs-CZ" altLang="cs-CZ" sz="1800"/>
              <a:t>k proteinu dochází ke </a:t>
            </a:r>
            <a:r>
              <a:rPr lang="cs-CZ" altLang="cs-CZ" sz="1800" b="1">
                <a:solidFill>
                  <a:srgbClr val="006600"/>
                </a:solidFill>
              </a:rPr>
              <a:t>konformačním změnám</a:t>
            </a:r>
            <a:r>
              <a:rPr lang="cs-CZ" altLang="cs-CZ" sz="1800"/>
              <a:t> ve struktuře membránového proteinu.</a:t>
            </a:r>
          </a:p>
        </p:txBody>
      </p:sp>
      <p:sp>
        <p:nvSpPr>
          <p:cNvPr id="759978" name="Text Box 170"/>
          <p:cNvSpPr txBox="1">
            <a:spLocks noChangeArrowheads="1"/>
          </p:cNvSpPr>
          <p:nvPr/>
        </p:nvSpPr>
        <p:spPr bwMode="auto">
          <a:xfrm>
            <a:off x="1835150" y="6538913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23. Transport pomocí membránového kanálu</a:t>
            </a:r>
            <a:endParaRPr lang="cs-CZ" altLang="cs-CZ" sz="1400" baseline="30000"/>
          </a:p>
        </p:txBody>
      </p:sp>
      <p:sp>
        <p:nvSpPr>
          <p:cNvPr id="759979" name="AutoShape 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060575"/>
            <a:ext cx="1368425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Spustit</a:t>
            </a:r>
          </a:p>
        </p:txBody>
      </p:sp>
      <p:sp>
        <p:nvSpPr>
          <p:cNvPr id="759980" name="AutoShape 1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725988"/>
            <a:ext cx="1368425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Spustit</a:t>
            </a:r>
          </a:p>
        </p:txBody>
      </p:sp>
      <p:sp>
        <p:nvSpPr>
          <p:cNvPr id="759981" name="AutoShape 173"/>
          <p:cNvSpPr>
            <a:spLocks noChangeArrowheads="1"/>
          </p:cNvSpPr>
          <p:nvPr/>
        </p:nvSpPr>
        <p:spPr bwMode="auto">
          <a:xfrm rot="-24510720">
            <a:off x="4385469" y="4696619"/>
            <a:ext cx="877888" cy="215900"/>
          </a:xfrm>
          <a:prstGeom prst="flowChartTerminator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9982" name="AutoShape 174"/>
          <p:cNvSpPr>
            <a:spLocks noChangeArrowheads="1"/>
          </p:cNvSpPr>
          <p:nvPr/>
        </p:nvSpPr>
        <p:spPr bwMode="auto">
          <a:xfrm rot="-2785392">
            <a:off x="4040981" y="4387057"/>
            <a:ext cx="179387" cy="215900"/>
          </a:xfrm>
          <a:prstGeom prst="flowChartMerg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cs-CZ"/>
          </a:p>
        </p:txBody>
      </p:sp>
      <p:sp>
        <p:nvSpPr>
          <p:cNvPr id="759983" name="Text Box 175"/>
          <p:cNvSpPr txBox="1">
            <a:spLocks noChangeArrowheads="1"/>
          </p:cNvSpPr>
          <p:nvPr/>
        </p:nvSpPr>
        <p:spPr bwMode="auto">
          <a:xfrm>
            <a:off x="5795963" y="1484313"/>
            <a:ext cx="218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Transportovaná látka</a:t>
            </a:r>
          </a:p>
        </p:txBody>
      </p:sp>
      <p:sp>
        <p:nvSpPr>
          <p:cNvPr id="759984" name="Line 176"/>
          <p:cNvSpPr>
            <a:spLocks noChangeShapeType="1"/>
          </p:cNvSpPr>
          <p:nvPr/>
        </p:nvSpPr>
        <p:spPr bwMode="auto">
          <a:xfrm>
            <a:off x="4500563" y="16287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9985" name="Text Box 177"/>
          <p:cNvSpPr txBox="1">
            <a:spLocks noChangeArrowheads="1"/>
          </p:cNvSpPr>
          <p:nvPr/>
        </p:nvSpPr>
        <p:spPr bwMode="auto">
          <a:xfrm>
            <a:off x="5219700" y="4076700"/>
            <a:ext cx="1658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Transportovaná</a:t>
            </a:r>
          </a:p>
          <a:p>
            <a:r>
              <a:rPr lang="cs-CZ" altLang="cs-CZ"/>
              <a:t>látka</a:t>
            </a:r>
          </a:p>
        </p:txBody>
      </p:sp>
      <p:sp>
        <p:nvSpPr>
          <p:cNvPr id="759986" name="Line 178"/>
          <p:cNvSpPr>
            <a:spLocks noChangeShapeType="1"/>
          </p:cNvSpPr>
          <p:nvPr/>
        </p:nvSpPr>
        <p:spPr bwMode="auto">
          <a:xfrm flipV="1">
            <a:off x="4572000" y="42926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59988" name="AutoShape 18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9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59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81481E-6 C 0.01666 -0.00764 -0.00244 0.03518 0.0118 0.05324 C 0.01197 0.05579 0.01509 0.08333 0.01666 0.08657 C 0.0177 0.08866 0.01996 0.08819 0.02169 0.08889 C 0.03315 0.0868 0.04062 0.08379 0.04999 0.07546 C 0.05659 0.06273 0.05971 0.06643 0.06839 0.05995 C 0.07586 0.0544 0.08037 0.04768 0.08836 0.04444 C 0.09773 0.03611 0.09374 0.03611 0.10676 0.03333 C 0.1085 0.03264 0.1118 0.03102 0.1118 0.03102 " pathEditMode="relative" ptsTypes="ffffffffA">
                                      <p:cBhvr>
                                        <p:cTn id="19" dur="3000" fill="hold"/>
                                        <p:tgtEl>
                                          <p:spTgt spid="759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99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59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9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9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759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6276E-7 L 0.04045 0.075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59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3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5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75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88758E-6 C 0.01979 -0.00231 0.03976 -0.0044 0.05625 -0.00162 C 0.07274 0.00116 0.09809 0.00416 0.09878 0.01665 C 0.09948 0.02915 0.0717 0.05598 0.06094 0.07333 C 0.05017 0.09068 0.03993 0.1034 0.03455 0.12098 C 0.02917 0.13856 0.02917 0.14689 0.02882 0.17904 C 0.02847 0.2112 0.03021 0.26255 0.03212 0.313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759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9980"/>
                  </p:tgtEl>
                </p:cond>
              </p:nextCondLst>
            </p:seq>
          </p:childTnLst>
        </p:cTn>
      </p:par>
    </p:tnLst>
    <p:bldLst>
      <p:bldP spid="759974" grpId="0"/>
      <p:bldP spid="759977" grpId="0"/>
      <p:bldP spid="759982" grpId="0" animBg="1"/>
      <p:bldP spid="759983" grpId="0"/>
      <p:bldP spid="7599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6613"/>
          </a:xfrm>
          <a:solidFill>
            <a:schemeClr val="bg1">
              <a:alpha val="39999"/>
            </a:schemeClr>
          </a:solidFill>
        </p:spPr>
        <p:txBody>
          <a:bodyPr/>
          <a:lstStyle/>
          <a:p>
            <a:pPr algn="ctr"/>
            <a:r>
              <a:rPr lang="cs-CZ" altLang="cs-CZ" b="1">
                <a:latin typeface="Comic Sans MS" panose="030F0702030302020204" pitchFamily="66" charset="0"/>
              </a:rPr>
              <a:t>Obsah (2.část)</a:t>
            </a:r>
          </a:p>
        </p:txBody>
      </p:sp>
      <p:sp>
        <p:nvSpPr>
          <p:cNvPr id="70246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8313" y="765175"/>
            <a:ext cx="8524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Plasmatická membrána</a:t>
            </a:r>
          </a:p>
        </p:txBody>
      </p:sp>
      <p:sp>
        <p:nvSpPr>
          <p:cNvPr id="702470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8313" y="1238250"/>
            <a:ext cx="85248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Přenos přes plasmatickou membránu</a:t>
            </a:r>
          </a:p>
        </p:txBody>
      </p:sp>
      <p:sp>
        <p:nvSpPr>
          <p:cNvPr id="702471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1916113"/>
            <a:ext cx="8675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Volná difuze</a:t>
            </a:r>
          </a:p>
        </p:txBody>
      </p:sp>
      <p:sp>
        <p:nvSpPr>
          <p:cNvPr id="70247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8313" y="2438400"/>
            <a:ext cx="8524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Membránové proteiny</a:t>
            </a:r>
          </a:p>
        </p:txBody>
      </p:sp>
      <p:sp>
        <p:nvSpPr>
          <p:cNvPr id="702473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8313" y="4003675"/>
            <a:ext cx="8524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ATPasa</a:t>
            </a:r>
          </a:p>
        </p:txBody>
      </p:sp>
      <p:sp>
        <p:nvSpPr>
          <p:cNvPr id="702474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8313" y="5051425"/>
            <a:ext cx="85248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Cytosa</a:t>
            </a:r>
          </a:p>
        </p:txBody>
      </p:sp>
      <p:sp>
        <p:nvSpPr>
          <p:cNvPr id="702475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8313" y="2959100"/>
            <a:ext cx="8524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Chemicky regulovaný membránový kanál (pór)</a:t>
            </a:r>
          </a:p>
        </p:txBody>
      </p:sp>
      <p:sp>
        <p:nvSpPr>
          <p:cNvPr id="702476" name="Rectangl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8313" y="3481388"/>
            <a:ext cx="8524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Přenašečový protein pro usnadněnou difuzi</a:t>
            </a:r>
          </a:p>
        </p:txBody>
      </p:sp>
      <p:sp>
        <p:nvSpPr>
          <p:cNvPr id="702477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8313" y="4524375"/>
            <a:ext cx="8524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Uniport, Symport a Antiport</a:t>
            </a:r>
          </a:p>
        </p:txBody>
      </p:sp>
      <p:sp>
        <p:nvSpPr>
          <p:cNvPr id="702478" name="Rectangl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8313" y="5592763"/>
            <a:ext cx="852487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latin typeface="Comic Sans MS" panose="030F0702030302020204" pitchFamily="66" charset="0"/>
              </a:rPr>
              <a:t>Adenosintrifosfát (ATP)</a:t>
            </a:r>
          </a:p>
        </p:txBody>
      </p:sp>
      <p:sp>
        <p:nvSpPr>
          <p:cNvPr id="702479" name="Rectangle 1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8313" y="6132513"/>
            <a:ext cx="852487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cs-CZ" altLang="cs-CZ" sz="2800" b="1">
                <a:solidFill>
                  <a:srgbClr val="008000"/>
                </a:solidFill>
                <a:latin typeface="Comic Sans MS" panose="030F0702030302020204" pitchFamily="66" charset="0"/>
              </a:rPr>
              <a:t>Použitá literatura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858" name="Group 2"/>
          <p:cNvGrpSpPr>
            <a:grpSpLocks/>
          </p:cNvGrpSpPr>
          <p:nvPr/>
        </p:nvGrpSpPr>
        <p:grpSpPr bwMode="auto">
          <a:xfrm>
            <a:off x="2770188" y="3286125"/>
            <a:ext cx="215900" cy="433388"/>
            <a:chOff x="975" y="2976"/>
            <a:chExt cx="136" cy="273"/>
          </a:xfrm>
        </p:grpSpPr>
        <p:sp>
          <p:nvSpPr>
            <p:cNvPr id="761859" name="Oval 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60" name="Line 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61" name="Line 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62" name="Line 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2986088" y="3286125"/>
            <a:ext cx="215900" cy="433388"/>
            <a:chOff x="975" y="2976"/>
            <a:chExt cx="136" cy="273"/>
          </a:xfrm>
        </p:grpSpPr>
        <p:sp>
          <p:nvSpPr>
            <p:cNvPr id="761864" name="Oval 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65" name="Line 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66" name="Line 1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67" name="Line 1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68" name="Group 12"/>
          <p:cNvGrpSpPr>
            <a:grpSpLocks/>
          </p:cNvGrpSpPr>
          <p:nvPr/>
        </p:nvGrpSpPr>
        <p:grpSpPr bwMode="auto">
          <a:xfrm>
            <a:off x="3201988" y="3286125"/>
            <a:ext cx="215900" cy="433388"/>
            <a:chOff x="975" y="2976"/>
            <a:chExt cx="136" cy="273"/>
          </a:xfrm>
        </p:grpSpPr>
        <p:sp>
          <p:nvSpPr>
            <p:cNvPr id="761869" name="Oval 1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70" name="Line 1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71" name="Line 1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72" name="Line 1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73" name="Group 17"/>
          <p:cNvGrpSpPr>
            <a:grpSpLocks/>
          </p:cNvGrpSpPr>
          <p:nvPr/>
        </p:nvGrpSpPr>
        <p:grpSpPr bwMode="auto">
          <a:xfrm flipV="1">
            <a:off x="2770188" y="3790950"/>
            <a:ext cx="215900" cy="431800"/>
            <a:chOff x="975" y="2976"/>
            <a:chExt cx="136" cy="273"/>
          </a:xfrm>
        </p:grpSpPr>
        <p:sp>
          <p:nvSpPr>
            <p:cNvPr id="761874" name="Oval 1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75" name="Line 1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76" name="Line 2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77" name="Line 2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78" name="Group 22"/>
          <p:cNvGrpSpPr>
            <a:grpSpLocks/>
          </p:cNvGrpSpPr>
          <p:nvPr/>
        </p:nvGrpSpPr>
        <p:grpSpPr bwMode="auto">
          <a:xfrm flipV="1">
            <a:off x="2986088" y="3790950"/>
            <a:ext cx="215900" cy="431800"/>
            <a:chOff x="975" y="2976"/>
            <a:chExt cx="136" cy="273"/>
          </a:xfrm>
        </p:grpSpPr>
        <p:sp>
          <p:nvSpPr>
            <p:cNvPr id="761879" name="Oval 2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80" name="Line 2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81" name="Line 2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82" name="Line 2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83" name="Group 27"/>
          <p:cNvGrpSpPr>
            <a:grpSpLocks/>
          </p:cNvGrpSpPr>
          <p:nvPr/>
        </p:nvGrpSpPr>
        <p:grpSpPr bwMode="auto">
          <a:xfrm flipV="1">
            <a:off x="3201988" y="3790950"/>
            <a:ext cx="215900" cy="431800"/>
            <a:chOff x="975" y="2976"/>
            <a:chExt cx="136" cy="273"/>
          </a:xfrm>
        </p:grpSpPr>
        <p:sp>
          <p:nvSpPr>
            <p:cNvPr id="761884" name="Oval 2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85" name="Line 2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86" name="Line 3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87" name="Line 3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88" name="Group 32"/>
          <p:cNvGrpSpPr>
            <a:grpSpLocks/>
          </p:cNvGrpSpPr>
          <p:nvPr/>
        </p:nvGrpSpPr>
        <p:grpSpPr bwMode="auto">
          <a:xfrm>
            <a:off x="3635375" y="3286125"/>
            <a:ext cx="215900" cy="433388"/>
            <a:chOff x="975" y="2976"/>
            <a:chExt cx="136" cy="273"/>
          </a:xfrm>
        </p:grpSpPr>
        <p:sp>
          <p:nvSpPr>
            <p:cNvPr id="761889" name="Oval 3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90" name="Line 3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91" name="Line 3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92" name="Line 3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93" name="Group 37"/>
          <p:cNvGrpSpPr>
            <a:grpSpLocks/>
          </p:cNvGrpSpPr>
          <p:nvPr/>
        </p:nvGrpSpPr>
        <p:grpSpPr bwMode="auto">
          <a:xfrm flipV="1">
            <a:off x="3635375" y="3790950"/>
            <a:ext cx="215900" cy="431800"/>
            <a:chOff x="975" y="2976"/>
            <a:chExt cx="136" cy="273"/>
          </a:xfrm>
        </p:grpSpPr>
        <p:sp>
          <p:nvSpPr>
            <p:cNvPr id="761894" name="Oval 3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895" name="Line 3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96" name="Line 4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897" name="Line 4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898" name="Group 42"/>
          <p:cNvGrpSpPr>
            <a:grpSpLocks/>
          </p:cNvGrpSpPr>
          <p:nvPr/>
        </p:nvGrpSpPr>
        <p:grpSpPr bwMode="auto">
          <a:xfrm>
            <a:off x="3417888" y="3284538"/>
            <a:ext cx="215900" cy="433387"/>
            <a:chOff x="975" y="2976"/>
            <a:chExt cx="136" cy="273"/>
          </a:xfrm>
        </p:grpSpPr>
        <p:sp>
          <p:nvSpPr>
            <p:cNvPr id="761899" name="Oval 4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00" name="Line 4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01" name="Line 4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02" name="Line 4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03" name="Group 47"/>
          <p:cNvGrpSpPr>
            <a:grpSpLocks/>
          </p:cNvGrpSpPr>
          <p:nvPr/>
        </p:nvGrpSpPr>
        <p:grpSpPr bwMode="auto">
          <a:xfrm flipV="1">
            <a:off x="3417888" y="3789363"/>
            <a:ext cx="215900" cy="431800"/>
            <a:chOff x="975" y="2976"/>
            <a:chExt cx="136" cy="273"/>
          </a:xfrm>
        </p:grpSpPr>
        <p:sp>
          <p:nvSpPr>
            <p:cNvPr id="761904" name="Oval 4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05" name="Line 4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06" name="Line 5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07" name="Line 5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08" name="Group 52"/>
          <p:cNvGrpSpPr>
            <a:grpSpLocks/>
          </p:cNvGrpSpPr>
          <p:nvPr/>
        </p:nvGrpSpPr>
        <p:grpSpPr bwMode="auto">
          <a:xfrm>
            <a:off x="5365750" y="3284538"/>
            <a:ext cx="215900" cy="433387"/>
            <a:chOff x="975" y="2976"/>
            <a:chExt cx="136" cy="273"/>
          </a:xfrm>
        </p:grpSpPr>
        <p:sp>
          <p:nvSpPr>
            <p:cNvPr id="761909" name="Oval 5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10" name="Line 5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11" name="Line 5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12" name="Line 5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13" name="Group 57"/>
          <p:cNvGrpSpPr>
            <a:grpSpLocks/>
          </p:cNvGrpSpPr>
          <p:nvPr/>
        </p:nvGrpSpPr>
        <p:grpSpPr bwMode="auto">
          <a:xfrm>
            <a:off x="5581650" y="3284538"/>
            <a:ext cx="215900" cy="433387"/>
            <a:chOff x="975" y="2976"/>
            <a:chExt cx="136" cy="273"/>
          </a:xfrm>
        </p:grpSpPr>
        <p:sp>
          <p:nvSpPr>
            <p:cNvPr id="761914" name="Oval 5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15" name="Line 5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16" name="Line 6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17" name="Line 6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18" name="Group 62"/>
          <p:cNvGrpSpPr>
            <a:grpSpLocks/>
          </p:cNvGrpSpPr>
          <p:nvPr/>
        </p:nvGrpSpPr>
        <p:grpSpPr bwMode="auto">
          <a:xfrm>
            <a:off x="5797550" y="3284538"/>
            <a:ext cx="215900" cy="433387"/>
            <a:chOff x="975" y="2976"/>
            <a:chExt cx="136" cy="273"/>
          </a:xfrm>
        </p:grpSpPr>
        <p:sp>
          <p:nvSpPr>
            <p:cNvPr id="761919" name="Oval 6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20" name="Line 6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21" name="Line 6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22" name="Line 6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23" name="Group 67"/>
          <p:cNvGrpSpPr>
            <a:grpSpLocks/>
          </p:cNvGrpSpPr>
          <p:nvPr/>
        </p:nvGrpSpPr>
        <p:grpSpPr bwMode="auto">
          <a:xfrm flipV="1">
            <a:off x="5365750" y="3789363"/>
            <a:ext cx="215900" cy="431800"/>
            <a:chOff x="975" y="2976"/>
            <a:chExt cx="136" cy="273"/>
          </a:xfrm>
        </p:grpSpPr>
        <p:sp>
          <p:nvSpPr>
            <p:cNvPr id="761924" name="Oval 6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25" name="Line 6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26" name="Line 7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27" name="Line 7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28" name="Group 72"/>
          <p:cNvGrpSpPr>
            <a:grpSpLocks/>
          </p:cNvGrpSpPr>
          <p:nvPr/>
        </p:nvGrpSpPr>
        <p:grpSpPr bwMode="auto">
          <a:xfrm flipV="1">
            <a:off x="5581650" y="3789363"/>
            <a:ext cx="215900" cy="431800"/>
            <a:chOff x="975" y="2976"/>
            <a:chExt cx="136" cy="273"/>
          </a:xfrm>
        </p:grpSpPr>
        <p:sp>
          <p:nvSpPr>
            <p:cNvPr id="761929" name="Oval 7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30" name="Line 7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31" name="Line 7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32" name="Line 7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33" name="Group 77"/>
          <p:cNvGrpSpPr>
            <a:grpSpLocks/>
          </p:cNvGrpSpPr>
          <p:nvPr/>
        </p:nvGrpSpPr>
        <p:grpSpPr bwMode="auto">
          <a:xfrm flipV="1">
            <a:off x="5797550" y="3789363"/>
            <a:ext cx="215900" cy="431800"/>
            <a:chOff x="975" y="2976"/>
            <a:chExt cx="136" cy="273"/>
          </a:xfrm>
        </p:grpSpPr>
        <p:sp>
          <p:nvSpPr>
            <p:cNvPr id="761934" name="Oval 7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35" name="Line 7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36" name="Line 8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37" name="Line 8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38" name="Group 82"/>
          <p:cNvGrpSpPr>
            <a:grpSpLocks/>
          </p:cNvGrpSpPr>
          <p:nvPr/>
        </p:nvGrpSpPr>
        <p:grpSpPr bwMode="auto">
          <a:xfrm>
            <a:off x="6230938" y="3284538"/>
            <a:ext cx="215900" cy="433387"/>
            <a:chOff x="975" y="2976"/>
            <a:chExt cx="136" cy="273"/>
          </a:xfrm>
        </p:grpSpPr>
        <p:sp>
          <p:nvSpPr>
            <p:cNvPr id="761939" name="Oval 8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40" name="Line 8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41" name="Line 8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42" name="Line 8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43" name="Group 87"/>
          <p:cNvGrpSpPr>
            <a:grpSpLocks/>
          </p:cNvGrpSpPr>
          <p:nvPr/>
        </p:nvGrpSpPr>
        <p:grpSpPr bwMode="auto">
          <a:xfrm flipV="1">
            <a:off x="6230938" y="3789363"/>
            <a:ext cx="215900" cy="431800"/>
            <a:chOff x="975" y="2976"/>
            <a:chExt cx="136" cy="273"/>
          </a:xfrm>
        </p:grpSpPr>
        <p:sp>
          <p:nvSpPr>
            <p:cNvPr id="761944" name="Oval 8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45" name="Line 8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46" name="Line 9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47" name="Line 9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48" name="Group 92"/>
          <p:cNvGrpSpPr>
            <a:grpSpLocks/>
          </p:cNvGrpSpPr>
          <p:nvPr/>
        </p:nvGrpSpPr>
        <p:grpSpPr bwMode="auto">
          <a:xfrm>
            <a:off x="6013450" y="3282950"/>
            <a:ext cx="215900" cy="433388"/>
            <a:chOff x="975" y="2976"/>
            <a:chExt cx="136" cy="273"/>
          </a:xfrm>
        </p:grpSpPr>
        <p:sp>
          <p:nvSpPr>
            <p:cNvPr id="761949" name="Oval 93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50" name="Line 94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51" name="Line 95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52" name="Line 96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761953" name="Group 97"/>
          <p:cNvGrpSpPr>
            <a:grpSpLocks/>
          </p:cNvGrpSpPr>
          <p:nvPr/>
        </p:nvGrpSpPr>
        <p:grpSpPr bwMode="auto">
          <a:xfrm flipV="1">
            <a:off x="6013450" y="3787775"/>
            <a:ext cx="215900" cy="431800"/>
            <a:chOff x="975" y="2976"/>
            <a:chExt cx="136" cy="273"/>
          </a:xfrm>
        </p:grpSpPr>
        <p:sp>
          <p:nvSpPr>
            <p:cNvPr id="761954" name="Oval 98"/>
            <p:cNvSpPr>
              <a:spLocks noChangeArrowheads="1"/>
            </p:cNvSpPr>
            <p:nvPr/>
          </p:nvSpPr>
          <p:spPr bwMode="auto">
            <a:xfrm>
              <a:off x="975" y="2976"/>
              <a:ext cx="91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55" name="Line 99"/>
            <p:cNvSpPr>
              <a:spLocks noChangeShapeType="1"/>
            </p:cNvSpPr>
            <p:nvPr/>
          </p:nvSpPr>
          <p:spPr bwMode="auto">
            <a:xfrm flipH="1">
              <a:off x="975" y="311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56" name="Line 100"/>
            <p:cNvSpPr>
              <a:spLocks noChangeShapeType="1"/>
            </p:cNvSpPr>
            <p:nvPr/>
          </p:nvSpPr>
          <p:spPr bwMode="auto">
            <a:xfrm>
              <a:off x="1020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61957" name="Line 101"/>
            <p:cNvSpPr>
              <a:spLocks noChangeShapeType="1"/>
            </p:cNvSpPr>
            <p:nvPr/>
          </p:nvSpPr>
          <p:spPr bwMode="auto">
            <a:xfrm>
              <a:off x="1020" y="320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761958" name="Rectangle 102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3200">
                <a:latin typeface="Comic Sans MS" panose="030F0702030302020204" pitchFamily="66" charset="0"/>
              </a:rPr>
              <a:t>Přenašečový protein pro usnadněnou difuzi</a:t>
            </a:r>
          </a:p>
        </p:txBody>
      </p:sp>
      <p:sp>
        <p:nvSpPr>
          <p:cNvPr id="761959" name="AutoShape 103"/>
          <p:cNvSpPr>
            <a:spLocks noChangeArrowheads="1"/>
          </p:cNvSpPr>
          <p:nvPr/>
        </p:nvSpPr>
        <p:spPr bwMode="auto">
          <a:xfrm>
            <a:off x="3276600" y="2708275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60" name="AutoShape 104"/>
          <p:cNvSpPr>
            <a:spLocks noChangeArrowheads="1"/>
          </p:cNvSpPr>
          <p:nvPr/>
        </p:nvSpPr>
        <p:spPr bwMode="auto">
          <a:xfrm>
            <a:off x="5580063" y="2781300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1961" name="Group 105"/>
          <p:cNvGrpSpPr>
            <a:grpSpLocks/>
          </p:cNvGrpSpPr>
          <p:nvPr/>
        </p:nvGrpSpPr>
        <p:grpSpPr bwMode="auto">
          <a:xfrm>
            <a:off x="6948488" y="2060575"/>
            <a:ext cx="1225550" cy="936625"/>
            <a:chOff x="4377" y="935"/>
            <a:chExt cx="772" cy="590"/>
          </a:xfrm>
        </p:grpSpPr>
        <p:sp>
          <p:nvSpPr>
            <p:cNvPr id="761962" name="AutoShape 106"/>
            <p:cNvSpPr>
              <a:spLocks noChangeArrowheads="1"/>
            </p:cNvSpPr>
            <p:nvPr/>
          </p:nvSpPr>
          <p:spPr bwMode="auto">
            <a:xfrm>
              <a:off x="4377" y="1389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63" name="AutoShape 107"/>
            <p:cNvSpPr>
              <a:spLocks noChangeArrowheads="1"/>
            </p:cNvSpPr>
            <p:nvPr/>
          </p:nvSpPr>
          <p:spPr bwMode="auto">
            <a:xfrm>
              <a:off x="4649" y="935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64" name="AutoShape 108"/>
            <p:cNvSpPr>
              <a:spLocks noChangeArrowheads="1"/>
            </p:cNvSpPr>
            <p:nvPr/>
          </p:nvSpPr>
          <p:spPr bwMode="auto">
            <a:xfrm>
              <a:off x="4649" y="1253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65" name="AutoShape 109"/>
            <p:cNvSpPr>
              <a:spLocks noChangeArrowheads="1"/>
            </p:cNvSpPr>
            <p:nvPr/>
          </p:nvSpPr>
          <p:spPr bwMode="auto">
            <a:xfrm>
              <a:off x="4377" y="1071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66" name="AutoShape 110"/>
            <p:cNvSpPr>
              <a:spLocks noChangeArrowheads="1"/>
            </p:cNvSpPr>
            <p:nvPr/>
          </p:nvSpPr>
          <p:spPr bwMode="auto">
            <a:xfrm>
              <a:off x="4967" y="1026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67" name="AutoShape 111"/>
            <p:cNvSpPr>
              <a:spLocks noChangeArrowheads="1"/>
            </p:cNvSpPr>
            <p:nvPr/>
          </p:nvSpPr>
          <p:spPr bwMode="auto">
            <a:xfrm>
              <a:off x="4967" y="1344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1968" name="AutoShape 112"/>
          <p:cNvSpPr>
            <a:spLocks noChangeArrowheads="1"/>
          </p:cNvSpPr>
          <p:nvPr/>
        </p:nvSpPr>
        <p:spPr bwMode="auto">
          <a:xfrm>
            <a:off x="7380288" y="2925763"/>
            <a:ext cx="287337" cy="1366837"/>
          </a:xfrm>
          <a:prstGeom prst="downArrow">
            <a:avLst>
              <a:gd name="adj1" fmla="val 38120"/>
              <a:gd name="adj2" fmla="val 10828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69" name="AutoShape 113"/>
          <p:cNvSpPr>
            <a:spLocks noChangeArrowheads="1"/>
          </p:cNvSpPr>
          <p:nvPr/>
        </p:nvSpPr>
        <p:spPr bwMode="auto">
          <a:xfrm>
            <a:off x="7380288" y="4365625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70" name="Line 114"/>
          <p:cNvSpPr>
            <a:spLocks noChangeShapeType="1"/>
          </p:cNvSpPr>
          <p:nvPr/>
        </p:nvSpPr>
        <p:spPr bwMode="auto">
          <a:xfrm flipH="1" flipV="1">
            <a:off x="2484438" y="2708275"/>
            <a:ext cx="1366837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1971" name="Text Box 115"/>
          <p:cNvSpPr txBox="1">
            <a:spLocks noChangeArrowheads="1"/>
          </p:cNvSpPr>
          <p:nvPr/>
        </p:nvSpPr>
        <p:spPr bwMode="auto">
          <a:xfrm>
            <a:off x="611188" y="2420938"/>
            <a:ext cx="231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Přenašečový protein</a:t>
            </a:r>
          </a:p>
        </p:txBody>
      </p:sp>
      <p:sp>
        <p:nvSpPr>
          <p:cNvPr id="761972" name="Text Box 116"/>
          <p:cNvSpPr txBox="1">
            <a:spLocks noChangeArrowheads="1"/>
          </p:cNvSpPr>
          <p:nvPr/>
        </p:nvSpPr>
        <p:spPr bwMode="auto">
          <a:xfrm>
            <a:off x="1835150" y="5321300"/>
            <a:ext cx="5708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Po navázání transportovaného proteinu dochází ke </a:t>
            </a:r>
            <a:r>
              <a:rPr lang="cs-CZ" altLang="cs-CZ" sz="1800" b="1">
                <a:solidFill>
                  <a:srgbClr val="006600"/>
                </a:solidFill>
              </a:rPr>
              <a:t>konformačním změnám</a:t>
            </a:r>
            <a:r>
              <a:rPr lang="cs-CZ" altLang="cs-CZ" sz="1800"/>
              <a:t> ve struktuře přenašečového proteinu.</a:t>
            </a:r>
          </a:p>
        </p:txBody>
      </p:sp>
      <p:sp>
        <p:nvSpPr>
          <p:cNvPr id="761973" name="Text Box 117"/>
          <p:cNvSpPr txBox="1">
            <a:spLocks noChangeArrowheads="1"/>
          </p:cNvSpPr>
          <p:nvPr/>
        </p:nvSpPr>
        <p:spPr bwMode="auto">
          <a:xfrm>
            <a:off x="7416800" y="3148013"/>
            <a:ext cx="190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>
                <a:solidFill>
                  <a:srgbClr val="2904A0"/>
                </a:solidFill>
              </a:rPr>
              <a:t>Koncentrační gradient</a:t>
            </a:r>
          </a:p>
        </p:txBody>
      </p:sp>
      <p:sp>
        <p:nvSpPr>
          <p:cNvPr id="761974" name="Text Box 118"/>
          <p:cNvSpPr txBox="1">
            <a:spLocks noChangeArrowheads="1"/>
          </p:cNvSpPr>
          <p:nvPr/>
        </p:nvSpPr>
        <p:spPr bwMode="auto">
          <a:xfrm>
            <a:off x="1908175" y="6538913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24. Transport pomocí přenašečového proteinu</a:t>
            </a:r>
            <a:endParaRPr lang="cs-CZ" altLang="cs-CZ" sz="1400" baseline="30000"/>
          </a:p>
        </p:txBody>
      </p:sp>
      <p:sp>
        <p:nvSpPr>
          <p:cNvPr id="761975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1628775"/>
            <a:ext cx="1368425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Spustit</a:t>
            </a:r>
          </a:p>
        </p:txBody>
      </p:sp>
      <p:sp>
        <p:nvSpPr>
          <p:cNvPr id="761976" name="AutoShape 120"/>
          <p:cNvSpPr>
            <a:spLocks noChangeArrowheads="1"/>
          </p:cNvSpPr>
          <p:nvPr/>
        </p:nvSpPr>
        <p:spPr bwMode="auto">
          <a:xfrm>
            <a:off x="4643438" y="1916113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1977" name="Group 121"/>
          <p:cNvGrpSpPr>
            <a:grpSpLocks/>
          </p:cNvGrpSpPr>
          <p:nvPr/>
        </p:nvGrpSpPr>
        <p:grpSpPr bwMode="auto">
          <a:xfrm>
            <a:off x="3635375" y="3284538"/>
            <a:ext cx="671513" cy="973137"/>
            <a:chOff x="2313" y="1567"/>
            <a:chExt cx="423" cy="620"/>
          </a:xfrm>
        </p:grpSpPr>
        <p:sp>
          <p:nvSpPr>
            <p:cNvPr id="761978" name="AutoShape 122"/>
            <p:cNvSpPr>
              <a:spLocks noChangeArrowheads="1"/>
            </p:cNvSpPr>
            <p:nvPr/>
          </p:nvSpPr>
          <p:spPr bwMode="auto">
            <a:xfrm rot="-24294005">
              <a:off x="2313" y="1567"/>
              <a:ext cx="423" cy="620"/>
            </a:xfrm>
            <a:prstGeom prst="moon">
              <a:avLst>
                <a:gd name="adj" fmla="val 60829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79" name="AutoShape 123"/>
            <p:cNvSpPr>
              <a:spLocks noChangeArrowheads="1"/>
            </p:cNvSpPr>
            <p:nvPr/>
          </p:nvSpPr>
          <p:spPr bwMode="auto">
            <a:xfrm>
              <a:off x="2472" y="1792"/>
              <a:ext cx="227" cy="182"/>
            </a:xfrm>
            <a:prstGeom prst="hexagon">
              <a:avLst>
                <a:gd name="adj" fmla="val 31181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80" name="AutoShape 124"/>
            <p:cNvSpPr>
              <a:spLocks noChangeArrowheads="1"/>
            </p:cNvSpPr>
            <p:nvPr/>
          </p:nvSpPr>
          <p:spPr bwMode="auto">
            <a:xfrm>
              <a:off x="2493" y="1813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 useBgFill="1">
        <p:nvSpPr>
          <p:cNvPr id="761981" name="AutoShape 125"/>
          <p:cNvSpPr>
            <a:spLocks noChangeArrowheads="1"/>
          </p:cNvSpPr>
          <p:nvPr/>
        </p:nvSpPr>
        <p:spPr bwMode="auto">
          <a:xfrm>
            <a:off x="3886200" y="3643313"/>
            <a:ext cx="360363" cy="288925"/>
          </a:xfrm>
          <a:prstGeom prst="hexagon">
            <a:avLst>
              <a:gd name="adj" fmla="val 31181"/>
              <a:gd name="vf" fmla="val 11547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82" name="AutoShape 126"/>
          <p:cNvSpPr>
            <a:spLocks noChangeArrowheads="1"/>
          </p:cNvSpPr>
          <p:nvPr/>
        </p:nvSpPr>
        <p:spPr bwMode="auto">
          <a:xfrm>
            <a:off x="4211638" y="2563813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83" name="AutoShape 127"/>
          <p:cNvSpPr>
            <a:spLocks noChangeAspect="1" noChangeArrowheads="1"/>
          </p:cNvSpPr>
          <p:nvPr/>
        </p:nvSpPr>
        <p:spPr bwMode="auto">
          <a:xfrm rot="5400000">
            <a:off x="3760788" y="3586163"/>
            <a:ext cx="381000" cy="285750"/>
          </a:xfrm>
          <a:prstGeom prst="hexagon">
            <a:avLst>
              <a:gd name="adj" fmla="val 33333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F01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84" name="AutoShape 128"/>
          <p:cNvSpPr>
            <a:spLocks noChangeArrowheads="1"/>
          </p:cNvSpPr>
          <p:nvPr/>
        </p:nvSpPr>
        <p:spPr bwMode="auto">
          <a:xfrm rot="5400000">
            <a:off x="3814762" y="3622676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1985" name="Group 129"/>
          <p:cNvGrpSpPr>
            <a:grpSpLocks/>
          </p:cNvGrpSpPr>
          <p:nvPr/>
        </p:nvGrpSpPr>
        <p:grpSpPr bwMode="auto">
          <a:xfrm flipH="1">
            <a:off x="4716463" y="3284538"/>
            <a:ext cx="647700" cy="968375"/>
            <a:chOff x="2313" y="1567"/>
            <a:chExt cx="423" cy="620"/>
          </a:xfrm>
        </p:grpSpPr>
        <p:sp>
          <p:nvSpPr>
            <p:cNvPr id="761986" name="AutoShape 130"/>
            <p:cNvSpPr>
              <a:spLocks noChangeArrowheads="1"/>
            </p:cNvSpPr>
            <p:nvPr/>
          </p:nvSpPr>
          <p:spPr bwMode="auto">
            <a:xfrm rot="-24294005">
              <a:off x="2313" y="1567"/>
              <a:ext cx="423" cy="620"/>
            </a:xfrm>
            <a:prstGeom prst="moon">
              <a:avLst>
                <a:gd name="adj" fmla="val 60829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87" name="AutoShape 131"/>
            <p:cNvSpPr>
              <a:spLocks noChangeArrowheads="1"/>
            </p:cNvSpPr>
            <p:nvPr/>
          </p:nvSpPr>
          <p:spPr bwMode="auto">
            <a:xfrm>
              <a:off x="2472" y="1792"/>
              <a:ext cx="227" cy="182"/>
            </a:xfrm>
            <a:prstGeom prst="hexagon">
              <a:avLst>
                <a:gd name="adj" fmla="val 31181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1988" name="AutoShape 132"/>
            <p:cNvSpPr>
              <a:spLocks noChangeArrowheads="1"/>
            </p:cNvSpPr>
            <p:nvPr/>
          </p:nvSpPr>
          <p:spPr bwMode="auto">
            <a:xfrm>
              <a:off x="2493" y="1813"/>
              <a:ext cx="182" cy="136"/>
            </a:xfrm>
            <a:prstGeom prst="hexagon">
              <a:avLst>
                <a:gd name="adj" fmla="val 33456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EF012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 useBgFill="1">
        <p:nvSpPr>
          <p:cNvPr id="761989" name="AutoShape 133"/>
          <p:cNvSpPr>
            <a:spLocks noChangeArrowheads="1"/>
          </p:cNvSpPr>
          <p:nvPr/>
        </p:nvSpPr>
        <p:spPr bwMode="auto">
          <a:xfrm>
            <a:off x="4787900" y="3633788"/>
            <a:ext cx="360363" cy="288925"/>
          </a:xfrm>
          <a:prstGeom prst="hexagon">
            <a:avLst>
              <a:gd name="adj" fmla="val 31181"/>
              <a:gd name="vf" fmla="val 11547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90" name="AutoShape 134"/>
          <p:cNvSpPr>
            <a:spLocks noChangeArrowheads="1"/>
          </p:cNvSpPr>
          <p:nvPr/>
        </p:nvSpPr>
        <p:spPr bwMode="auto">
          <a:xfrm>
            <a:off x="5003800" y="2517775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91" name="AutoShape 135"/>
          <p:cNvSpPr>
            <a:spLocks noChangeAspect="1" noChangeArrowheads="1"/>
          </p:cNvSpPr>
          <p:nvPr/>
        </p:nvSpPr>
        <p:spPr bwMode="auto">
          <a:xfrm rot="5400000">
            <a:off x="4848225" y="3587750"/>
            <a:ext cx="381000" cy="285750"/>
          </a:xfrm>
          <a:prstGeom prst="hexagon">
            <a:avLst>
              <a:gd name="adj" fmla="val 33333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F01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92" name="AutoShape 136"/>
          <p:cNvSpPr>
            <a:spLocks noChangeArrowheads="1"/>
          </p:cNvSpPr>
          <p:nvPr/>
        </p:nvSpPr>
        <p:spPr bwMode="auto">
          <a:xfrm rot="5400000">
            <a:off x="4894262" y="3622676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FF0000"/>
          </a:solidFill>
          <a:ln w="9525">
            <a:solidFill>
              <a:srgbClr val="EF01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1993" name="Line 137"/>
          <p:cNvSpPr>
            <a:spLocks noChangeShapeType="1"/>
          </p:cNvSpPr>
          <p:nvPr/>
        </p:nvSpPr>
        <p:spPr bwMode="auto">
          <a:xfrm flipV="1">
            <a:off x="4859338" y="1628775"/>
            <a:ext cx="433387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1994" name="Text Box 138"/>
          <p:cNvSpPr txBox="1">
            <a:spLocks noChangeArrowheads="1"/>
          </p:cNvSpPr>
          <p:nvPr/>
        </p:nvSpPr>
        <p:spPr bwMode="auto">
          <a:xfrm>
            <a:off x="4716463" y="1341438"/>
            <a:ext cx="2439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Transportovaná látka</a:t>
            </a:r>
          </a:p>
        </p:txBody>
      </p:sp>
      <p:sp>
        <p:nvSpPr>
          <p:cNvPr id="761996" name="AutoShape 14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1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1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1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57067E-6 C 0.00017 0.01851 0.00069 0.03701 -0.00018 0.05367 C -0.00104 0.07009 -0.00035 0.08027 -0.00556 0.09831 C -0.01077 0.11636 -0.02674 0.15059 -0.0316 0.16262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761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8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79366E-7 C -0.01301 0.00972 -0.02586 0.01967 -0.03107 0.03678 C -0.03628 0.0539 -0.03298 0.08073 -0.03107 0.10271 C -0.02916 0.12469 -0.02447 0.14643 -0.01961 0.1684 " pathEditMode="relative" ptsTypes="aaaA">
                                      <p:cBhvr>
                                        <p:cTn id="47" dur="2000" fill="hold"/>
                                        <p:tgtEl>
                                          <p:spTgt spid="76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761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2" dur="2000" fill="hold"/>
                                        <p:tgtEl>
                                          <p:spTgt spid="7619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54106E-7 C 0.01215 0.01481 0.02448 0.02961 0.02882 0.05668 C 0.03316 0.08374 0.02864 0.13787 0.02656 0.16216 C 0.02448 0.18645 0.02031 0.19431 0.01614 0.20218 " pathEditMode="relative" ptsTypes="aaaA">
                                      <p:cBhvr>
                                        <p:cTn id="75" dur="2000" fill="hold"/>
                                        <p:tgtEl>
                                          <p:spTgt spid="761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8455E-6 C -0.01597 0.01481 -0.03211 0.02961 -0.03784 0.05668 C -0.0434 0.08374 -0.0375 0.13787 -0.03489 0.16216 C -0.03211 0.18645 -0.02673 0.19431 -0.02118 0.2021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76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0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1975"/>
                  </p:tgtEl>
                </p:cond>
              </p:nextCondLst>
            </p:seq>
          </p:childTnLst>
        </p:cTn>
      </p:par>
    </p:tnLst>
    <p:bldLst>
      <p:bldP spid="761971" grpId="0"/>
      <p:bldP spid="761972" grpId="0"/>
      <p:bldP spid="761973" grpId="0"/>
      <p:bldP spid="7619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0" y="269875"/>
            <a:ext cx="91440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ATPasa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250825" y="1598613"/>
            <a:ext cx="8893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cs-CZ" sz="1800"/>
              <a:t>Mezi důležité přenašečové </a:t>
            </a:r>
            <a:r>
              <a:rPr lang="cs-CZ" altLang="cs-CZ" sz="1800"/>
              <a:t>proteiny</a:t>
            </a:r>
            <a:r>
              <a:rPr lang="en-US" altLang="cs-CZ" sz="1800"/>
              <a:t> patří ATPasa, která využívá jako zdroj energie ATP.</a:t>
            </a:r>
          </a:p>
        </p:txBody>
      </p:sp>
      <p:grpSp>
        <p:nvGrpSpPr>
          <p:cNvPr id="763908" name="Group 4"/>
          <p:cNvGrpSpPr>
            <a:grpSpLocks/>
          </p:cNvGrpSpPr>
          <p:nvPr/>
        </p:nvGrpSpPr>
        <p:grpSpPr bwMode="auto">
          <a:xfrm>
            <a:off x="2844800" y="4076700"/>
            <a:ext cx="3382963" cy="1657350"/>
            <a:chOff x="1792" y="2568"/>
            <a:chExt cx="2131" cy="1044"/>
          </a:xfrm>
        </p:grpSpPr>
        <p:grpSp>
          <p:nvGrpSpPr>
            <p:cNvPr id="763909" name="Group 5"/>
            <p:cNvGrpSpPr>
              <a:grpSpLocks/>
            </p:cNvGrpSpPr>
            <p:nvPr/>
          </p:nvGrpSpPr>
          <p:grpSpPr bwMode="auto">
            <a:xfrm>
              <a:off x="1792" y="2614"/>
              <a:ext cx="681" cy="591"/>
              <a:chOff x="1792" y="2614"/>
              <a:chExt cx="681" cy="591"/>
            </a:xfrm>
          </p:grpSpPr>
          <p:grpSp>
            <p:nvGrpSpPr>
              <p:cNvPr id="763910" name="Group 6"/>
              <p:cNvGrpSpPr>
                <a:grpSpLocks/>
              </p:cNvGrpSpPr>
              <p:nvPr/>
            </p:nvGrpSpPr>
            <p:grpSpPr bwMode="auto">
              <a:xfrm>
                <a:off x="1792" y="2615"/>
                <a:ext cx="136" cy="273"/>
                <a:chOff x="975" y="2976"/>
                <a:chExt cx="136" cy="273"/>
              </a:xfrm>
            </p:grpSpPr>
            <p:sp>
              <p:nvSpPr>
                <p:cNvPr id="763911" name="Oval 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1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13" name="Line 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14" name="Line 1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15" name="Group 11"/>
              <p:cNvGrpSpPr>
                <a:grpSpLocks/>
              </p:cNvGrpSpPr>
              <p:nvPr/>
            </p:nvGrpSpPr>
            <p:grpSpPr bwMode="auto">
              <a:xfrm>
                <a:off x="1928" y="2615"/>
                <a:ext cx="136" cy="273"/>
                <a:chOff x="975" y="2976"/>
                <a:chExt cx="136" cy="273"/>
              </a:xfrm>
            </p:grpSpPr>
            <p:sp>
              <p:nvSpPr>
                <p:cNvPr id="763916" name="Oval 1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1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18" name="Line 1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19" name="Line 1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20" name="Group 16"/>
              <p:cNvGrpSpPr>
                <a:grpSpLocks/>
              </p:cNvGrpSpPr>
              <p:nvPr/>
            </p:nvGrpSpPr>
            <p:grpSpPr bwMode="auto">
              <a:xfrm>
                <a:off x="2064" y="2615"/>
                <a:ext cx="136" cy="273"/>
                <a:chOff x="975" y="2976"/>
                <a:chExt cx="136" cy="273"/>
              </a:xfrm>
            </p:grpSpPr>
            <p:sp>
              <p:nvSpPr>
                <p:cNvPr id="763921" name="Oval 1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2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23" name="Line 1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24" name="Line 2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25" name="Group 21"/>
              <p:cNvGrpSpPr>
                <a:grpSpLocks/>
              </p:cNvGrpSpPr>
              <p:nvPr/>
            </p:nvGrpSpPr>
            <p:grpSpPr bwMode="auto">
              <a:xfrm flipV="1">
                <a:off x="1792" y="2933"/>
                <a:ext cx="136" cy="272"/>
                <a:chOff x="975" y="2976"/>
                <a:chExt cx="136" cy="273"/>
              </a:xfrm>
            </p:grpSpPr>
            <p:sp>
              <p:nvSpPr>
                <p:cNvPr id="763926" name="Oval 2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2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28" name="Line 2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29" name="Line 2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30" name="Group 26"/>
              <p:cNvGrpSpPr>
                <a:grpSpLocks/>
              </p:cNvGrpSpPr>
              <p:nvPr/>
            </p:nvGrpSpPr>
            <p:grpSpPr bwMode="auto">
              <a:xfrm flipV="1">
                <a:off x="1928" y="2933"/>
                <a:ext cx="136" cy="272"/>
                <a:chOff x="975" y="2976"/>
                <a:chExt cx="136" cy="273"/>
              </a:xfrm>
            </p:grpSpPr>
            <p:sp>
              <p:nvSpPr>
                <p:cNvPr id="763931" name="Oval 2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3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33" name="Line 2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34" name="Line 3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35" name="Group 31"/>
              <p:cNvGrpSpPr>
                <a:grpSpLocks/>
              </p:cNvGrpSpPr>
              <p:nvPr/>
            </p:nvGrpSpPr>
            <p:grpSpPr bwMode="auto">
              <a:xfrm flipV="1">
                <a:off x="2064" y="2933"/>
                <a:ext cx="136" cy="272"/>
                <a:chOff x="975" y="2976"/>
                <a:chExt cx="136" cy="273"/>
              </a:xfrm>
            </p:grpSpPr>
            <p:sp>
              <p:nvSpPr>
                <p:cNvPr id="763936" name="Oval 3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3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38" name="Line 3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39" name="Line 3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40" name="Group 36"/>
              <p:cNvGrpSpPr>
                <a:grpSpLocks/>
              </p:cNvGrpSpPr>
              <p:nvPr/>
            </p:nvGrpSpPr>
            <p:grpSpPr bwMode="auto">
              <a:xfrm>
                <a:off x="2337" y="2615"/>
                <a:ext cx="136" cy="273"/>
                <a:chOff x="975" y="2976"/>
                <a:chExt cx="136" cy="273"/>
              </a:xfrm>
            </p:grpSpPr>
            <p:sp>
              <p:nvSpPr>
                <p:cNvPr id="763941" name="Oval 3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4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43" name="Line 3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44" name="Line 4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45" name="Group 41"/>
              <p:cNvGrpSpPr>
                <a:grpSpLocks/>
              </p:cNvGrpSpPr>
              <p:nvPr/>
            </p:nvGrpSpPr>
            <p:grpSpPr bwMode="auto">
              <a:xfrm flipV="1">
                <a:off x="2337" y="2933"/>
                <a:ext cx="136" cy="272"/>
                <a:chOff x="975" y="2976"/>
                <a:chExt cx="136" cy="273"/>
              </a:xfrm>
            </p:grpSpPr>
            <p:sp>
              <p:nvSpPr>
                <p:cNvPr id="763946" name="Oval 4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4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48" name="Line 4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49" name="Line 4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50" name="Group 46"/>
              <p:cNvGrpSpPr>
                <a:grpSpLocks/>
              </p:cNvGrpSpPr>
              <p:nvPr/>
            </p:nvGrpSpPr>
            <p:grpSpPr bwMode="auto">
              <a:xfrm>
                <a:off x="2200" y="2614"/>
                <a:ext cx="136" cy="273"/>
                <a:chOff x="975" y="2976"/>
                <a:chExt cx="136" cy="273"/>
              </a:xfrm>
            </p:grpSpPr>
            <p:sp>
              <p:nvSpPr>
                <p:cNvPr id="763951" name="Oval 4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5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53" name="Line 4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54" name="Line 5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55" name="Group 51"/>
              <p:cNvGrpSpPr>
                <a:grpSpLocks/>
              </p:cNvGrpSpPr>
              <p:nvPr/>
            </p:nvGrpSpPr>
            <p:grpSpPr bwMode="auto">
              <a:xfrm flipV="1">
                <a:off x="2200" y="2932"/>
                <a:ext cx="136" cy="272"/>
                <a:chOff x="975" y="2976"/>
                <a:chExt cx="136" cy="273"/>
              </a:xfrm>
            </p:grpSpPr>
            <p:sp>
              <p:nvSpPr>
                <p:cNvPr id="763956" name="Oval 5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57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58" name="Line 5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59" name="Line 5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</p:grpSp>
        <p:grpSp>
          <p:nvGrpSpPr>
            <p:cNvPr id="763960" name="Group 56"/>
            <p:cNvGrpSpPr>
              <a:grpSpLocks/>
            </p:cNvGrpSpPr>
            <p:nvPr/>
          </p:nvGrpSpPr>
          <p:grpSpPr bwMode="auto">
            <a:xfrm>
              <a:off x="3242" y="2614"/>
              <a:ext cx="681" cy="591"/>
              <a:chOff x="3242" y="2614"/>
              <a:chExt cx="681" cy="591"/>
            </a:xfrm>
          </p:grpSpPr>
          <p:grpSp>
            <p:nvGrpSpPr>
              <p:cNvPr id="763961" name="Group 57"/>
              <p:cNvGrpSpPr>
                <a:grpSpLocks/>
              </p:cNvGrpSpPr>
              <p:nvPr/>
            </p:nvGrpSpPr>
            <p:grpSpPr bwMode="auto">
              <a:xfrm>
                <a:off x="3242" y="2615"/>
                <a:ext cx="136" cy="273"/>
                <a:chOff x="975" y="2976"/>
                <a:chExt cx="136" cy="273"/>
              </a:xfrm>
            </p:grpSpPr>
            <p:sp>
              <p:nvSpPr>
                <p:cNvPr id="763962" name="Oval 58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63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64" name="Line 60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65" name="Line 61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66" name="Group 62"/>
              <p:cNvGrpSpPr>
                <a:grpSpLocks/>
              </p:cNvGrpSpPr>
              <p:nvPr/>
            </p:nvGrpSpPr>
            <p:grpSpPr bwMode="auto">
              <a:xfrm>
                <a:off x="3378" y="2615"/>
                <a:ext cx="136" cy="273"/>
                <a:chOff x="975" y="2976"/>
                <a:chExt cx="136" cy="273"/>
              </a:xfrm>
            </p:grpSpPr>
            <p:sp>
              <p:nvSpPr>
                <p:cNvPr id="763967" name="Oval 63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6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69" name="Line 65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70" name="Line 66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71" name="Group 67"/>
              <p:cNvGrpSpPr>
                <a:grpSpLocks/>
              </p:cNvGrpSpPr>
              <p:nvPr/>
            </p:nvGrpSpPr>
            <p:grpSpPr bwMode="auto">
              <a:xfrm>
                <a:off x="3514" y="2615"/>
                <a:ext cx="136" cy="273"/>
                <a:chOff x="975" y="2976"/>
                <a:chExt cx="136" cy="273"/>
              </a:xfrm>
            </p:grpSpPr>
            <p:sp>
              <p:nvSpPr>
                <p:cNvPr id="763972" name="Oval 68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74" name="Line 70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75" name="Line 71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76" name="Group 72"/>
              <p:cNvGrpSpPr>
                <a:grpSpLocks/>
              </p:cNvGrpSpPr>
              <p:nvPr/>
            </p:nvGrpSpPr>
            <p:grpSpPr bwMode="auto">
              <a:xfrm flipV="1">
                <a:off x="3242" y="2933"/>
                <a:ext cx="136" cy="272"/>
                <a:chOff x="975" y="2976"/>
                <a:chExt cx="136" cy="273"/>
              </a:xfrm>
            </p:grpSpPr>
            <p:sp>
              <p:nvSpPr>
                <p:cNvPr id="763977" name="Oval 73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7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79" name="Line 75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80" name="Line 76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81" name="Group 77"/>
              <p:cNvGrpSpPr>
                <a:grpSpLocks/>
              </p:cNvGrpSpPr>
              <p:nvPr/>
            </p:nvGrpSpPr>
            <p:grpSpPr bwMode="auto">
              <a:xfrm flipV="1">
                <a:off x="3378" y="2933"/>
                <a:ext cx="136" cy="272"/>
                <a:chOff x="975" y="2976"/>
                <a:chExt cx="136" cy="273"/>
              </a:xfrm>
            </p:grpSpPr>
            <p:sp>
              <p:nvSpPr>
                <p:cNvPr id="763982" name="Oval 78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83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84" name="Line 80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85" name="Line 81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86" name="Group 82"/>
              <p:cNvGrpSpPr>
                <a:grpSpLocks/>
              </p:cNvGrpSpPr>
              <p:nvPr/>
            </p:nvGrpSpPr>
            <p:grpSpPr bwMode="auto">
              <a:xfrm flipV="1">
                <a:off x="3514" y="2933"/>
                <a:ext cx="136" cy="272"/>
                <a:chOff x="975" y="2976"/>
                <a:chExt cx="136" cy="273"/>
              </a:xfrm>
            </p:grpSpPr>
            <p:sp>
              <p:nvSpPr>
                <p:cNvPr id="763987" name="Oval 83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88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89" name="Line 85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90" name="Line 86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91" name="Group 87"/>
              <p:cNvGrpSpPr>
                <a:grpSpLocks/>
              </p:cNvGrpSpPr>
              <p:nvPr/>
            </p:nvGrpSpPr>
            <p:grpSpPr bwMode="auto">
              <a:xfrm>
                <a:off x="3787" y="2615"/>
                <a:ext cx="136" cy="273"/>
                <a:chOff x="975" y="2976"/>
                <a:chExt cx="136" cy="273"/>
              </a:xfrm>
            </p:grpSpPr>
            <p:sp>
              <p:nvSpPr>
                <p:cNvPr id="763992" name="Oval 88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9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94" name="Line 90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95" name="Line 91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3996" name="Group 92"/>
              <p:cNvGrpSpPr>
                <a:grpSpLocks/>
              </p:cNvGrpSpPr>
              <p:nvPr/>
            </p:nvGrpSpPr>
            <p:grpSpPr bwMode="auto">
              <a:xfrm flipV="1">
                <a:off x="3787" y="2933"/>
                <a:ext cx="136" cy="272"/>
                <a:chOff x="975" y="2976"/>
                <a:chExt cx="136" cy="273"/>
              </a:xfrm>
            </p:grpSpPr>
            <p:sp>
              <p:nvSpPr>
                <p:cNvPr id="763997" name="Oval 93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3998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3999" name="Line 95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4000" name="Line 96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4001" name="Group 97"/>
              <p:cNvGrpSpPr>
                <a:grpSpLocks/>
              </p:cNvGrpSpPr>
              <p:nvPr/>
            </p:nvGrpSpPr>
            <p:grpSpPr bwMode="auto">
              <a:xfrm>
                <a:off x="3650" y="2614"/>
                <a:ext cx="136" cy="273"/>
                <a:chOff x="975" y="2976"/>
                <a:chExt cx="136" cy="273"/>
              </a:xfrm>
            </p:grpSpPr>
            <p:sp>
              <p:nvSpPr>
                <p:cNvPr id="764002" name="Oval 98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4003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4004" name="Line 100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4005" name="Line 101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4006" name="Group 102"/>
              <p:cNvGrpSpPr>
                <a:grpSpLocks/>
              </p:cNvGrpSpPr>
              <p:nvPr/>
            </p:nvGrpSpPr>
            <p:grpSpPr bwMode="auto">
              <a:xfrm flipV="1">
                <a:off x="3650" y="2932"/>
                <a:ext cx="136" cy="272"/>
                <a:chOff x="975" y="2976"/>
                <a:chExt cx="136" cy="273"/>
              </a:xfrm>
            </p:grpSpPr>
            <p:sp>
              <p:nvSpPr>
                <p:cNvPr id="764007" name="Oval 103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4008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4009" name="Line 105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4010" name="Line 106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</p:grpSp>
        <p:sp>
          <p:nvSpPr>
            <p:cNvPr id="764011" name="Oval 107"/>
            <p:cNvSpPr>
              <a:spLocks noChangeArrowheads="1"/>
            </p:cNvSpPr>
            <p:nvPr/>
          </p:nvSpPr>
          <p:spPr bwMode="auto">
            <a:xfrm>
              <a:off x="2472" y="2568"/>
              <a:ext cx="363" cy="68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12" name="Oval 108"/>
            <p:cNvSpPr>
              <a:spLocks noChangeArrowheads="1"/>
            </p:cNvSpPr>
            <p:nvPr/>
          </p:nvSpPr>
          <p:spPr bwMode="auto">
            <a:xfrm>
              <a:off x="2835" y="2614"/>
              <a:ext cx="363" cy="77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13" name="Oval 109"/>
            <p:cNvSpPr>
              <a:spLocks noChangeArrowheads="1"/>
            </p:cNvSpPr>
            <p:nvPr/>
          </p:nvSpPr>
          <p:spPr bwMode="auto">
            <a:xfrm rot="5400000">
              <a:off x="2857" y="3091"/>
              <a:ext cx="363" cy="68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14" name="Oval 110"/>
            <p:cNvSpPr>
              <a:spLocks noChangeArrowheads="1"/>
            </p:cNvSpPr>
            <p:nvPr/>
          </p:nvSpPr>
          <p:spPr bwMode="auto">
            <a:xfrm>
              <a:off x="3016" y="2614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4015" name="Oval 111"/>
          <p:cNvSpPr>
            <a:spLocks noChangeArrowheads="1"/>
          </p:cNvSpPr>
          <p:nvPr/>
        </p:nvSpPr>
        <p:spPr bwMode="auto">
          <a:xfrm>
            <a:off x="4356100" y="5516563"/>
            <a:ext cx="360363" cy="2889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4016" name="Group 112"/>
          <p:cNvGrpSpPr>
            <a:grpSpLocks/>
          </p:cNvGrpSpPr>
          <p:nvPr/>
        </p:nvGrpSpPr>
        <p:grpSpPr bwMode="auto">
          <a:xfrm>
            <a:off x="6659563" y="5084763"/>
            <a:ext cx="793750" cy="574675"/>
            <a:chOff x="4195" y="3203"/>
            <a:chExt cx="500" cy="362"/>
          </a:xfrm>
        </p:grpSpPr>
        <p:sp>
          <p:nvSpPr>
            <p:cNvPr id="764017" name="Oval 113"/>
            <p:cNvSpPr>
              <a:spLocks noChangeArrowheads="1"/>
            </p:cNvSpPr>
            <p:nvPr/>
          </p:nvSpPr>
          <p:spPr bwMode="auto">
            <a:xfrm>
              <a:off x="4286" y="3203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18" name="Oval 114"/>
            <p:cNvSpPr>
              <a:spLocks noChangeArrowheads="1"/>
            </p:cNvSpPr>
            <p:nvPr/>
          </p:nvSpPr>
          <p:spPr bwMode="auto">
            <a:xfrm>
              <a:off x="4604" y="3430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19" name="Oval 115"/>
            <p:cNvSpPr>
              <a:spLocks noChangeArrowheads="1"/>
            </p:cNvSpPr>
            <p:nvPr/>
          </p:nvSpPr>
          <p:spPr bwMode="auto">
            <a:xfrm>
              <a:off x="4195" y="3430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20" name="Oval 116"/>
            <p:cNvSpPr>
              <a:spLocks noChangeArrowheads="1"/>
            </p:cNvSpPr>
            <p:nvPr/>
          </p:nvSpPr>
          <p:spPr bwMode="auto">
            <a:xfrm>
              <a:off x="4604" y="324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21" name="Oval 117"/>
            <p:cNvSpPr>
              <a:spLocks noChangeArrowheads="1"/>
            </p:cNvSpPr>
            <p:nvPr/>
          </p:nvSpPr>
          <p:spPr bwMode="auto">
            <a:xfrm>
              <a:off x="4468" y="3475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22" name="Oval 118"/>
            <p:cNvSpPr>
              <a:spLocks noChangeArrowheads="1"/>
            </p:cNvSpPr>
            <p:nvPr/>
          </p:nvSpPr>
          <p:spPr bwMode="auto">
            <a:xfrm>
              <a:off x="4332" y="3475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23" name="Oval 119"/>
            <p:cNvSpPr>
              <a:spLocks noChangeArrowheads="1"/>
            </p:cNvSpPr>
            <p:nvPr/>
          </p:nvSpPr>
          <p:spPr bwMode="auto">
            <a:xfrm>
              <a:off x="4422" y="324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24" name="Oval 120"/>
            <p:cNvSpPr>
              <a:spLocks noChangeArrowheads="1"/>
            </p:cNvSpPr>
            <p:nvPr/>
          </p:nvSpPr>
          <p:spPr bwMode="auto">
            <a:xfrm>
              <a:off x="4195" y="3294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25" name="Oval 121"/>
            <p:cNvSpPr>
              <a:spLocks noChangeArrowheads="1"/>
            </p:cNvSpPr>
            <p:nvPr/>
          </p:nvSpPr>
          <p:spPr bwMode="auto">
            <a:xfrm>
              <a:off x="4332" y="333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26" name="Oval 122"/>
            <p:cNvSpPr>
              <a:spLocks noChangeArrowheads="1"/>
            </p:cNvSpPr>
            <p:nvPr/>
          </p:nvSpPr>
          <p:spPr bwMode="auto">
            <a:xfrm>
              <a:off x="4467" y="333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4027" name="AutoShape 123"/>
          <p:cNvSpPr>
            <a:spLocks noChangeArrowheads="1"/>
          </p:cNvSpPr>
          <p:nvPr/>
        </p:nvSpPr>
        <p:spPr bwMode="auto">
          <a:xfrm>
            <a:off x="7019925" y="3860800"/>
            <a:ext cx="215900" cy="1152525"/>
          </a:xfrm>
          <a:prstGeom prst="upArrow">
            <a:avLst>
              <a:gd name="adj1" fmla="val 50000"/>
              <a:gd name="adj2" fmla="val 13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28" name="Oval 124"/>
          <p:cNvSpPr>
            <a:spLocks noChangeArrowheads="1"/>
          </p:cNvSpPr>
          <p:nvPr/>
        </p:nvSpPr>
        <p:spPr bwMode="auto">
          <a:xfrm>
            <a:off x="7092950" y="3500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29" name="Text Box 125"/>
          <p:cNvSpPr txBox="1">
            <a:spLocks noChangeArrowheads="1"/>
          </p:cNvSpPr>
          <p:nvPr/>
        </p:nvSpPr>
        <p:spPr bwMode="auto">
          <a:xfrm>
            <a:off x="7270750" y="3349625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K</a:t>
            </a:r>
            <a:r>
              <a:rPr lang="cs-CZ" altLang="cs-CZ" sz="1800" baseline="30000"/>
              <a:t>+</a:t>
            </a:r>
            <a:endParaRPr lang="cs-CZ" altLang="cs-CZ" sz="1800"/>
          </a:p>
        </p:txBody>
      </p:sp>
      <p:grpSp>
        <p:nvGrpSpPr>
          <p:cNvPr id="764030" name="Group 126"/>
          <p:cNvGrpSpPr>
            <a:grpSpLocks/>
          </p:cNvGrpSpPr>
          <p:nvPr/>
        </p:nvGrpSpPr>
        <p:grpSpPr bwMode="auto">
          <a:xfrm>
            <a:off x="1403350" y="3068638"/>
            <a:ext cx="793750" cy="574675"/>
            <a:chOff x="884" y="1933"/>
            <a:chExt cx="500" cy="362"/>
          </a:xfrm>
        </p:grpSpPr>
        <p:sp>
          <p:nvSpPr>
            <p:cNvPr id="764031" name="Oval 127"/>
            <p:cNvSpPr>
              <a:spLocks noChangeArrowheads="1"/>
            </p:cNvSpPr>
            <p:nvPr/>
          </p:nvSpPr>
          <p:spPr bwMode="auto">
            <a:xfrm>
              <a:off x="975" y="1933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2" name="Oval 128"/>
            <p:cNvSpPr>
              <a:spLocks noChangeArrowheads="1"/>
            </p:cNvSpPr>
            <p:nvPr/>
          </p:nvSpPr>
          <p:spPr bwMode="auto">
            <a:xfrm>
              <a:off x="1293" y="2160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3" name="Oval 129"/>
            <p:cNvSpPr>
              <a:spLocks noChangeArrowheads="1"/>
            </p:cNvSpPr>
            <p:nvPr/>
          </p:nvSpPr>
          <p:spPr bwMode="auto">
            <a:xfrm>
              <a:off x="884" y="2160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4" name="Oval 130"/>
            <p:cNvSpPr>
              <a:spLocks noChangeArrowheads="1"/>
            </p:cNvSpPr>
            <p:nvPr/>
          </p:nvSpPr>
          <p:spPr bwMode="auto">
            <a:xfrm>
              <a:off x="1293" y="197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5" name="Oval 131"/>
            <p:cNvSpPr>
              <a:spLocks noChangeArrowheads="1"/>
            </p:cNvSpPr>
            <p:nvPr/>
          </p:nvSpPr>
          <p:spPr bwMode="auto">
            <a:xfrm>
              <a:off x="1157" y="2205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6" name="Oval 132"/>
            <p:cNvSpPr>
              <a:spLocks noChangeArrowheads="1"/>
            </p:cNvSpPr>
            <p:nvPr/>
          </p:nvSpPr>
          <p:spPr bwMode="auto">
            <a:xfrm>
              <a:off x="1021" y="2205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7" name="Oval 133"/>
            <p:cNvSpPr>
              <a:spLocks noChangeArrowheads="1"/>
            </p:cNvSpPr>
            <p:nvPr/>
          </p:nvSpPr>
          <p:spPr bwMode="auto">
            <a:xfrm>
              <a:off x="1111" y="197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8" name="Oval 134"/>
            <p:cNvSpPr>
              <a:spLocks noChangeArrowheads="1"/>
            </p:cNvSpPr>
            <p:nvPr/>
          </p:nvSpPr>
          <p:spPr bwMode="auto">
            <a:xfrm>
              <a:off x="884" y="2024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39" name="Oval 135"/>
            <p:cNvSpPr>
              <a:spLocks noChangeArrowheads="1"/>
            </p:cNvSpPr>
            <p:nvPr/>
          </p:nvSpPr>
          <p:spPr bwMode="auto">
            <a:xfrm>
              <a:off x="1021" y="206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4040" name="Oval 136"/>
            <p:cNvSpPr>
              <a:spLocks noChangeArrowheads="1"/>
            </p:cNvSpPr>
            <p:nvPr/>
          </p:nvSpPr>
          <p:spPr bwMode="auto">
            <a:xfrm>
              <a:off x="1156" y="206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4041" name="AutoShape 137"/>
          <p:cNvSpPr>
            <a:spLocks noChangeArrowheads="1"/>
          </p:cNvSpPr>
          <p:nvPr/>
        </p:nvSpPr>
        <p:spPr bwMode="auto">
          <a:xfrm rot="10800000">
            <a:off x="1692275" y="3862388"/>
            <a:ext cx="215900" cy="10795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42" name="Oval 138"/>
          <p:cNvSpPr>
            <a:spLocks noChangeArrowheads="1"/>
          </p:cNvSpPr>
          <p:nvPr/>
        </p:nvSpPr>
        <p:spPr bwMode="auto">
          <a:xfrm>
            <a:off x="1692275" y="5229225"/>
            <a:ext cx="144463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43" name="Text Box 139"/>
          <p:cNvSpPr txBox="1">
            <a:spLocks noChangeArrowheads="1"/>
          </p:cNvSpPr>
          <p:nvPr/>
        </p:nvSpPr>
        <p:spPr bwMode="auto">
          <a:xfrm>
            <a:off x="1116013" y="5084763"/>
            <a:ext cx="557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Na</a:t>
            </a:r>
            <a:r>
              <a:rPr lang="cs-CZ" altLang="cs-CZ" sz="1800" baseline="30000"/>
              <a:t>+</a:t>
            </a:r>
            <a:endParaRPr lang="cs-CZ" altLang="cs-CZ" sz="1800"/>
          </a:p>
        </p:txBody>
      </p:sp>
      <p:sp>
        <p:nvSpPr>
          <p:cNvPr id="764044" name="Line 140"/>
          <p:cNvSpPr>
            <a:spLocks noChangeShapeType="1"/>
          </p:cNvSpPr>
          <p:nvPr/>
        </p:nvSpPr>
        <p:spPr bwMode="auto">
          <a:xfrm flipV="1">
            <a:off x="4859338" y="3068638"/>
            <a:ext cx="1657350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4045" name="Text Box 141"/>
          <p:cNvSpPr txBox="1">
            <a:spLocks noChangeArrowheads="1"/>
          </p:cNvSpPr>
          <p:nvPr/>
        </p:nvSpPr>
        <p:spPr bwMode="auto">
          <a:xfrm>
            <a:off x="6443663" y="2828925"/>
            <a:ext cx="263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Vazebné místo pro 2K</a:t>
            </a:r>
            <a:r>
              <a:rPr lang="cs-CZ" altLang="cs-CZ" sz="1800" baseline="30000"/>
              <a:t>+</a:t>
            </a:r>
            <a:r>
              <a:rPr lang="cs-CZ" altLang="cs-CZ" sz="1800"/>
              <a:t> </a:t>
            </a:r>
          </a:p>
        </p:txBody>
      </p:sp>
      <p:sp>
        <p:nvSpPr>
          <p:cNvPr id="764046" name="Line 142"/>
          <p:cNvSpPr>
            <a:spLocks noChangeShapeType="1"/>
          </p:cNvSpPr>
          <p:nvPr/>
        </p:nvSpPr>
        <p:spPr bwMode="auto">
          <a:xfrm flipH="1">
            <a:off x="3203575" y="5589588"/>
            <a:ext cx="1439863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4047" name="Text Box 143"/>
          <p:cNvSpPr txBox="1">
            <a:spLocks noChangeArrowheads="1"/>
          </p:cNvSpPr>
          <p:nvPr/>
        </p:nvSpPr>
        <p:spPr bwMode="auto">
          <a:xfrm>
            <a:off x="468313" y="5654675"/>
            <a:ext cx="2797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Vazebné místo pro 3Na</a:t>
            </a:r>
            <a:r>
              <a:rPr lang="cs-CZ" altLang="cs-CZ" sz="1800" baseline="30000"/>
              <a:t>+</a:t>
            </a:r>
            <a:r>
              <a:rPr lang="cs-CZ" altLang="cs-CZ" sz="1800"/>
              <a:t> </a:t>
            </a:r>
          </a:p>
        </p:txBody>
      </p:sp>
      <p:sp>
        <p:nvSpPr>
          <p:cNvPr id="764048" name="Line 144"/>
          <p:cNvSpPr>
            <a:spLocks noChangeShapeType="1"/>
          </p:cNvSpPr>
          <p:nvPr/>
        </p:nvSpPr>
        <p:spPr bwMode="auto">
          <a:xfrm>
            <a:off x="5076825" y="5516563"/>
            <a:ext cx="2159000" cy="4333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4049" name="Text Box 145"/>
          <p:cNvSpPr txBox="1">
            <a:spLocks noChangeArrowheads="1"/>
          </p:cNvSpPr>
          <p:nvPr/>
        </p:nvSpPr>
        <p:spPr bwMode="auto">
          <a:xfrm>
            <a:off x="7207250" y="5805488"/>
            <a:ext cx="1982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/>
              <a:t>Na</a:t>
            </a:r>
            <a:r>
              <a:rPr lang="cs-CZ" altLang="cs-CZ" sz="1800" baseline="30000"/>
              <a:t>+</a:t>
            </a:r>
            <a:r>
              <a:rPr lang="cs-CZ" altLang="cs-CZ" sz="1800"/>
              <a:t>, K</a:t>
            </a:r>
            <a:r>
              <a:rPr lang="cs-CZ" altLang="cs-CZ" sz="1800" baseline="30000"/>
              <a:t>+</a:t>
            </a:r>
            <a:r>
              <a:rPr lang="cs-CZ" altLang="cs-CZ" sz="1800"/>
              <a:t> ATPasa </a:t>
            </a:r>
          </a:p>
          <a:p>
            <a:pPr algn="ctr"/>
            <a:r>
              <a:rPr lang="cs-CZ" altLang="cs-CZ" sz="1800"/>
              <a:t>(sodíková pumpa)</a:t>
            </a:r>
          </a:p>
        </p:txBody>
      </p:sp>
      <p:sp>
        <p:nvSpPr>
          <p:cNvPr id="764050" name="Oval 146"/>
          <p:cNvSpPr>
            <a:spLocks noChangeArrowheads="1"/>
          </p:cNvSpPr>
          <p:nvPr/>
        </p:nvSpPr>
        <p:spPr bwMode="auto">
          <a:xfrm>
            <a:off x="4140200" y="270827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51" name="Oval 147"/>
          <p:cNvSpPr>
            <a:spLocks noChangeArrowheads="1"/>
          </p:cNvSpPr>
          <p:nvPr/>
        </p:nvSpPr>
        <p:spPr bwMode="auto">
          <a:xfrm>
            <a:off x="4427538" y="2565400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52" name="Oval 148"/>
          <p:cNvSpPr>
            <a:spLocks noChangeArrowheads="1"/>
          </p:cNvSpPr>
          <p:nvPr/>
        </p:nvSpPr>
        <p:spPr bwMode="auto">
          <a:xfrm>
            <a:off x="3779838" y="6092825"/>
            <a:ext cx="144462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53" name="Oval 149"/>
          <p:cNvSpPr>
            <a:spLocks noChangeArrowheads="1"/>
          </p:cNvSpPr>
          <p:nvPr/>
        </p:nvSpPr>
        <p:spPr bwMode="auto">
          <a:xfrm>
            <a:off x="4356100" y="6308725"/>
            <a:ext cx="144463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54" name="Oval 150"/>
          <p:cNvSpPr>
            <a:spLocks noChangeArrowheads="1"/>
          </p:cNvSpPr>
          <p:nvPr/>
        </p:nvSpPr>
        <p:spPr bwMode="auto">
          <a:xfrm>
            <a:off x="4859338" y="6237288"/>
            <a:ext cx="144462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4055" name="Text Box 151"/>
          <p:cNvSpPr txBox="1">
            <a:spLocks noChangeArrowheads="1"/>
          </p:cNvSpPr>
          <p:nvPr/>
        </p:nvSpPr>
        <p:spPr bwMode="auto">
          <a:xfrm>
            <a:off x="1908175" y="6597650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25. ATPasa</a:t>
            </a:r>
            <a:endParaRPr lang="cs-CZ" altLang="cs-CZ" sz="1400" baseline="30000"/>
          </a:p>
        </p:txBody>
      </p:sp>
      <p:sp>
        <p:nvSpPr>
          <p:cNvPr id="764056" name="AutoShape 1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2276475"/>
            <a:ext cx="1800225" cy="5048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Spustit (1. část)</a:t>
            </a:r>
          </a:p>
        </p:txBody>
      </p:sp>
      <p:sp>
        <p:nvSpPr>
          <p:cNvPr id="764057" name="Text Box 153"/>
          <p:cNvSpPr txBox="1">
            <a:spLocks noChangeArrowheads="1"/>
          </p:cNvSpPr>
          <p:nvPr/>
        </p:nvSpPr>
        <p:spPr bwMode="auto">
          <a:xfrm>
            <a:off x="2813050" y="5157788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Cytoplasma</a:t>
            </a:r>
          </a:p>
        </p:txBody>
      </p:sp>
      <p:sp>
        <p:nvSpPr>
          <p:cNvPr id="764059" name="AutoShape 15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64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4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4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4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4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4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4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76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76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76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76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4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76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76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14815E-6 C 0.00677 0.0007 0.01354 0.00093 0.02014 0.00209 C 0.02726 0.00325 0.02309 0.0044 0.02847 0.0088 C 0.02951 0.00973 0.03733 0.01274 0.03837 0.0132 C 0.0434 0.01991 0.04688 0.02362 0.05347 0.02663 C 0.05712 0.03403 0.06146 0.03704 0.0651 0.04445 C 0.06979 0.06389 0.07188 0.08172 0.07344 0.10209 C 0.07292 0.13403 0.07274 0.16575 0.0717 0.19769 C 0.07135 0.20602 0.0658 0.21112 0.06007 0.21112 " pathEditMode="relative" ptsTypes="ffffffffA">
                                      <p:cBhvr>
                                        <p:cTn id="113" dur="2000" fill="hold"/>
                                        <p:tgtEl>
                                          <p:spTgt spid="764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3 C 0.01112 0.00417 -0.00173 -0.00162 0.01164 0.00857 C 0.02066 0.01528 0.02379 0.01389 0.03004 0.02593 C 0.03438 0.04468 0.02813 0.02199 0.03507 0.03704 C 0.03802 0.04375 0.03733 0.04884 0.04167 0.05463 C 0.04375 0.06273 0.04462 0.07083 0.04671 0.0787 C 0.04618 0.10741 0.04497 0.13588 0.04497 0.16458 C 0.04497 0.18218 0.04966 0.15949 0.04497 0.17778 C 0.04445 0.18843 0.04427 0.19954 0.04341 0.21042 C 0.04323 0.21366 0.04202 0.21644 0.04167 0.21945 C 0.03941 0.23704 0.04323 0.24144 0.03837 0.23495 " pathEditMode="relative" rAng="0" ptsTypes="ffffffffffA">
                                      <p:cBhvr>
                                        <p:cTn id="115" dur="2000" fill="hold"/>
                                        <p:tgtEl>
                                          <p:spTgt spid="764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201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0.01007 -0.00463 0.00348 -0.00116 0.01841 -0.01342 C 0.025 -0.01898 0.03282 -0.02106 0.04011 -0.02454 C 0.04237 -0.02685 0.04427 -0.0294 0.04671 -0.03125 C 0.04827 -0.03241 0.05052 -0.03171 0.05174 -0.03333 C 0.05296 -0.03495 0.05243 -0.03819 0.05348 -0.04004 C 0.05573 -0.04375 0.05921 -0.0456 0.06181 -0.04884 C 0.06546 -0.06481 0.06337 -0.05324 0.06337 -0.08449 " pathEditMode="relative" ptsTypes="fffffffA">
                                      <p:cBhvr>
                                        <p:cTn id="117" dur="2000" fill="hold"/>
                                        <p:tgtEl>
                                          <p:spTgt spid="764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0.01077 -0.00324 0.00556 0.00046 0.01337 -0.01551 C 0.01441 -0.01782 0.01667 -0.02222 0.01667 -0.02222 C 0.01771 -0.04907 0.01997 -0.07523 0.01667 -0.10208 C 0.01563 -0.10995 0.00834 -0.10417 0.00834 -0.11111 " pathEditMode="relative" ptsTypes="ffffA">
                                      <p:cBhvr>
                                        <p:cTn id="119" dur="2000" fill="hold"/>
                                        <p:tgtEl>
                                          <p:spTgt spid="764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0.00625 -0.02431 0.00069 -0.05 -0.00504 -0.07338 C -0.00643 -0.07917 -0.01441 -0.08542 -0.01841 -0.08889 C -0.02292 -0.09815 -0.025 -0.1 -0.03334 -0.1 " pathEditMode="relative" ptsTypes="fffA">
                                      <p:cBhvr>
                                        <p:cTn id="121" dur="2000" fill="hold"/>
                                        <p:tgtEl>
                                          <p:spTgt spid="764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4056"/>
                  </p:tgtEl>
                </p:cond>
              </p:nextCondLst>
            </p:seq>
          </p:childTnLst>
        </p:cTn>
      </p:par>
    </p:tnLst>
    <p:bldLst>
      <p:bldP spid="763907" grpId="0"/>
      <p:bldP spid="764029" grpId="0"/>
      <p:bldP spid="764043" grpId="0"/>
      <p:bldP spid="764045" grpId="0"/>
      <p:bldP spid="764045" grpId="1"/>
      <p:bldP spid="764047" grpId="0"/>
      <p:bldP spid="764047" grpId="1"/>
      <p:bldP spid="764049" grpId="0"/>
      <p:bldP spid="764049" grpId="1"/>
      <p:bldP spid="7640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ATPasa</a:t>
            </a:r>
          </a:p>
        </p:txBody>
      </p:sp>
      <p:grpSp>
        <p:nvGrpSpPr>
          <p:cNvPr id="765955" name="Group 3"/>
          <p:cNvGrpSpPr>
            <a:grpSpLocks/>
          </p:cNvGrpSpPr>
          <p:nvPr/>
        </p:nvGrpSpPr>
        <p:grpSpPr bwMode="auto">
          <a:xfrm>
            <a:off x="2844800" y="4076700"/>
            <a:ext cx="3382963" cy="1657350"/>
            <a:chOff x="1792" y="2568"/>
            <a:chExt cx="2131" cy="1044"/>
          </a:xfrm>
        </p:grpSpPr>
        <p:grpSp>
          <p:nvGrpSpPr>
            <p:cNvPr id="765956" name="Group 4"/>
            <p:cNvGrpSpPr>
              <a:grpSpLocks/>
            </p:cNvGrpSpPr>
            <p:nvPr/>
          </p:nvGrpSpPr>
          <p:grpSpPr bwMode="auto">
            <a:xfrm>
              <a:off x="1792" y="2614"/>
              <a:ext cx="681" cy="591"/>
              <a:chOff x="1792" y="2614"/>
              <a:chExt cx="681" cy="591"/>
            </a:xfrm>
          </p:grpSpPr>
          <p:grpSp>
            <p:nvGrpSpPr>
              <p:cNvPr id="765957" name="Group 5"/>
              <p:cNvGrpSpPr>
                <a:grpSpLocks/>
              </p:cNvGrpSpPr>
              <p:nvPr/>
            </p:nvGrpSpPr>
            <p:grpSpPr bwMode="auto">
              <a:xfrm>
                <a:off x="1792" y="2615"/>
                <a:ext cx="136" cy="273"/>
                <a:chOff x="975" y="2976"/>
                <a:chExt cx="136" cy="273"/>
              </a:xfrm>
            </p:grpSpPr>
            <p:sp>
              <p:nvSpPr>
                <p:cNvPr id="765958" name="Oval 6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5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60" name="Line 8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61" name="Line 9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62" name="Group 10"/>
              <p:cNvGrpSpPr>
                <a:grpSpLocks/>
              </p:cNvGrpSpPr>
              <p:nvPr/>
            </p:nvGrpSpPr>
            <p:grpSpPr bwMode="auto">
              <a:xfrm>
                <a:off x="1928" y="2615"/>
                <a:ext cx="136" cy="273"/>
                <a:chOff x="975" y="2976"/>
                <a:chExt cx="136" cy="273"/>
              </a:xfrm>
            </p:grpSpPr>
            <p:sp>
              <p:nvSpPr>
                <p:cNvPr id="765963" name="Oval 11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6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65" name="Line 13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66" name="Line 14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67" name="Group 15"/>
              <p:cNvGrpSpPr>
                <a:grpSpLocks/>
              </p:cNvGrpSpPr>
              <p:nvPr/>
            </p:nvGrpSpPr>
            <p:grpSpPr bwMode="auto">
              <a:xfrm>
                <a:off x="2064" y="2615"/>
                <a:ext cx="136" cy="273"/>
                <a:chOff x="975" y="2976"/>
                <a:chExt cx="136" cy="273"/>
              </a:xfrm>
            </p:grpSpPr>
            <p:sp>
              <p:nvSpPr>
                <p:cNvPr id="765968" name="Oval 16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6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70" name="Line 18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71" name="Line 19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72" name="Group 20"/>
              <p:cNvGrpSpPr>
                <a:grpSpLocks/>
              </p:cNvGrpSpPr>
              <p:nvPr/>
            </p:nvGrpSpPr>
            <p:grpSpPr bwMode="auto">
              <a:xfrm flipV="1">
                <a:off x="1792" y="2933"/>
                <a:ext cx="136" cy="272"/>
                <a:chOff x="975" y="2976"/>
                <a:chExt cx="136" cy="273"/>
              </a:xfrm>
            </p:grpSpPr>
            <p:sp>
              <p:nvSpPr>
                <p:cNvPr id="765973" name="Oval 21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7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75" name="Line 23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76" name="Line 24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77" name="Group 25"/>
              <p:cNvGrpSpPr>
                <a:grpSpLocks/>
              </p:cNvGrpSpPr>
              <p:nvPr/>
            </p:nvGrpSpPr>
            <p:grpSpPr bwMode="auto">
              <a:xfrm flipV="1">
                <a:off x="1928" y="2933"/>
                <a:ext cx="136" cy="272"/>
                <a:chOff x="975" y="2976"/>
                <a:chExt cx="136" cy="273"/>
              </a:xfrm>
            </p:grpSpPr>
            <p:sp>
              <p:nvSpPr>
                <p:cNvPr id="765978" name="Oval 26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7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80" name="Line 28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81" name="Line 29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82" name="Group 30"/>
              <p:cNvGrpSpPr>
                <a:grpSpLocks/>
              </p:cNvGrpSpPr>
              <p:nvPr/>
            </p:nvGrpSpPr>
            <p:grpSpPr bwMode="auto">
              <a:xfrm flipV="1">
                <a:off x="2064" y="2933"/>
                <a:ext cx="136" cy="272"/>
                <a:chOff x="975" y="2976"/>
                <a:chExt cx="136" cy="273"/>
              </a:xfrm>
            </p:grpSpPr>
            <p:sp>
              <p:nvSpPr>
                <p:cNvPr id="765983" name="Oval 31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8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85" name="Line 33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86" name="Line 34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87" name="Group 35"/>
              <p:cNvGrpSpPr>
                <a:grpSpLocks/>
              </p:cNvGrpSpPr>
              <p:nvPr/>
            </p:nvGrpSpPr>
            <p:grpSpPr bwMode="auto">
              <a:xfrm>
                <a:off x="2337" y="2615"/>
                <a:ext cx="136" cy="273"/>
                <a:chOff x="975" y="2976"/>
                <a:chExt cx="136" cy="273"/>
              </a:xfrm>
            </p:grpSpPr>
            <p:sp>
              <p:nvSpPr>
                <p:cNvPr id="765988" name="Oval 36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90" name="Line 38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91" name="Line 39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92" name="Group 40"/>
              <p:cNvGrpSpPr>
                <a:grpSpLocks/>
              </p:cNvGrpSpPr>
              <p:nvPr/>
            </p:nvGrpSpPr>
            <p:grpSpPr bwMode="auto">
              <a:xfrm flipV="1">
                <a:off x="2337" y="2933"/>
                <a:ext cx="136" cy="272"/>
                <a:chOff x="975" y="2976"/>
                <a:chExt cx="136" cy="273"/>
              </a:xfrm>
            </p:grpSpPr>
            <p:sp>
              <p:nvSpPr>
                <p:cNvPr id="765993" name="Oval 41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9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95" name="Line 43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5996" name="Line 44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5997" name="Group 45"/>
              <p:cNvGrpSpPr>
                <a:grpSpLocks/>
              </p:cNvGrpSpPr>
              <p:nvPr/>
            </p:nvGrpSpPr>
            <p:grpSpPr bwMode="auto">
              <a:xfrm>
                <a:off x="2200" y="2614"/>
                <a:ext cx="136" cy="273"/>
                <a:chOff x="975" y="2976"/>
                <a:chExt cx="136" cy="273"/>
              </a:xfrm>
            </p:grpSpPr>
            <p:sp>
              <p:nvSpPr>
                <p:cNvPr id="765998" name="Oval 46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599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00" name="Line 48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01" name="Line 49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02" name="Group 50"/>
              <p:cNvGrpSpPr>
                <a:grpSpLocks/>
              </p:cNvGrpSpPr>
              <p:nvPr/>
            </p:nvGrpSpPr>
            <p:grpSpPr bwMode="auto">
              <a:xfrm flipV="1">
                <a:off x="2200" y="2932"/>
                <a:ext cx="136" cy="272"/>
                <a:chOff x="975" y="2976"/>
                <a:chExt cx="136" cy="273"/>
              </a:xfrm>
            </p:grpSpPr>
            <p:sp>
              <p:nvSpPr>
                <p:cNvPr id="766003" name="Oval 51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04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05" name="Line 53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06" name="Line 54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</p:grpSp>
        <p:grpSp>
          <p:nvGrpSpPr>
            <p:cNvPr id="766007" name="Group 55"/>
            <p:cNvGrpSpPr>
              <a:grpSpLocks/>
            </p:cNvGrpSpPr>
            <p:nvPr/>
          </p:nvGrpSpPr>
          <p:grpSpPr bwMode="auto">
            <a:xfrm>
              <a:off x="3242" y="2614"/>
              <a:ext cx="681" cy="591"/>
              <a:chOff x="3242" y="2614"/>
              <a:chExt cx="681" cy="591"/>
            </a:xfrm>
          </p:grpSpPr>
          <p:grpSp>
            <p:nvGrpSpPr>
              <p:cNvPr id="766008" name="Group 56"/>
              <p:cNvGrpSpPr>
                <a:grpSpLocks/>
              </p:cNvGrpSpPr>
              <p:nvPr/>
            </p:nvGrpSpPr>
            <p:grpSpPr bwMode="auto">
              <a:xfrm>
                <a:off x="3242" y="2615"/>
                <a:ext cx="136" cy="273"/>
                <a:chOff x="975" y="2976"/>
                <a:chExt cx="136" cy="273"/>
              </a:xfrm>
            </p:grpSpPr>
            <p:sp>
              <p:nvSpPr>
                <p:cNvPr id="766009" name="Oval 5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1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11" name="Line 5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12" name="Line 6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13" name="Group 61"/>
              <p:cNvGrpSpPr>
                <a:grpSpLocks/>
              </p:cNvGrpSpPr>
              <p:nvPr/>
            </p:nvGrpSpPr>
            <p:grpSpPr bwMode="auto">
              <a:xfrm>
                <a:off x="3378" y="2615"/>
                <a:ext cx="136" cy="273"/>
                <a:chOff x="975" y="2976"/>
                <a:chExt cx="136" cy="273"/>
              </a:xfrm>
            </p:grpSpPr>
            <p:sp>
              <p:nvSpPr>
                <p:cNvPr id="766014" name="Oval 6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1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16" name="Line 6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17" name="Line 6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18" name="Group 66"/>
              <p:cNvGrpSpPr>
                <a:grpSpLocks/>
              </p:cNvGrpSpPr>
              <p:nvPr/>
            </p:nvGrpSpPr>
            <p:grpSpPr bwMode="auto">
              <a:xfrm>
                <a:off x="3514" y="2615"/>
                <a:ext cx="136" cy="273"/>
                <a:chOff x="975" y="2976"/>
                <a:chExt cx="136" cy="273"/>
              </a:xfrm>
            </p:grpSpPr>
            <p:sp>
              <p:nvSpPr>
                <p:cNvPr id="766019" name="Oval 6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2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21" name="Line 6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22" name="Line 7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23" name="Group 71"/>
              <p:cNvGrpSpPr>
                <a:grpSpLocks/>
              </p:cNvGrpSpPr>
              <p:nvPr/>
            </p:nvGrpSpPr>
            <p:grpSpPr bwMode="auto">
              <a:xfrm flipV="1">
                <a:off x="3242" y="2933"/>
                <a:ext cx="136" cy="272"/>
                <a:chOff x="975" y="2976"/>
                <a:chExt cx="136" cy="273"/>
              </a:xfrm>
            </p:grpSpPr>
            <p:sp>
              <p:nvSpPr>
                <p:cNvPr id="766024" name="Oval 7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2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26" name="Line 7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27" name="Line 7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28" name="Group 76"/>
              <p:cNvGrpSpPr>
                <a:grpSpLocks/>
              </p:cNvGrpSpPr>
              <p:nvPr/>
            </p:nvGrpSpPr>
            <p:grpSpPr bwMode="auto">
              <a:xfrm flipV="1">
                <a:off x="3378" y="2933"/>
                <a:ext cx="136" cy="272"/>
                <a:chOff x="975" y="2976"/>
                <a:chExt cx="136" cy="273"/>
              </a:xfrm>
            </p:grpSpPr>
            <p:sp>
              <p:nvSpPr>
                <p:cNvPr id="766029" name="Oval 7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3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31" name="Line 7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32" name="Line 8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33" name="Group 81"/>
              <p:cNvGrpSpPr>
                <a:grpSpLocks/>
              </p:cNvGrpSpPr>
              <p:nvPr/>
            </p:nvGrpSpPr>
            <p:grpSpPr bwMode="auto">
              <a:xfrm flipV="1">
                <a:off x="3514" y="2933"/>
                <a:ext cx="136" cy="272"/>
                <a:chOff x="975" y="2976"/>
                <a:chExt cx="136" cy="273"/>
              </a:xfrm>
            </p:grpSpPr>
            <p:sp>
              <p:nvSpPr>
                <p:cNvPr id="766034" name="Oval 8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3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36" name="Line 8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37" name="Line 8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38" name="Group 86"/>
              <p:cNvGrpSpPr>
                <a:grpSpLocks/>
              </p:cNvGrpSpPr>
              <p:nvPr/>
            </p:nvGrpSpPr>
            <p:grpSpPr bwMode="auto">
              <a:xfrm>
                <a:off x="3787" y="2615"/>
                <a:ext cx="136" cy="273"/>
                <a:chOff x="975" y="2976"/>
                <a:chExt cx="136" cy="273"/>
              </a:xfrm>
            </p:grpSpPr>
            <p:sp>
              <p:nvSpPr>
                <p:cNvPr id="766039" name="Oval 8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40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41" name="Line 8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42" name="Line 9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43" name="Group 91"/>
              <p:cNvGrpSpPr>
                <a:grpSpLocks/>
              </p:cNvGrpSpPr>
              <p:nvPr/>
            </p:nvGrpSpPr>
            <p:grpSpPr bwMode="auto">
              <a:xfrm flipV="1">
                <a:off x="3787" y="2933"/>
                <a:ext cx="136" cy="272"/>
                <a:chOff x="975" y="2976"/>
                <a:chExt cx="136" cy="273"/>
              </a:xfrm>
            </p:grpSpPr>
            <p:sp>
              <p:nvSpPr>
                <p:cNvPr id="766044" name="Oval 9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45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46" name="Line 9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47" name="Line 9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48" name="Group 96"/>
              <p:cNvGrpSpPr>
                <a:grpSpLocks/>
              </p:cNvGrpSpPr>
              <p:nvPr/>
            </p:nvGrpSpPr>
            <p:grpSpPr bwMode="auto">
              <a:xfrm>
                <a:off x="3650" y="2614"/>
                <a:ext cx="136" cy="273"/>
                <a:chOff x="975" y="2976"/>
                <a:chExt cx="136" cy="273"/>
              </a:xfrm>
            </p:grpSpPr>
            <p:sp>
              <p:nvSpPr>
                <p:cNvPr id="766049" name="Oval 97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5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51" name="Line 99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52" name="Line 100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  <p:grpSp>
            <p:nvGrpSpPr>
              <p:cNvPr id="766053" name="Group 101"/>
              <p:cNvGrpSpPr>
                <a:grpSpLocks/>
              </p:cNvGrpSpPr>
              <p:nvPr/>
            </p:nvGrpSpPr>
            <p:grpSpPr bwMode="auto">
              <a:xfrm flipV="1">
                <a:off x="3650" y="2932"/>
                <a:ext cx="136" cy="272"/>
                <a:chOff x="975" y="2976"/>
                <a:chExt cx="136" cy="273"/>
              </a:xfrm>
            </p:grpSpPr>
            <p:sp>
              <p:nvSpPr>
                <p:cNvPr id="766054" name="Oval 102"/>
                <p:cNvSpPr>
                  <a:spLocks noChangeArrowheads="1"/>
                </p:cNvSpPr>
                <p:nvPr/>
              </p:nvSpPr>
              <p:spPr bwMode="auto">
                <a:xfrm>
                  <a:off x="975" y="2976"/>
                  <a:ext cx="91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605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975" y="3113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56" name="Line 104"/>
                <p:cNvSpPr>
                  <a:spLocks noChangeShapeType="1"/>
                </p:cNvSpPr>
                <p:nvPr/>
              </p:nvSpPr>
              <p:spPr bwMode="auto">
                <a:xfrm>
                  <a:off x="1020" y="311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  <p:sp>
              <p:nvSpPr>
                <p:cNvPr id="766057" name="Line 105"/>
                <p:cNvSpPr>
                  <a:spLocks noChangeShapeType="1"/>
                </p:cNvSpPr>
                <p:nvPr/>
              </p:nvSpPr>
              <p:spPr bwMode="auto">
                <a:xfrm>
                  <a:off x="1020" y="3203"/>
                  <a:ext cx="91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/>
                </a:p>
              </p:txBody>
            </p:sp>
          </p:grpSp>
        </p:grpSp>
        <p:sp>
          <p:nvSpPr>
            <p:cNvPr id="766058" name="Oval 106"/>
            <p:cNvSpPr>
              <a:spLocks noChangeArrowheads="1"/>
            </p:cNvSpPr>
            <p:nvPr/>
          </p:nvSpPr>
          <p:spPr bwMode="auto">
            <a:xfrm>
              <a:off x="2472" y="2568"/>
              <a:ext cx="363" cy="68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59" name="Oval 107"/>
            <p:cNvSpPr>
              <a:spLocks noChangeArrowheads="1"/>
            </p:cNvSpPr>
            <p:nvPr/>
          </p:nvSpPr>
          <p:spPr bwMode="auto">
            <a:xfrm>
              <a:off x="2835" y="2614"/>
              <a:ext cx="363" cy="77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60" name="Oval 108"/>
            <p:cNvSpPr>
              <a:spLocks noChangeArrowheads="1"/>
            </p:cNvSpPr>
            <p:nvPr/>
          </p:nvSpPr>
          <p:spPr bwMode="auto">
            <a:xfrm rot="5400000">
              <a:off x="2857" y="3091"/>
              <a:ext cx="363" cy="68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61" name="Oval 109"/>
            <p:cNvSpPr>
              <a:spLocks noChangeArrowheads="1"/>
            </p:cNvSpPr>
            <p:nvPr/>
          </p:nvSpPr>
          <p:spPr bwMode="auto">
            <a:xfrm>
              <a:off x="3016" y="2614"/>
              <a:ext cx="136" cy="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6062" name="Oval 110"/>
          <p:cNvSpPr>
            <a:spLocks noChangeArrowheads="1"/>
          </p:cNvSpPr>
          <p:nvPr/>
        </p:nvSpPr>
        <p:spPr bwMode="auto">
          <a:xfrm>
            <a:off x="4356100" y="5516563"/>
            <a:ext cx="360363" cy="2889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6063" name="Group 111"/>
          <p:cNvGrpSpPr>
            <a:grpSpLocks/>
          </p:cNvGrpSpPr>
          <p:nvPr/>
        </p:nvGrpSpPr>
        <p:grpSpPr bwMode="auto">
          <a:xfrm>
            <a:off x="6659563" y="5084763"/>
            <a:ext cx="793750" cy="574675"/>
            <a:chOff x="4195" y="3203"/>
            <a:chExt cx="500" cy="362"/>
          </a:xfrm>
        </p:grpSpPr>
        <p:sp>
          <p:nvSpPr>
            <p:cNvPr id="766064" name="Oval 112"/>
            <p:cNvSpPr>
              <a:spLocks noChangeArrowheads="1"/>
            </p:cNvSpPr>
            <p:nvPr/>
          </p:nvSpPr>
          <p:spPr bwMode="auto">
            <a:xfrm>
              <a:off x="4286" y="3203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65" name="Oval 113"/>
            <p:cNvSpPr>
              <a:spLocks noChangeArrowheads="1"/>
            </p:cNvSpPr>
            <p:nvPr/>
          </p:nvSpPr>
          <p:spPr bwMode="auto">
            <a:xfrm>
              <a:off x="4604" y="3430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66" name="Oval 114"/>
            <p:cNvSpPr>
              <a:spLocks noChangeArrowheads="1"/>
            </p:cNvSpPr>
            <p:nvPr/>
          </p:nvSpPr>
          <p:spPr bwMode="auto">
            <a:xfrm>
              <a:off x="4195" y="3430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67" name="Oval 115"/>
            <p:cNvSpPr>
              <a:spLocks noChangeArrowheads="1"/>
            </p:cNvSpPr>
            <p:nvPr/>
          </p:nvSpPr>
          <p:spPr bwMode="auto">
            <a:xfrm>
              <a:off x="4604" y="324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68" name="Oval 116"/>
            <p:cNvSpPr>
              <a:spLocks noChangeArrowheads="1"/>
            </p:cNvSpPr>
            <p:nvPr/>
          </p:nvSpPr>
          <p:spPr bwMode="auto">
            <a:xfrm>
              <a:off x="4468" y="3475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69" name="Oval 117"/>
            <p:cNvSpPr>
              <a:spLocks noChangeArrowheads="1"/>
            </p:cNvSpPr>
            <p:nvPr/>
          </p:nvSpPr>
          <p:spPr bwMode="auto">
            <a:xfrm>
              <a:off x="4332" y="3475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70" name="Oval 118"/>
            <p:cNvSpPr>
              <a:spLocks noChangeArrowheads="1"/>
            </p:cNvSpPr>
            <p:nvPr/>
          </p:nvSpPr>
          <p:spPr bwMode="auto">
            <a:xfrm>
              <a:off x="4422" y="324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71" name="Oval 119"/>
            <p:cNvSpPr>
              <a:spLocks noChangeArrowheads="1"/>
            </p:cNvSpPr>
            <p:nvPr/>
          </p:nvSpPr>
          <p:spPr bwMode="auto">
            <a:xfrm>
              <a:off x="4195" y="3294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72" name="Oval 120"/>
            <p:cNvSpPr>
              <a:spLocks noChangeArrowheads="1"/>
            </p:cNvSpPr>
            <p:nvPr/>
          </p:nvSpPr>
          <p:spPr bwMode="auto">
            <a:xfrm>
              <a:off x="4332" y="333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73" name="Oval 121"/>
            <p:cNvSpPr>
              <a:spLocks noChangeArrowheads="1"/>
            </p:cNvSpPr>
            <p:nvPr/>
          </p:nvSpPr>
          <p:spPr bwMode="auto">
            <a:xfrm>
              <a:off x="4467" y="3339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6074" name="AutoShape 122"/>
          <p:cNvSpPr>
            <a:spLocks noChangeArrowheads="1"/>
          </p:cNvSpPr>
          <p:nvPr/>
        </p:nvSpPr>
        <p:spPr bwMode="auto">
          <a:xfrm>
            <a:off x="7019925" y="3860800"/>
            <a:ext cx="215900" cy="1152525"/>
          </a:xfrm>
          <a:prstGeom prst="upArrow">
            <a:avLst>
              <a:gd name="adj1" fmla="val 50000"/>
              <a:gd name="adj2" fmla="val 13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75" name="Oval 123"/>
          <p:cNvSpPr>
            <a:spLocks noChangeArrowheads="1"/>
          </p:cNvSpPr>
          <p:nvPr/>
        </p:nvSpPr>
        <p:spPr bwMode="auto">
          <a:xfrm>
            <a:off x="7092950" y="3500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76" name="Text Box 124"/>
          <p:cNvSpPr txBox="1">
            <a:spLocks noChangeArrowheads="1"/>
          </p:cNvSpPr>
          <p:nvPr/>
        </p:nvSpPr>
        <p:spPr bwMode="auto">
          <a:xfrm>
            <a:off x="7216775" y="3260725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</a:t>
            </a:r>
            <a:r>
              <a:rPr lang="cs-CZ" altLang="cs-CZ" baseline="30000"/>
              <a:t>+</a:t>
            </a:r>
            <a:endParaRPr lang="cs-CZ" altLang="cs-CZ"/>
          </a:p>
        </p:txBody>
      </p:sp>
      <p:grpSp>
        <p:nvGrpSpPr>
          <p:cNvPr id="766077" name="Group 125"/>
          <p:cNvGrpSpPr>
            <a:grpSpLocks/>
          </p:cNvGrpSpPr>
          <p:nvPr/>
        </p:nvGrpSpPr>
        <p:grpSpPr bwMode="auto">
          <a:xfrm>
            <a:off x="1403350" y="3068638"/>
            <a:ext cx="793750" cy="574675"/>
            <a:chOff x="884" y="1933"/>
            <a:chExt cx="500" cy="362"/>
          </a:xfrm>
        </p:grpSpPr>
        <p:sp>
          <p:nvSpPr>
            <p:cNvPr id="766078" name="Oval 126"/>
            <p:cNvSpPr>
              <a:spLocks noChangeArrowheads="1"/>
            </p:cNvSpPr>
            <p:nvPr/>
          </p:nvSpPr>
          <p:spPr bwMode="auto">
            <a:xfrm>
              <a:off x="975" y="1933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79" name="Oval 127"/>
            <p:cNvSpPr>
              <a:spLocks noChangeArrowheads="1"/>
            </p:cNvSpPr>
            <p:nvPr/>
          </p:nvSpPr>
          <p:spPr bwMode="auto">
            <a:xfrm>
              <a:off x="1293" y="2160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0" name="Oval 128"/>
            <p:cNvSpPr>
              <a:spLocks noChangeArrowheads="1"/>
            </p:cNvSpPr>
            <p:nvPr/>
          </p:nvSpPr>
          <p:spPr bwMode="auto">
            <a:xfrm>
              <a:off x="884" y="2160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1" name="Oval 129"/>
            <p:cNvSpPr>
              <a:spLocks noChangeArrowheads="1"/>
            </p:cNvSpPr>
            <p:nvPr/>
          </p:nvSpPr>
          <p:spPr bwMode="auto">
            <a:xfrm>
              <a:off x="1293" y="197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2" name="Oval 130"/>
            <p:cNvSpPr>
              <a:spLocks noChangeArrowheads="1"/>
            </p:cNvSpPr>
            <p:nvPr/>
          </p:nvSpPr>
          <p:spPr bwMode="auto">
            <a:xfrm>
              <a:off x="1157" y="2205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3" name="Oval 131"/>
            <p:cNvSpPr>
              <a:spLocks noChangeArrowheads="1"/>
            </p:cNvSpPr>
            <p:nvPr/>
          </p:nvSpPr>
          <p:spPr bwMode="auto">
            <a:xfrm>
              <a:off x="1021" y="2205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4" name="Oval 132"/>
            <p:cNvSpPr>
              <a:spLocks noChangeArrowheads="1"/>
            </p:cNvSpPr>
            <p:nvPr/>
          </p:nvSpPr>
          <p:spPr bwMode="auto">
            <a:xfrm>
              <a:off x="1111" y="197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5" name="Oval 133"/>
            <p:cNvSpPr>
              <a:spLocks noChangeArrowheads="1"/>
            </p:cNvSpPr>
            <p:nvPr/>
          </p:nvSpPr>
          <p:spPr bwMode="auto">
            <a:xfrm>
              <a:off x="884" y="2024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6" name="Oval 134"/>
            <p:cNvSpPr>
              <a:spLocks noChangeArrowheads="1"/>
            </p:cNvSpPr>
            <p:nvPr/>
          </p:nvSpPr>
          <p:spPr bwMode="auto">
            <a:xfrm>
              <a:off x="1021" y="206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6087" name="Oval 135"/>
            <p:cNvSpPr>
              <a:spLocks noChangeArrowheads="1"/>
            </p:cNvSpPr>
            <p:nvPr/>
          </p:nvSpPr>
          <p:spPr bwMode="auto">
            <a:xfrm>
              <a:off x="1156" y="2069"/>
              <a:ext cx="91" cy="9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6088" name="AutoShape 136"/>
          <p:cNvSpPr>
            <a:spLocks noChangeArrowheads="1"/>
          </p:cNvSpPr>
          <p:nvPr/>
        </p:nvSpPr>
        <p:spPr bwMode="auto">
          <a:xfrm rot="10800000">
            <a:off x="1692275" y="3862388"/>
            <a:ext cx="215900" cy="10795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89" name="Oval 137"/>
          <p:cNvSpPr>
            <a:spLocks noChangeArrowheads="1"/>
          </p:cNvSpPr>
          <p:nvPr/>
        </p:nvSpPr>
        <p:spPr bwMode="auto">
          <a:xfrm>
            <a:off x="1692275" y="5229225"/>
            <a:ext cx="144463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0" name="Text Box 138"/>
          <p:cNvSpPr txBox="1">
            <a:spLocks noChangeArrowheads="1"/>
          </p:cNvSpPr>
          <p:nvPr/>
        </p:nvSpPr>
        <p:spPr bwMode="auto">
          <a:xfrm>
            <a:off x="1116013" y="5229225"/>
            <a:ext cx="51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Na</a:t>
            </a:r>
            <a:r>
              <a:rPr lang="cs-CZ" altLang="cs-CZ" baseline="30000"/>
              <a:t>+</a:t>
            </a:r>
            <a:endParaRPr lang="cs-CZ" altLang="cs-CZ"/>
          </a:p>
        </p:txBody>
      </p:sp>
      <p:sp>
        <p:nvSpPr>
          <p:cNvPr id="766091" name="Arc 139"/>
          <p:cNvSpPr>
            <a:spLocks/>
          </p:cNvSpPr>
          <p:nvPr/>
        </p:nvSpPr>
        <p:spPr bwMode="auto">
          <a:xfrm>
            <a:off x="3708400" y="3816350"/>
            <a:ext cx="1008063" cy="1708150"/>
          </a:xfrm>
          <a:custGeom>
            <a:avLst/>
            <a:gdLst>
              <a:gd name="G0" fmla="+- 0 0 0"/>
              <a:gd name="G1" fmla="+- 19780 0 0"/>
              <a:gd name="G2" fmla="+- 21600 0 0"/>
              <a:gd name="T0" fmla="*/ 8678 w 21600"/>
              <a:gd name="T1" fmla="*/ 0 h 30918"/>
              <a:gd name="T2" fmla="*/ 18507 w 21600"/>
              <a:gd name="T3" fmla="*/ 30918 h 30918"/>
              <a:gd name="T4" fmla="*/ 0 w 21600"/>
              <a:gd name="T5" fmla="*/ 19780 h 30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918" fill="none" extrusionOk="0">
                <a:moveTo>
                  <a:pt x="8678" y="-1"/>
                </a:moveTo>
                <a:cubicBezTo>
                  <a:pt x="16529" y="3444"/>
                  <a:pt x="21600" y="11206"/>
                  <a:pt x="21600" y="19780"/>
                </a:cubicBezTo>
                <a:cubicBezTo>
                  <a:pt x="21600" y="23704"/>
                  <a:pt x="20530" y="27555"/>
                  <a:pt x="18506" y="30917"/>
                </a:cubicBezTo>
              </a:path>
              <a:path w="21600" h="30918" stroke="0" extrusionOk="0">
                <a:moveTo>
                  <a:pt x="8678" y="-1"/>
                </a:moveTo>
                <a:cubicBezTo>
                  <a:pt x="16529" y="3444"/>
                  <a:pt x="21600" y="11206"/>
                  <a:pt x="21600" y="19780"/>
                </a:cubicBezTo>
                <a:cubicBezTo>
                  <a:pt x="21600" y="23704"/>
                  <a:pt x="20530" y="27555"/>
                  <a:pt x="18506" y="30917"/>
                </a:cubicBezTo>
                <a:lnTo>
                  <a:pt x="0" y="1978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2" name="Arc 140"/>
          <p:cNvSpPr>
            <a:spLocks/>
          </p:cNvSpPr>
          <p:nvPr/>
        </p:nvSpPr>
        <p:spPr bwMode="auto">
          <a:xfrm rot="10555323">
            <a:off x="4786313" y="4289425"/>
            <a:ext cx="1008062" cy="1708150"/>
          </a:xfrm>
          <a:custGeom>
            <a:avLst/>
            <a:gdLst>
              <a:gd name="G0" fmla="+- 0 0 0"/>
              <a:gd name="G1" fmla="+- 19780 0 0"/>
              <a:gd name="G2" fmla="+- 21600 0 0"/>
              <a:gd name="T0" fmla="*/ 8678 w 21600"/>
              <a:gd name="T1" fmla="*/ 0 h 30918"/>
              <a:gd name="T2" fmla="*/ 18507 w 21600"/>
              <a:gd name="T3" fmla="*/ 30918 h 30918"/>
              <a:gd name="T4" fmla="*/ 0 w 21600"/>
              <a:gd name="T5" fmla="*/ 19780 h 30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918" fill="none" extrusionOk="0">
                <a:moveTo>
                  <a:pt x="8678" y="-1"/>
                </a:moveTo>
                <a:cubicBezTo>
                  <a:pt x="16529" y="3444"/>
                  <a:pt x="21600" y="11206"/>
                  <a:pt x="21600" y="19780"/>
                </a:cubicBezTo>
                <a:cubicBezTo>
                  <a:pt x="21600" y="23704"/>
                  <a:pt x="20530" y="27555"/>
                  <a:pt x="18506" y="30917"/>
                </a:cubicBezTo>
              </a:path>
              <a:path w="21600" h="30918" stroke="0" extrusionOk="0">
                <a:moveTo>
                  <a:pt x="8678" y="-1"/>
                </a:moveTo>
                <a:cubicBezTo>
                  <a:pt x="16529" y="3444"/>
                  <a:pt x="21600" y="11206"/>
                  <a:pt x="21600" y="19780"/>
                </a:cubicBezTo>
                <a:cubicBezTo>
                  <a:pt x="21600" y="23704"/>
                  <a:pt x="20530" y="27555"/>
                  <a:pt x="18506" y="30917"/>
                </a:cubicBezTo>
                <a:lnTo>
                  <a:pt x="0" y="1978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3" name="Oval 141"/>
          <p:cNvSpPr>
            <a:spLocks noChangeArrowheads="1"/>
          </p:cNvSpPr>
          <p:nvPr/>
        </p:nvSpPr>
        <p:spPr bwMode="auto">
          <a:xfrm>
            <a:off x="47164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4" name="Oval 142"/>
          <p:cNvSpPr>
            <a:spLocks noChangeArrowheads="1"/>
          </p:cNvSpPr>
          <p:nvPr/>
        </p:nvSpPr>
        <p:spPr bwMode="auto">
          <a:xfrm>
            <a:off x="4859338" y="4221163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5" name="Oval 143"/>
          <p:cNvSpPr>
            <a:spLocks noChangeArrowheads="1"/>
          </p:cNvSpPr>
          <p:nvPr/>
        </p:nvSpPr>
        <p:spPr bwMode="auto">
          <a:xfrm>
            <a:off x="4356100" y="5516563"/>
            <a:ext cx="144463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6" name="Oval 144"/>
          <p:cNvSpPr>
            <a:spLocks noChangeArrowheads="1"/>
          </p:cNvSpPr>
          <p:nvPr/>
        </p:nvSpPr>
        <p:spPr bwMode="auto">
          <a:xfrm>
            <a:off x="4500563" y="5516563"/>
            <a:ext cx="144462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7" name="Oval 145"/>
          <p:cNvSpPr>
            <a:spLocks noChangeArrowheads="1"/>
          </p:cNvSpPr>
          <p:nvPr/>
        </p:nvSpPr>
        <p:spPr bwMode="auto">
          <a:xfrm>
            <a:off x="4572000" y="5589588"/>
            <a:ext cx="144463" cy="142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8" name="Arc 146"/>
          <p:cNvSpPr>
            <a:spLocks/>
          </p:cNvSpPr>
          <p:nvPr/>
        </p:nvSpPr>
        <p:spPr bwMode="auto">
          <a:xfrm rot="38028838">
            <a:off x="4475956" y="4701382"/>
            <a:ext cx="1008063" cy="3073400"/>
          </a:xfrm>
          <a:custGeom>
            <a:avLst/>
            <a:gdLst>
              <a:gd name="G0" fmla="+- 0 0 0"/>
              <a:gd name="G1" fmla="+- 19780 0 0"/>
              <a:gd name="G2" fmla="+- 21600 0 0"/>
              <a:gd name="T0" fmla="*/ 8678 w 21600"/>
              <a:gd name="T1" fmla="*/ 0 h 38302"/>
              <a:gd name="T2" fmla="*/ 11112 w 21600"/>
              <a:gd name="T3" fmla="*/ 38302 h 38302"/>
              <a:gd name="T4" fmla="*/ 0 w 21600"/>
              <a:gd name="T5" fmla="*/ 19780 h 38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302" fill="none" extrusionOk="0">
                <a:moveTo>
                  <a:pt x="8678" y="-1"/>
                </a:moveTo>
                <a:cubicBezTo>
                  <a:pt x="16529" y="3444"/>
                  <a:pt x="21600" y="11206"/>
                  <a:pt x="21600" y="19780"/>
                </a:cubicBezTo>
                <a:cubicBezTo>
                  <a:pt x="21600" y="27367"/>
                  <a:pt x="17618" y="34398"/>
                  <a:pt x="11112" y="38302"/>
                </a:cubicBezTo>
              </a:path>
              <a:path w="21600" h="38302" stroke="0" extrusionOk="0">
                <a:moveTo>
                  <a:pt x="8678" y="-1"/>
                </a:moveTo>
                <a:cubicBezTo>
                  <a:pt x="16529" y="3444"/>
                  <a:pt x="21600" y="11206"/>
                  <a:pt x="21600" y="19780"/>
                </a:cubicBezTo>
                <a:cubicBezTo>
                  <a:pt x="21600" y="27367"/>
                  <a:pt x="17618" y="34398"/>
                  <a:pt x="11112" y="38302"/>
                </a:cubicBezTo>
                <a:lnTo>
                  <a:pt x="0" y="1978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 type="none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6099" name="Text Box 147"/>
          <p:cNvSpPr txBox="1">
            <a:spLocks noChangeArrowheads="1"/>
          </p:cNvSpPr>
          <p:nvPr/>
        </p:nvSpPr>
        <p:spPr bwMode="auto">
          <a:xfrm>
            <a:off x="2916238" y="6284913"/>
            <a:ext cx="62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ATP</a:t>
            </a:r>
          </a:p>
        </p:txBody>
      </p:sp>
      <p:sp>
        <p:nvSpPr>
          <p:cNvPr id="766100" name="Text Box 148"/>
          <p:cNvSpPr txBox="1">
            <a:spLocks noChangeArrowheads="1"/>
          </p:cNvSpPr>
          <p:nvPr/>
        </p:nvSpPr>
        <p:spPr bwMode="auto">
          <a:xfrm>
            <a:off x="6442075" y="6284913"/>
            <a:ext cx="104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ADP + P</a:t>
            </a:r>
            <a:r>
              <a:rPr lang="cs-CZ" altLang="cs-CZ" sz="1800" baseline="-25000"/>
              <a:t>i</a:t>
            </a:r>
            <a:endParaRPr lang="cs-CZ" altLang="cs-CZ" sz="1800"/>
          </a:p>
        </p:txBody>
      </p:sp>
      <p:sp>
        <p:nvSpPr>
          <p:cNvPr id="766101" name="Text Box 149"/>
          <p:cNvSpPr txBox="1">
            <a:spLocks noChangeArrowheads="1"/>
          </p:cNvSpPr>
          <p:nvPr/>
        </p:nvSpPr>
        <p:spPr bwMode="auto">
          <a:xfrm>
            <a:off x="458788" y="1268413"/>
            <a:ext cx="86852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Přenos </a:t>
            </a:r>
            <a:r>
              <a:rPr lang="cs-CZ" altLang="cs-CZ" sz="1800" b="1">
                <a:solidFill>
                  <a:schemeClr val="tx2"/>
                </a:solidFill>
              </a:rPr>
              <a:t>tří sodných iontů</a:t>
            </a:r>
            <a:r>
              <a:rPr lang="cs-CZ" altLang="cs-CZ" sz="1800"/>
              <a:t> z buňky je spřažen s přenosem </a:t>
            </a:r>
            <a:r>
              <a:rPr lang="cs-CZ" altLang="cs-CZ" sz="1800" b="1">
                <a:solidFill>
                  <a:srgbClr val="EF012E"/>
                </a:solidFill>
              </a:rPr>
              <a:t>dvou draselných iontů</a:t>
            </a:r>
            <a:r>
              <a:rPr lang="cs-CZ" altLang="cs-CZ" sz="1800"/>
              <a:t> do buňky, jedná se o tzv. </a:t>
            </a:r>
            <a:r>
              <a:rPr lang="cs-CZ" altLang="cs-CZ" sz="1800" b="1">
                <a:solidFill>
                  <a:srgbClr val="CC6600"/>
                </a:solidFill>
              </a:rPr>
              <a:t>antiport</a:t>
            </a:r>
            <a:r>
              <a:rPr lang="cs-CZ" altLang="cs-CZ" sz="1800"/>
              <a:t> (viz následující snímek).  Během tohoto transportu dochází k </a:t>
            </a:r>
            <a:r>
              <a:rPr lang="cs-CZ" altLang="cs-CZ" sz="1800" b="1">
                <a:solidFill>
                  <a:srgbClr val="009900"/>
                </a:solidFill>
              </a:rPr>
              <a:t>hydrolýze ATP</a:t>
            </a:r>
            <a:r>
              <a:rPr lang="cs-CZ" altLang="cs-CZ" sz="1800"/>
              <a:t>, čímž se uvolní energie nutná pro přenos iontů proti koncentračnímu gradientu.</a:t>
            </a:r>
          </a:p>
        </p:txBody>
      </p:sp>
      <p:sp>
        <p:nvSpPr>
          <p:cNvPr id="766102" name="Text Box 150"/>
          <p:cNvSpPr txBox="1">
            <a:spLocks noChangeArrowheads="1"/>
          </p:cNvSpPr>
          <p:nvPr/>
        </p:nvSpPr>
        <p:spPr bwMode="auto">
          <a:xfrm>
            <a:off x="1908175" y="6597650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26. ATPasa – průchod iontů</a:t>
            </a:r>
            <a:endParaRPr lang="cs-CZ" altLang="cs-CZ" sz="1400" baseline="30000"/>
          </a:p>
        </p:txBody>
      </p:sp>
      <p:sp>
        <p:nvSpPr>
          <p:cNvPr id="766103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2276475"/>
            <a:ext cx="1657350" cy="5048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/>
              <a:t>Spustit (2. část)</a:t>
            </a:r>
          </a:p>
        </p:txBody>
      </p:sp>
      <p:sp>
        <p:nvSpPr>
          <p:cNvPr id="766104" name="Text Box 152"/>
          <p:cNvSpPr txBox="1">
            <a:spLocks noChangeArrowheads="1"/>
          </p:cNvSpPr>
          <p:nvPr/>
        </p:nvSpPr>
        <p:spPr bwMode="auto">
          <a:xfrm>
            <a:off x="2813050" y="5157788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Cytoplasma</a:t>
            </a:r>
          </a:p>
        </p:txBody>
      </p:sp>
      <p:sp>
        <p:nvSpPr>
          <p:cNvPr id="766106" name="AutoShape 15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6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77778E-6 C 0.01076 -0.00184 0.0151 -0.00161 0.02343 -0.00902 C 0.02916 -0.03333 0.02656 -0.05902 0.03507 -0.0824 C 0.03455 -0.10902 0.03437 -0.13564 0.03333 -0.16226 C 0.03264 -0.1824 0.01493 -0.20184 0.00503 -0.21573 C 0.00243 -0.22638 -0.0033 -0.22754 -0.00834 -0.23564 C -0.00955 -0.23772 -0.01007 -0.2405 -0.01163 -0.24235 C -0.01459 -0.24583 -0.01858 -0.24745 -0.02153 -0.25115 C -0.02379 -0.25416 -0.02552 -0.25786 -0.0283 -0.26018 C -0.02986 -0.26134 -0.0316 -0.26157 -0.03334 -0.26226 C -0.03802 -0.27198 -0.04011 -0.26897 -0.04653 -0.27569 C -0.05295 -0.2824 -0.05886 -0.29235 -0.06667 -0.29559 C -0.06823 -0.29698 -0.06979 -0.29884 -0.07153 -0.29999 C -0.07309 -0.30115 -0.07657 -0.30231 -0.07657 -0.30231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76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0.00052 -0.01273 0.00035 -0.02546 0.00173 -0.03796 C 0.0026 -0.0456 0.01337 -0.05556 0.01337 -0.05556 C 0.01233 -0.13773 0.02309 -0.20857 -0.0099 -0.2757 C -0.025 -0.30648 -0.0059 -0.27824 -0.01667 -0.29352 C -0.01823 -0.30162 -0.01858 -0.31042 -0.0217 -0.31783 C -0.0217 -0.31783 -0.02986 -0.33449 -0.0316 -0.33796 C -0.03368 -0.34236 -0.03767 -0.34468 -0.03993 -0.34908 C -0.04392 -0.35671 -0.04844 -0.36459 -0.0533 -0.3713 C -0.05573 -0.38009 -0.06059 -0.38611 -0.06493 -0.39352 C -0.06615 -0.3956 -0.06684 -0.39815 -0.06823 -0.4 C -0.06962 -0.40185 -0.07327 -0.40463 -0.07327 -0.40463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766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556E-6 C 0.00556 -0.02106 0.00643 -0.04351 0.01181 -0.06434 C 0.01372 -0.08819 0.01563 -0.103 0.01667 -0.12893 C 0.0165 -0.1405 0.02709 -0.22615 0.00834 -0.25115 C 0.00434 -0.26689 0.00695 -0.26041 0.00174 -0.27106 C 0.00105 -0.27453 -0.00659 -0.29906 -0.00659 -0.29999 C -0.00763 -0.33564 -0.00659 -0.37106 -0.00659 -0.4067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766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111 C 0.00243 0.08727 -0.00156 0.12824 0.01302 0.1912 C 0.01702 0.22639 0.01163 0.19375 0.01806 0.21343 C 0.02274 0.22778 0.02257 0.24236 0.02969 0.25555 C 0.03108 0.2581 0.03333 0.25972 0.03472 0.26227 C 0.03611 0.26505 0.03681 0.26829 0.03802 0.27106 C 0.04011 0.27569 0.04479 0.28449 0.04479 0.28449 C 0.04827 0.29954 0.0434 0.28241 0.05139 0.29792 C 0.05243 0.29977 0.05226 0.30255 0.05313 0.3044 C 0.05434 0.30694 0.05642 0.3088 0.05799 0.31111 C 0.06129 0.32384 0.05851 0.3162 0.06979 0.33125 C 0.07361 0.33634 0.07587 0.34375 0.07969 0.34884 " pathEditMode="relative" ptsTypes="fffffffffffA">
                                      <p:cBhvr>
                                        <p:cTn id="24" dur="2000" fill="hold"/>
                                        <p:tgtEl>
                                          <p:spTgt spid="766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7.40741E-7 C -0.00313 0.02175 -0.00799 0.04212 -0.0099 0.06435 C -0.00851 0.13495 -0.00904 0.12592 -0.00504 0.16875 C -0.00487 0.1699 -0.00417 0.19513 -0.00157 0.20208 C 0.00572 0.22152 0.01857 0.23888 0.03176 0.25115 C 0.0361 0.25949 0.04895 0.26921 0.05676 0.27337 C 0.06006 0.27523 0.06666 0.27777 0.06666 0.27777 C 0.07117 0.28379 0.07655 0.28888 0.08333 0.28888 " pathEditMode="relative" ptsTypes="fffffffA">
                                      <p:cBhvr>
                                        <p:cTn id="26" dur="2000" fill="hold"/>
                                        <p:tgtEl>
                                          <p:spTgt spid="76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6103"/>
                  </p:tgtEl>
                </p:cond>
              </p:nextCondLst>
            </p:seq>
          </p:childTnLst>
        </p:cTn>
      </p:par>
    </p:tnLst>
    <p:bldLst>
      <p:bldP spid="766099" grpId="0"/>
      <p:bldP spid="7661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Uniport, Symport a Antiport</a:t>
            </a:r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2051050" y="6538913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27. Uniport, symport a antiport</a:t>
            </a:r>
            <a:endParaRPr lang="cs-CZ" altLang="cs-CZ" sz="1400" baseline="30000"/>
          </a:p>
        </p:txBody>
      </p:sp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360363" y="1628775"/>
            <a:ext cx="86756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P</a:t>
            </a:r>
            <a:r>
              <a:rPr lang="en-US" altLang="cs-CZ" sz="1800"/>
              <a:t>řenašečový transport</a:t>
            </a:r>
            <a:r>
              <a:rPr lang="cs-CZ" altLang="cs-CZ" sz="1800"/>
              <a:t> se </a:t>
            </a:r>
            <a:r>
              <a:rPr lang="en-US" altLang="cs-CZ" sz="1800"/>
              <a:t>dělí na </a:t>
            </a:r>
            <a:r>
              <a:rPr lang="en-US" altLang="cs-CZ" sz="1800" b="1">
                <a:solidFill>
                  <a:srgbClr val="009900"/>
                </a:solidFill>
              </a:rPr>
              <a:t>uniport</a:t>
            </a:r>
            <a:r>
              <a:rPr lang="en-US" altLang="cs-CZ" sz="1800"/>
              <a:t> (přenos jedné molekuly),</a:t>
            </a:r>
            <a:r>
              <a:rPr lang="en-US" altLang="cs-CZ" sz="1800">
                <a:solidFill>
                  <a:schemeClr val="tx2"/>
                </a:solidFill>
              </a:rPr>
              <a:t> </a:t>
            </a:r>
            <a:r>
              <a:rPr lang="en-US" altLang="cs-CZ" sz="1800" b="1">
                <a:solidFill>
                  <a:schemeClr val="tx2"/>
                </a:solidFill>
              </a:rPr>
              <a:t>symport</a:t>
            </a:r>
            <a:r>
              <a:rPr lang="en-US" altLang="cs-CZ" sz="1800"/>
              <a:t>  (přenos je spojen s jinou molekulou procházející týmž směrem) a </a:t>
            </a:r>
            <a:r>
              <a:rPr lang="en-US" altLang="cs-CZ" sz="1800" b="1">
                <a:solidFill>
                  <a:srgbClr val="CC6600"/>
                </a:solidFill>
              </a:rPr>
              <a:t>antiport</a:t>
            </a:r>
            <a:r>
              <a:rPr lang="en-US" altLang="cs-CZ" sz="1800"/>
              <a:t> (spojeno s jinou molekulou procházející opačným směrem). </a:t>
            </a:r>
          </a:p>
        </p:txBody>
      </p:sp>
      <p:sp>
        <p:nvSpPr>
          <p:cNvPr id="768005" name="Oval 5"/>
          <p:cNvSpPr>
            <a:spLocks noChangeArrowheads="1"/>
          </p:cNvSpPr>
          <p:nvPr/>
        </p:nvSpPr>
        <p:spPr bwMode="auto">
          <a:xfrm>
            <a:off x="2862263" y="32289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006" name="Oval 6"/>
          <p:cNvSpPr>
            <a:spLocks noChangeArrowheads="1"/>
          </p:cNvSpPr>
          <p:nvPr/>
        </p:nvSpPr>
        <p:spPr bwMode="auto">
          <a:xfrm>
            <a:off x="3870325" y="32289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8007" name="Group 7"/>
          <p:cNvGrpSpPr>
            <a:grpSpLocks/>
          </p:cNvGrpSpPr>
          <p:nvPr/>
        </p:nvGrpSpPr>
        <p:grpSpPr bwMode="auto">
          <a:xfrm>
            <a:off x="3365500" y="4044950"/>
            <a:ext cx="647700" cy="936625"/>
            <a:chOff x="1973" y="2311"/>
            <a:chExt cx="408" cy="590"/>
          </a:xfrm>
        </p:grpSpPr>
        <p:grpSp>
          <p:nvGrpSpPr>
            <p:cNvPr id="768008" name="Group 8"/>
            <p:cNvGrpSpPr>
              <a:grpSpLocks/>
            </p:cNvGrpSpPr>
            <p:nvPr/>
          </p:nvGrpSpPr>
          <p:grpSpPr bwMode="auto">
            <a:xfrm>
              <a:off x="1973" y="2311"/>
              <a:ext cx="136" cy="273"/>
              <a:chOff x="975" y="2976"/>
              <a:chExt cx="136" cy="273"/>
            </a:xfrm>
          </p:grpSpPr>
          <p:sp>
            <p:nvSpPr>
              <p:cNvPr id="768009" name="Oval 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10" name="Line 1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11" name="Line 1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12" name="Line 1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13" name="Group 13"/>
            <p:cNvGrpSpPr>
              <a:grpSpLocks/>
            </p:cNvGrpSpPr>
            <p:nvPr/>
          </p:nvGrpSpPr>
          <p:grpSpPr bwMode="auto">
            <a:xfrm>
              <a:off x="2109" y="2311"/>
              <a:ext cx="136" cy="273"/>
              <a:chOff x="975" y="2976"/>
              <a:chExt cx="136" cy="273"/>
            </a:xfrm>
          </p:grpSpPr>
          <p:sp>
            <p:nvSpPr>
              <p:cNvPr id="768014" name="Oval 1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15" name="Line 1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16" name="Line 1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17" name="Line 1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18" name="Group 18"/>
            <p:cNvGrpSpPr>
              <a:grpSpLocks/>
            </p:cNvGrpSpPr>
            <p:nvPr/>
          </p:nvGrpSpPr>
          <p:grpSpPr bwMode="auto">
            <a:xfrm flipV="1">
              <a:off x="1973" y="2629"/>
              <a:ext cx="136" cy="272"/>
              <a:chOff x="975" y="2976"/>
              <a:chExt cx="136" cy="273"/>
            </a:xfrm>
          </p:grpSpPr>
          <p:sp>
            <p:nvSpPr>
              <p:cNvPr id="768019" name="Oval 1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20" name="Line 2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21" name="Line 2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22" name="Line 2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23" name="Group 23"/>
            <p:cNvGrpSpPr>
              <a:grpSpLocks/>
            </p:cNvGrpSpPr>
            <p:nvPr/>
          </p:nvGrpSpPr>
          <p:grpSpPr bwMode="auto">
            <a:xfrm flipV="1">
              <a:off x="2109" y="2629"/>
              <a:ext cx="136" cy="272"/>
              <a:chOff x="975" y="2976"/>
              <a:chExt cx="136" cy="273"/>
            </a:xfrm>
          </p:grpSpPr>
          <p:sp>
            <p:nvSpPr>
              <p:cNvPr id="768024" name="Oval 2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25" name="Line 2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26" name="Line 2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27" name="Line 2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28" name="Group 28"/>
            <p:cNvGrpSpPr>
              <a:grpSpLocks/>
            </p:cNvGrpSpPr>
            <p:nvPr/>
          </p:nvGrpSpPr>
          <p:grpSpPr bwMode="auto">
            <a:xfrm>
              <a:off x="2245" y="2311"/>
              <a:ext cx="136" cy="273"/>
              <a:chOff x="975" y="2976"/>
              <a:chExt cx="136" cy="273"/>
            </a:xfrm>
          </p:grpSpPr>
          <p:sp>
            <p:nvSpPr>
              <p:cNvPr id="768029" name="Oval 2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30" name="Line 3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31" name="Line 3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32" name="Line 3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33" name="Group 33"/>
            <p:cNvGrpSpPr>
              <a:grpSpLocks/>
            </p:cNvGrpSpPr>
            <p:nvPr/>
          </p:nvGrpSpPr>
          <p:grpSpPr bwMode="auto">
            <a:xfrm flipV="1">
              <a:off x="2245" y="2629"/>
              <a:ext cx="136" cy="272"/>
              <a:chOff x="975" y="2976"/>
              <a:chExt cx="136" cy="273"/>
            </a:xfrm>
          </p:grpSpPr>
          <p:sp>
            <p:nvSpPr>
              <p:cNvPr id="768034" name="Oval 3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35" name="Line 3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36" name="Line 3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37" name="Line 3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</p:grpSp>
      <p:grpSp>
        <p:nvGrpSpPr>
          <p:cNvPr id="768038" name="Group 38"/>
          <p:cNvGrpSpPr>
            <a:grpSpLocks/>
          </p:cNvGrpSpPr>
          <p:nvPr/>
        </p:nvGrpSpPr>
        <p:grpSpPr bwMode="auto">
          <a:xfrm>
            <a:off x="4805363" y="4044950"/>
            <a:ext cx="647700" cy="936625"/>
            <a:chOff x="2744" y="2311"/>
            <a:chExt cx="408" cy="590"/>
          </a:xfrm>
        </p:grpSpPr>
        <p:grpSp>
          <p:nvGrpSpPr>
            <p:cNvPr id="768039" name="Group 39"/>
            <p:cNvGrpSpPr>
              <a:grpSpLocks/>
            </p:cNvGrpSpPr>
            <p:nvPr/>
          </p:nvGrpSpPr>
          <p:grpSpPr bwMode="auto">
            <a:xfrm>
              <a:off x="2744" y="2311"/>
              <a:ext cx="136" cy="273"/>
              <a:chOff x="975" y="2976"/>
              <a:chExt cx="136" cy="273"/>
            </a:xfrm>
          </p:grpSpPr>
          <p:sp>
            <p:nvSpPr>
              <p:cNvPr id="768040" name="Oval 4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41" name="Line 4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42" name="Line 4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43" name="Line 4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44" name="Group 44"/>
            <p:cNvGrpSpPr>
              <a:grpSpLocks/>
            </p:cNvGrpSpPr>
            <p:nvPr/>
          </p:nvGrpSpPr>
          <p:grpSpPr bwMode="auto">
            <a:xfrm flipV="1">
              <a:off x="2744" y="2629"/>
              <a:ext cx="136" cy="272"/>
              <a:chOff x="975" y="2976"/>
              <a:chExt cx="136" cy="273"/>
            </a:xfrm>
          </p:grpSpPr>
          <p:sp>
            <p:nvSpPr>
              <p:cNvPr id="768045" name="Oval 4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46" name="Line 4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47" name="Line 4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48" name="Line 4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49" name="Group 49"/>
            <p:cNvGrpSpPr>
              <a:grpSpLocks/>
            </p:cNvGrpSpPr>
            <p:nvPr/>
          </p:nvGrpSpPr>
          <p:grpSpPr bwMode="auto">
            <a:xfrm>
              <a:off x="2880" y="2311"/>
              <a:ext cx="136" cy="273"/>
              <a:chOff x="975" y="2976"/>
              <a:chExt cx="136" cy="273"/>
            </a:xfrm>
          </p:grpSpPr>
          <p:sp>
            <p:nvSpPr>
              <p:cNvPr id="768050" name="Oval 5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51" name="Line 5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52" name="Line 5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53" name="Line 5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54" name="Group 54"/>
            <p:cNvGrpSpPr>
              <a:grpSpLocks/>
            </p:cNvGrpSpPr>
            <p:nvPr/>
          </p:nvGrpSpPr>
          <p:grpSpPr bwMode="auto">
            <a:xfrm>
              <a:off x="3016" y="2311"/>
              <a:ext cx="136" cy="273"/>
              <a:chOff x="975" y="2976"/>
              <a:chExt cx="136" cy="273"/>
            </a:xfrm>
          </p:grpSpPr>
          <p:sp>
            <p:nvSpPr>
              <p:cNvPr id="768055" name="Oval 5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56" name="Line 5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57" name="Line 5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58" name="Line 5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59" name="Group 59"/>
            <p:cNvGrpSpPr>
              <a:grpSpLocks/>
            </p:cNvGrpSpPr>
            <p:nvPr/>
          </p:nvGrpSpPr>
          <p:grpSpPr bwMode="auto">
            <a:xfrm flipV="1">
              <a:off x="2880" y="2629"/>
              <a:ext cx="136" cy="272"/>
              <a:chOff x="975" y="2976"/>
              <a:chExt cx="136" cy="273"/>
            </a:xfrm>
          </p:grpSpPr>
          <p:sp>
            <p:nvSpPr>
              <p:cNvPr id="768060" name="Oval 60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61" name="Line 61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62" name="Line 62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63" name="Line 63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64" name="Group 64"/>
            <p:cNvGrpSpPr>
              <a:grpSpLocks/>
            </p:cNvGrpSpPr>
            <p:nvPr/>
          </p:nvGrpSpPr>
          <p:grpSpPr bwMode="auto">
            <a:xfrm flipV="1">
              <a:off x="3016" y="2629"/>
              <a:ext cx="136" cy="272"/>
              <a:chOff x="975" y="2976"/>
              <a:chExt cx="136" cy="273"/>
            </a:xfrm>
          </p:grpSpPr>
          <p:sp>
            <p:nvSpPr>
              <p:cNvPr id="768065" name="Oval 65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66" name="Line 66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67" name="Line 67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68" name="Line 68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</p:grpSp>
      <p:grpSp>
        <p:nvGrpSpPr>
          <p:cNvPr id="768069" name="Group 69"/>
          <p:cNvGrpSpPr>
            <a:grpSpLocks/>
          </p:cNvGrpSpPr>
          <p:nvPr/>
        </p:nvGrpSpPr>
        <p:grpSpPr bwMode="auto">
          <a:xfrm>
            <a:off x="6245225" y="4044950"/>
            <a:ext cx="863600" cy="936625"/>
            <a:chOff x="3651" y="2311"/>
            <a:chExt cx="544" cy="590"/>
          </a:xfrm>
        </p:grpSpPr>
        <p:grpSp>
          <p:nvGrpSpPr>
            <p:cNvPr id="768070" name="Group 70"/>
            <p:cNvGrpSpPr>
              <a:grpSpLocks/>
            </p:cNvGrpSpPr>
            <p:nvPr/>
          </p:nvGrpSpPr>
          <p:grpSpPr bwMode="auto">
            <a:xfrm>
              <a:off x="3651" y="2311"/>
              <a:ext cx="136" cy="273"/>
              <a:chOff x="975" y="2976"/>
              <a:chExt cx="136" cy="273"/>
            </a:xfrm>
          </p:grpSpPr>
          <p:sp>
            <p:nvSpPr>
              <p:cNvPr id="768071" name="Oval 71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72" name="Line 72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73" name="Line 73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74" name="Line 74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75" name="Group 75"/>
            <p:cNvGrpSpPr>
              <a:grpSpLocks/>
            </p:cNvGrpSpPr>
            <p:nvPr/>
          </p:nvGrpSpPr>
          <p:grpSpPr bwMode="auto">
            <a:xfrm flipV="1">
              <a:off x="3651" y="2629"/>
              <a:ext cx="136" cy="272"/>
              <a:chOff x="975" y="2976"/>
              <a:chExt cx="136" cy="273"/>
            </a:xfrm>
          </p:grpSpPr>
          <p:sp>
            <p:nvSpPr>
              <p:cNvPr id="768076" name="Oval 76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77" name="Line 77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78" name="Line 78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79" name="Line 79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80" name="Group 80"/>
            <p:cNvGrpSpPr>
              <a:grpSpLocks/>
            </p:cNvGrpSpPr>
            <p:nvPr/>
          </p:nvGrpSpPr>
          <p:grpSpPr bwMode="auto">
            <a:xfrm>
              <a:off x="3787" y="2311"/>
              <a:ext cx="136" cy="273"/>
              <a:chOff x="975" y="2976"/>
              <a:chExt cx="136" cy="273"/>
            </a:xfrm>
          </p:grpSpPr>
          <p:sp>
            <p:nvSpPr>
              <p:cNvPr id="768081" name="Oval 81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82" name="Line 82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83" name="Line 83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84" name="Line 84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85" name="Group 85"/>
            <p:cNvGrpSpPr>
              <a:grpSpLocks/>
            </p:cNvGrpSpPr>
            <p:nvPr/>
          </p:nvGrpSpPr>
          <p:grpSpPr bwMode="auto">
            <a:xfrm flipV="1">
              <a:off x="3787" y="2629"/>
              <a:ext cx="136" cy="272"/>
              <a:chOff x="975" y="2976"/>
              <a:chExt cx="136" cy="273"/>
            </a:xfrm>
          </p:grpSpPr>
          <p:sp>
            <p:nvSpPr>
              <p:cNvPr id="768086" name="Oval 86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87" name="Line 87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88" name="Line 88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89" name="Line 89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90" name="Group 90"/>
            <p:cNvGrpSpPr>
              <a:grpSpLocks/>
            </p:cNvGrpSpPr>
            <p:nvPr/>
          </p:nvGrpSpPr>
          <p:grpSpPr bwMode="auto">
            <a:xfrm>
              <a:off x="3923" y="2311"/>
              <a:ext cx="136" cy="273"/>
              <a:chOff x="975" y="2976"/>
              <a:chExt cx="136" cy="273"/>
            </a:xfrm>
          </p:grpSpPr>
          <p:sp>
            <p:nvSpPr>
              <p:cNvPr id="768091" name="Oval 91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92" name="Line 92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93" name="Line 93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94" name="Line 94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095" name="Group 95"/>
            <p:cNvGrpSpPr>
              <a:grpSpLocks/>
            </p:cNvGrpSpPr>
            <p:nvPr/>
          </p:nvGrpSpPr>
          <p:grpSpPr bwMode="auto">
            <a:xfrm>
              <a:off x="4059" y="2311"/>
              <a:ext cx="136" cy="273"/>
              <a:chOff x="975" y="2976"/>
              <a:chExt cx="136" cy="273"/>
            </a:xfrm>
          </p:grpSpPr>
          <p:sp>
            <p:nvSpPr>
              <p:cNvPr id="768096" name="Oval 96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097" name="Line 97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98" name="Line 98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099" name="Line 99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00" name="Group 100"/>
            <p:cNvGrpSpPr>
              <a:grpSpLocks/>
            </p:cNvGrpSpPr>
            <p:nvPr/>
          </p:nvGrpSpPr>
          <p:grpSpPr bwMode="auto">
            <a:xfrm flipV="1">
              <a:off x="3923" y="2629"/>
              <a:ext cx="136" cy="272"/>
              <a:chOff x="975" y="2976"/>
              <a:chExt cx="136" cy="273"/>
            </a:xfrm>
          </p:grpSpPr>
          <p:sp>
            <p:nvSpPr>
              <p:cNvPr id="768101" name="Oval 101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02" name="Line 102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03" name="Line 103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04" name="Line 104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05" name="Group 105"/>
            <p:cNvGrpSpPr>
              <a:grpSpLocks/>
            </p:cNvGrpSpPr>
            <p:nvPr/>
          </p:nvGrpSpPr>
          <p:grpSpPr bwMode="auto">
            <a:xfrm flipV="1">
              <a:off x="4059" y="2629"/>
              <a:ext cx="136" cy="272"/>
              <a:chOff x="975" y="2976"/>
              <a:chExt cx="136" cy="273"/>
            </a:xfrm>
          </p:grpSpPr>
          <p:sp>
            <p:nvSpPr>
              <p:cNvPr id="768106" name="Oval 106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07" name="Line 107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08" name="Line 108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09" name="Line 109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</p:grpSp>
      <p:sp>
        <p:nvSpPr>
          <p:cNvPr id="768110" name="Oval 110"/>
          <p:cNvSpPr>
            <a:spLocks noChangeArrowheads="1"/>
          </p:cNvSpPr>
          <p:nvPr/>
        </p:nvSpPr>
        <p:spPr bwMode="auto">
          <a:xfrm>
            <a:off x="5310188" y="3228975"/>
            <a:ext cx="142875" cy="144463"/>
          </a:xfrm>
          <a:prstGeom prst="ellipse">
            <a:avLst/>
          </a:prstGeom>
          <a:solidFill>
            <a:srgbClr val="EF0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111" name="Text Box 111"/>
          <p:cNvSpPr txBox="1">
            <a:spLocks noChangeArrowheads="1"/>
          </p:cNvSpPr>
          <p:nvPr/>
        </p:nvSpPr>
        <p:spPr bwMode="auto">
          <a:xfrm>
            <a:off x="2573338" y="5651500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2904A0"/>
                </a:solidFill>
              </a:rPr>
              <a:t>Uniport</a:t>
            </a:r>
          </a:p>
        </p:txBody>
      </p:sp>
      <p:grpSp>
        <p:nvGrpSpPr>
          <p:cNvPr id="768112" name="Group 112"/>
          <p:cNvGrpSpPr>
            <a:grpSpLocks/>
          </p:cNvGrpSpPr>
          <p:nvPr/>
        </p:nvGrpSpPr>
        <p:grpSpPr bwMode="auto">
          <a:xfrm>
            <a:off x="1276350" y="4043363"/>
            <a:ext cx="1296988" cy="938212"/>
            <a:chOff x="793" y="2310"/>
            <a:chExt cx="817" cy="591"/>
          </a:xfrm>
        </p:grpSpPr>
        <p:grpSp>
          <p:nvGrpSpPr>
            <p:cNvPr id="768113" name="Group 113"/>
            <p:cNvGrpSpPr>
              <a:grpSpLocks/>
            </p:cNvGrpSpPr>
            <p:nvPr/>
          </p:nvGrpSpPr>
          <p:grpSpPr bwMode="auto">
            <a:xfrm>
              <a:off x="793" y="2311"/>
              <a:ext cx="136" cy="273"/>
              <a:chOff x="975" y="2976"/>
              <a:chExt cx="136" cy="273"/>
            </a:xfrm>
          </p:grpSpPr>
          <p:sp>
            <p:nvSpPr>
              <p:cNvPr id="768114" name="Oval 11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15" name="Line 11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16" name="Line 11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17" name="Line 11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18" name="Group 118"/>
            <p:cNvGrpSpPr>
              <a:grpSpLocks/>
            </p:cNvGrpSpPr>
            <p:nvPr/>
          </p:nvGrpSpPr>
          <p:grpSpPr bwMode="auto">
            <a:xfrm>
              <a:off x="929" y="2311"/>
              <a:ext cx="136" cy="273"/>
              <a:chOff x="975" y="2976"/>
              <a:chExt cx="136" cy="273"/>
            </a:xfrm>
          </p:grpSpPr>
          <p:sp>
            <p:nvSpPr>
              <p:cNvPr id="768119" name="Oval 11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20" name="Line 12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21" name="Line 12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22" name="Line 12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23" name="Group 123"/>
            <p:cNvGrpSpPr>
              <a:grpSpLocks/>
            </p:cNvGrpSpPr>
            <p:nvPr/>
          </p:nvGrpSpPr>
          <p:grpSpPr bwMode="auto">
            <a:xfrm>
              <a:off x="1065" y="2311"/>
              <a:ext cx="136" cy="273"/>
              <a:chOff x="975" y="2976"/>
              <a:chExt cx="136" cy="273"/>
            </a:xfrm>
          </p:grpSpPr>
          <p:sp>
            <p:nvSpPr>
              <p:cNvPr id="768124" name="Oval 12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25" name="Line 12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26" name="Line 12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27" name="Line 12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28" name="Group 128"/>
            <p:cNvGrpSpPr>
              <a:grpSpLocks/>
            </p:cNvGrpSpPr>
            <p:nvPr/>
          </p:nvGrpSpPr>
          <p:grpSpPr bwMode="auto">
            <a:xfrm flipV="1">
              <a:off x="793" y="2629"/>
              <a:ext cx="136" cy="272"/>
              <a:chOff x="975" y="2976"/>
              <a:chExt cx="136" cy="273"/>
            </a:xfrm>
          </p:grpSpPr>
          <p:sp>
            <p:nvSpPr>
              <p:cNvPr id="768129" name="Oval 12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30" name="Line 13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31" name="Line 13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32" name="Line 13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33" name="Group 133"/>
            <p:cNvGrpSpPr>
              <a:grpSpLocks/>
            </p:cNvGrpSpPr>
            <p:nvPr/>
          </p:nvGrpSpPr>
          <p:grpSpPr bwMode="auto">
            <a:xfrm flipV="1">
              <a:off x="929" y="2629"/>
              <a:ext cx="136" cy="272"/>
              <a:chOff x="975" y="2976"/>
              <a:chExt cx="136" cy="273"/>
            </a:xfrm>
          </p:grpSpPr>
          <p:sp>
            <p:nvSpPr>
              <p:cNvPr id="768134" name="Oval 13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35" name="Line 13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36" name="Line 13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37" name="Line 13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38" name="Group 138"/>
            <p:cNvGrpSpPr>
              <a:grpSpLocks/>
            </p:cNvGrpSpPr>
            <p:nvPr/>
          </p:nvGrpSpPr>
          <p:grpSpPr bwMode="auto">
            <a:xfrm flipV="1">
              <a:off x="1065" y="2629"/>
              <a:ext cx="136" cy="272"/>
              <a:chOff x="975" y="2976"/>
              <a:chExt cx="136" cy="273"/>
            </a:xfrm>
          </p:grpSpPr>
          <p:sp>
            <p:nvSpPr>
              <p:cNvPr id="768139" name="Oval 13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40" name="Line 14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41" name="Line 14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42" name="Line 14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43" name="Group 143"/>
            <p:cNvGrpSpPr>
              <a:grpSpLocks/>
            </p:cNvGrpSpPr>
            <p:nvPr/>
          </p:nvGrpSpPr>
          <p:grpSpPr bwMode="auto">
            <a:xfrm>
              <a:off x="1338" y="2311"/>
              <a:ext cx="136" cy="273"/>
              <a:chOff x="975" y="2976"/>
              <a:chExt cx="136" cy="273"/>
            </a:xfrm>
          </p:grpSpPr>
          <p:sp>
            <p:nvSpPr>
              <p:cNvPr id="768144" name="Oval 14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45" name="Line 14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46" name="Line 14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47" name="Line 14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48" name="Group 148"/>
            <p:cNvGrpSpPr>
              <a:grpSpLocks/>
            </p:cNvGrpSpPr>
            <p:nvPr/>
          </p:nvGrpSpPr>
          <p:grpSpPr bwMode="auto">
            <a:xfrm>
              <a:off x="1474" y="2311"/>
              <a:ext cx="136" cy="273"/>
              <a:chOff x="975" y="2976"/>
              <a:chExt cx="136" cy="273"/>
            </a:xfrm>
          </p:grpSpPr>
          <p:sp>
            <p:nvSpPr>
              <p:cNvPr id="768149" name="Oval 14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50" name="Line 15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51" name="Line 15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52" name="Line 15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53" name="Group 153"/>
            <p:cNvGrpSpPr>
              <a:grpSpLocks/>
            </p:cNvGrpSpPr>
            <p:nvPr/>
          </p:nvGrpSpPr>
          <p:grpSpPr bwMode="auto">
            <a:xfrm flipV="1">
              <a:off x="1338" y="2629"/>
              <a:ext cx="136" cy="272"/>
              <a:chOff x="975" y="2976"/>
              <a:chExt cx="136" cy="273"/>
            </a:xfrm>
          </p:grpSpPr>
          <p:sp>
            <p:nvSpPr>
              <p:cNvPr id="768154" name="Oval 15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55" name="Line 15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56" name="Line 15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57" name="Line 15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58" name="Group 158"/>
            <p:cNvGrpSpPr>
              <a:grpSpLocks/>
            </p:cNvGrpSpPr>
            <p:nvPr/>
          </p:nvGrpSpPr>
          <p:grpSpPr bwMode="auto">
            <a:xfrm flipV="1">
              <a:off x="1474" y="2629"/>
              <a:ext cx="136" cy="272"/>
              <a:chOff x="975" y="2976"/>
              <a:chExt cx="136" cy="273"/>
            </a:xfrm>
          </p:grpSpPr>
          <p:sp>
            <p:nvSpPr>
              <p:cNvPr id="768159" name="Oval 15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60" name="Line 16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61" name="Line 16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62" name="Line 16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63" name="Group 163"/>
            <p:cNvGrpSpPr>
              <a:grpSpLocks/>
            </p:cNvGrpSpPr>
            <p:nvPr/>
          </p:nvGrpSpPr>
          <p:grpSpPr bwMode="auto">
            <a:xfrm>
              <a:off x="1201" y="2310"/>
              <a:ext cx="136" cy="273"/>
              <a:chOff x="975" y="2976"/>
              <a:chExt cx="136" cy="273"/>
            </a:xfrm>
          </p:grpSpPr>
          <p:sp>
            <p:nvSpPr>
              <p:cNvPr id="768164" name="Oval 164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65" name="Line 165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66" name="Line 166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67" name="Line 167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768168" name="Group 168"/>
            <p:cNvGrpSpPr>
              <a:grpSpLocks/>
            </p:cNvGrpSpPr>
            <p:nvPr/>
          </p:nvGrpSpPr>
          <p:grpSpPr bwMode="auto">
            <a:xfrm flipV="1">
              <a:off x="1201" y="2628"/>
              <a:ext cx="136" cy="272"/>
              <a:chOff x="975" y="2976"/>
              <a:chExt cx="136" cy="273"/>
            </a:xfrm>
          </p:grpSpPr>
          <p:sp>
            <p:nvSpPr>
              <p:cNvPr id="768169" name="Oval 169"/>
              <p:cNvSpPr>
                <a:spLocks noChangeArrowheads="1"/>
              </p:cNvSpPr>
              <p:nvPr/>
            </p:nvSpPr>
            <p:spPr bwMode="auto">
              <a:xfrm>
                <a:off x="975" y="2976"/>
                <a:ext cx="91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8170" name="Line 170"/>
              <p:cNvSpPr>
                <a:spLocks noChangeShapeType="1"/>
              </p:cNvSpPr>
              <p:nvPr/>
            </p:nvSpPr>
            <p:spPr bwMode="auto">
              <a:xfrm flipH="1">
                <a:off x="975" y="3113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71" name="Line 171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8172" name="Line 172"/>
              <p:cNvSpPr>
                <a:spLocks noChangeShapeType="1"/>
              </p:cNvSpPr>
              <p:nvPr/>
            </p:nvSpPr>
            <p:spPr bwMode="auto">
              <a:xfrm>
                <a:off x="1020" y="320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</p:grpSp>
      <p:sp>
        <p:nvSpPr>
          <p:cNvPr id="768173" name="Text Box 173"/>
          <p:cNvSpPr txBox="1">
            <a:spLocks noChangeArrowheads="1"/>
          </p:cNvSpPr>
          <p:nvPr/>
        </p:nvSpPr>
        <p:spPr bwMode="auto">
          <a:xfrm>
            <a:off x="3908425" y="5651500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2904A0"/>
                </a:solidFill>
              </a:rPr>
              <a:t>Symport</a:t>
            </a:r>
          </a:p>
        </p:txBody>
      </p:sp>
      <p:sp>
        <p:nvSpPr>
          <p:cNvPr id="768174" name="Rectangle 174"/>
          <p:cNvSpPr>
            <a:spLocks noChangeArrowheads="1"/>
          </p:cNvSpPr>
          <p:nvPr/>
        </p:nvSpPr>
        <p:spPr bwMode="auto">
          <a:xfrm>
            <a:off x="5318125" y="5676900"/>
            <a:ext cx="1000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2904A0"/>
                </a:solidFill>
              </a:rPr>
              <a:t>Antiport</a:t>
            </a:r>
          </a:p>
        </p:txBody>
      </p:sp>
      <p:sp>
        <p:nvSpPr>
          <p:cNvPr id="768175" name="AutoShape 175"/>
          <p:cNvSpPr>
            <a:spLocks noChangeArrowheads="1"/>
          </p:cNvSpPr>
          <p:nvPr/>
        </p:nvSpPr>
        <p:spPr bwMode="auto">
          <a:xfrm>
            <a:off x="4587875" y="3157538"/>
            <a:ext cx="288925" cy="215900"/>
          </a:xfrm>
          <a:prstGeom prst="hexagon">
            <a:avLst>
              <a:gd name="adj" fmla="val 33456"/>
              <a:gd name="vf" fmla="val 115470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F01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8176" name="Group 176"/>
          <p:cNvGrpSpPr>
            <a:grpSpLocks noChangeAspect="1"/>
          </p:cNvGrpSpPr>
          <p:nvPr/>
        </p:nvGrpSpPr>
        <p:grpSpPr bwMode="auto">
          <a:xfrm>
            <a:off x="2501900" y="3805238"/>
            <a:ext cx="881063" cy="1271587"/>
            <a:chOff x="4241" y="2523"/>
            <a:chExt cx="771" cy="952"/>
          </a:xfrm>
        </p:grpSpPr>
        <p:sp>
          <p:nvSpPr>
            <p:cNvPr id="768177" name="Oval 177"/>
            <p:cNvSpPr>
              <a:spLocks noChangeAspect="1" noChangeArrowheads="1"/>
            </p:cNvSpPr>
            <p:nvPr/>
          </p:nvSpPr>
          <p:spPr bwMode="auto">
            <a:xfrm>
              <a:off x="4241" y="2614"/>
              <a:ext cx="771" cy="86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78" name="Oval 178"/>
            <p:cNvSpPr>
              <a:spLocks noChangeAspect="1" noChangeArrowheads="1"/>
            </p:cNvSpPr>
            <p:nvPr/>
          </p:nvSpPr>
          <p:spPr bwMode="auto">
            <a:xfrm>
              <a:off x="4490" y="2523"/>
              <a:ext cx="272" cy="6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79" name="Oval 179"/>
            <p:cNvSpPr>
              <a:spLocks noChangeAspect="1" noChangeArrowheads="1"/>
            </p:cNvSpPr>
            <p:nvPr/>
          </p:nvSpPr>
          <p:spPr bwMode="auto">
            <a:xfrm>
              <a:off x="4422" y="3067"/>
              <a:ext cx="227" cy="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0" name="Oval 180"/>
            <p:cNvSpPr>
              <a:spLocks noChangeAspect="1" noChangeArrowheads="1"/>
            </p:cNvSpPr>
            <p:nvPr/>
          </p:nvSpPr>
          <p:spPr bwMode="auto">
            <a:xfrm>
              <a:off x="4604" y="3067"/>
              <a:ext cx="226" cy="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1" name="Oval 181"/>
            <p:cNvSpPr>
              <a:spLocks noChangeAspect="1" noChangeArrowheads="1"/>
            </p:cNvSpPr>
            <p:nvPr/>
          </p:nvSpPr>
          <p:spPr bwMode="auto">
            <a:xfrm>
              <a:off x="4558" y="3203"/>
              <a:ext cx="136" cy="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2" name="AutoShape 182"/>
            <p:cNvSpPr>
              <a:spLocks noChangeAspect="1" noChangeArrowheads="1"/>
            </p:cNvSpPr>
            <p:nvPr/>
          </p:nvSpPr>
          <p:spPr bwMode="auto">
            <a:xfrm>
              <a:off x="4604" y="3430"/>
              <a:ext cx="45" cy="45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99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8183" name="Line 183"/>
          <p:cNvSpPr>
            <a:spLocks noChangeShapeType="1"/>
          </p:cNvSpPr>
          <p:nvPr/>
        </p:nvSpPr>
        <p:spPr bwMode="auto">
          <a:xfrm flipH="1">
            <a:off x="2932113" y="3517900"/>
            <a:ext cx="1587" cy="189547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768184" name="Group 184"/>
          <p:cNvGrpSpPr>
            <a:grpSpLocks/>
          </p:cNvGrpSpPr>
          <p:nvPr/>
        </p:nvGrpSpPr>
        <p:grpSpPr bwMode="auto">
          <a:xfrm>
            <a:off x="3924300" y="3805238"/>
            <a:ext cx="881063" cy="1271587"/>
            <a:chOff x="2325" y="2160"/>
            <a:chExt cx="555" cy="801"/>
          </a:xfrm>
        </p:grpSpPr>
        <p:sp>
          <p:nvSpPr>
            <p:cNvPr id="768185" name="Oval 185"/>
            <p:cNvSpPr>
              <a:spLocks noChangeAspect="1" noChangeArrowheads="1"/>
            </p:cNvSpPr>
            <p:nvPr/>
          </p:nvSpPr>
          <p:spPr bwMode="auto">
            <a:xfrm>
              <a:off x="2325" y="2237"/>
              <a:ext cx="555" cy="7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6" name="Oval 186"/>
            <p:cNvSpPr>
              <a:spLocks noChangeAspect="1" noChangeArrowheads="1"/>
            </p:cNvSpPr>
            <p:nvPr/>
          </p:nvSpPr>
          <p:spPr bwMode="auto">
            <a:xfrm>
              <a:off x="2504" y="2160"/>
              <a:ext cx="196" cy="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7" name="Oval 187"/>
            <p:cNvSpPr>
              <a:spLocks noChangeAspect="1" noChangeArrowheads="1"/>
            </p:cNvSpPr>
            <p:nvPr/>
          </p:nvSpPr>
          <p:spPr bwMode="auto">
            <a:xfrm>
              <a:off x="2455" y="2618"/>
              <a:ext cx="164" cy="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8" name="Oval 188"/>
            <p:cNvSpPr>
              <a:spLocks noChangeAspect="1" noChangeArrowheads="1"/>
            </p:cNvSpPr>
            <p:nvPr/>
          </p:nvSpPr>
          <p:spPr bwMode="auto">
            <a:xfrm>
              <a:off x="2553" y="2732"/>
              <a:ext cx="98" cy="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89" name="AutoShape 189"/>
            <p:cNvSpPr>
              <a:spLocks noChangeAspect="1" noChangeArrowheads="1"/>
            </p:cNvSpPr>
            <p:nvPr/>
          </p:nvSpPr>
          <p:spPr bwMode="auto">
            <a:xfrm>
              <a:off x="2586" y="2923"/>
              <a:ext cx="33" cy="38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99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90" name="AutoShape 190"/>
            <p:cNvSpPr>
              <a:spLocks noChangeArrowheads="1"/>
            </p:cNvSpPr>
            <p:nvPr/>
          </p:nvSpPr>
          <p:spPr bwMode="auto">
            <a:xfrm rot="1414744">
              <a:off x="2562" y="2613"/>
              <a:ext cx="227" cy="182"/>
            </a:xfrm>
            <a:prstGeom prst="hexagon">
              <a:avLst>
                <a:gd name="adj" fmla="val 31181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8191" name="Arc 191"/>
          <p:cNvSpPr>
            <a:spLocks/>
          </p:cNvSpPr>
          <p:nvPr/>
        </p:nvSpPr>
        <p:spPr bwMode="auto">
          <a:xfrm>
            <a:off x="3887788" y="3465513"/>
            <a:ext cx="485775" cy="2089150"/>
          </a:xfrm>
          <a:custGeom>
            <a:avLst/>
            <a:gdLst>
              <a:gd name="G0" fmla="+- 0 0 0"/>
              <a:gd name="G1" fmla="+- 19875 0 0"/>
              <a:gd name="G2" fmla="+- 21600 0 0"/>
              <a:gd name="T0" fmla="*/ 8457 w 21600"/>
              <a:gd name="T1" fmla="*/ 0 h 40433"/>
              <a:gd name="T2" fmla="*/ 6628 w 21600"/>
              <a:gd name="T3" fmla="*/ 40433 h 40433"/>
              <a:gd name="T4" fmla="*/ 0 w 21600"/>
              <a:gd name="T5" fmla="*/ 19875 h 40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433" fill="none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</a:path>
              <a:path w="21600" h="40433" stroke="0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  <a:lnTo>
                  <a:pt x="0" y="1987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192" name="Arc 192"/>
          <p:cNvSpPr>
            <a:spLocks/>
          </p:cNvSpPr>
          <p:nvPr/>
        </p:nvSpPr>
        <p:spPr bwMode="auto">
          <a:xfrm flipH="1">
            <a:off x="4373563" y="3444875"/>
            <a:ext cx="431800" cy="2089150"/>
          </a:xfrm>
          <a:custGeom>
            <a:avLst/>
            <a:gdLst>
              <a:gd name="G0" fmla="+- 0 0 0"/>
              <a:gd name="G1" fmla="+- 19875 0 0"/>
              <a:gd name="G2" fmla="+- 21600 0 0"/>
              <a:gd name="T0" fmla="*/ 8457 w 21600"/>
              <a:gd name="T1" fmla="*/ 0 h 40433"/>
              <a:gd name="T2" fmla="*/ 6628 w 21600"/>
              <a:gd name="T3" fmla="*/ 40433 h 40433"/>
              <a:gd name="T4" fmla="*/ 0 w 21600"/>
              <a:gd name="T5" fmla="*/ 19875 h 40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433" fill="none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</a:path>
              <a:path w="21600" h="40433" stroke="0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  <a:lnTo>
                  <a:pt x="0" y="1987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8193" name="Group 193"/>
          <p:cNvGrpSpPr>
            <a:grpSpLocks/>
          </p:cNvGrpSpPr>
          <p:nvPr/>
        </p:nvGrpSpPr>
        <p:grpSpPr bwMode="auto">
          <a:xfrm>
            <a:off x="5364163" y="3805238"/>
            <a:ext cx="881062" cy="1271587"/>
            <a:chOff x="3232" y="2160"/>
            <a:chExt cx="555" cy="801"/>
          </a:xfrm>
        </p:grpSpPr>
        <p:sp>
          <p:nvSpPr>
            <p:cNvPr id="768194" name="Oval 194"/>
            <p:cNvSpPr>
              <a:spLocks noChangeAspect="1" noChangeArrowheads="1"/>
            </p:cNvSpPr>
            <p:nvPr/>
          </p:nvSpPr>
          <p:spPr bwMode="auto">
            <a:xfrm>
              <a:off x="3232" y="2237"/>
              <a:ext cx="555" cy="7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95" name="Oval 195"/>
            <p:cNvSpPr>
              <a:spLocks noChangeAspect="1" noChangeArrowheads="1"/>
            </p:cNvSpPr>
            <p:nvPr/>
          </p:nvSpPr>
          <p:spPr bwMode="auto">
            <a:xfrm>
              <a:off x="3411" y="2160"/>
              <a:ext cx="196" cy="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96" name="Oval 196"/>
            <p:cNvSpPr>
              <a:spLocks noChangeAspect="1" noChangeArrowheads="1"/>
            </p:cNvSpPr>
            <p:nvPr/>
          </p:nvSpPr>
          <p:spPr bwMode="auto">
            <a:xfrm>
              <a:off x="3362" y="2618"/>
              <a:ext cx="164" cy="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97" name="Oval 197"/>
            <p:cNvSpPr>
              <a:spLocks noChangeAspect="1" noChangeArrowheads="1"/>
            </p:cNvSpPr>
            <p:nvPr/>
          </p:nvSpPr>
          <p:spPr bwMode="auto">
            <a:xfrm>
              <a:off x="3460" y="2732"/>
              <a:ext cx="98" cy="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98" name="AutoShape 198"/>
            <p:cNvSpPr>
              <a:spLocks noChangeAspect="1" noChangeArrowheads="1"/>
            </p:cNvSpPr>
            <p:nvPr/>
          </p:nvSpPr>
          <p:spPr bwMode="auto">
            <a:xfrm>
              <a:off x="3493" y="2923"/>
              <a:ext cx="33" cy="38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99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199" name="AutoShape 199"/>
            <p:cNvSpPr>
              <a:spLocks noChangeArrowheads="1"/>
            </p:cNvSpPr>
            <p:nvPr/>
          </p:nvSpPr>
          <p:spPr bwMode="auto">
            <a:xfrm>
              <a:off x="3424" y="2614"/>
              <a:ext cx="272" cy="18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8200" name="Arc 200"/>
          <p:cNvSpPr>
            <a:spLocks/>
          </p:cNvSpPr>
          <p:nvPr/>
        </p:nvSpPr>
        <p:spPr bwMode="auto">
          <a:xfrm>
            <a:off x="5310188" y="3465513"/>
            <a:ext cx="485775" cy="2089150"/>
          </a:xfrm>
          <a:custGeom>
            <a:avLst/>
            <a:gdLst>
              <a:gd name="G0" fmla="+- 0 0 0"/>
              <a:gd name="G1" fmla="+- 19875 0 0"/>
              <a:gd name="G2" fmla="+- 21600 0 0"/>
              <a:gd name="T0" fmla="*/ 8457 w 21600"/>
              <a:gd name="T1" fmla="*/ 0 h 40433"/>
              <a:gd name="T2" fmla="*/ 6628 w 21600"/>
              <a:gd name="T3" fmla="*/ 40433 h 40433"/>
              <a:gd name="T4" fmla="*/ 0 w 21600"/>
              <a:gd name="T5" fmla="*/ 19875 h 40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433" fill="none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</a:path>
              <a:path w="21600" h="40433" stroke="0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  <a:lnTo>
                  <a:pt x="0" y="1987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1" name="Arc 201"/>
          <p:cNvSpPr>
            <a:spLocks/>
          </p:cNvSpPr>
          <p:nvPr/>
        </p:nvSpPr>
        <p:spPr bwMode="auto">
          <a:xfrm flipH="1">
            <a:off x="5795963" y="3444875"/>
            <a:ext cx="431800" cy="2089150"/>
          </a:xfrm>
          <a:custGeom>
            <a:avLst/>
            <a:gdLst>
              <a:gd name="G0" fmla="+- 0 0 0"/>
              <a:gd name="G1" fmla="+- 19875 0 0"/>
              <a:gd name="G2" fmla="+- 21600 0 0"/>
              <a:gd name="T0" fmla="*/ 8457 w 21600"/>
              <a:gd name="T1" fmla="*/ 0 h 40433"/>
              <a:gd name="T2" fmla="*/ 6628 w 21600"/>
              <a:gd name="T3" fmla="*/ 40433 h 40433"/>
              <a:gd name="T4" fmla="*/ 0 w 21600"/>
              <a:gd name="T5" fmla="*/ 19875 h 40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433" fill="none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</a:path>
              <a:path w="21600" h="40433" stroke="0" extrusionOk="0">
                <a:moveTo>
                  <a:pt x="8457" y="-1"/>
                </a:moveTo>
                <a:cubicBezTo>
                  <a:pt x="16426" y="3390"/>
                  <a:pt x="21600" y="11214"/>
                  <a:pt x="21600" y="19875"/>
                </a:cubicBezTo>
                <a:cubicBezTo>
                  <a:pt x="21600" y="29250"/>
                  <a:pt x="15551" y="37555"/>
                  <a:pt x="6627" y="40432"/>
                </a:cubicBezTo>
                <a:lnTo>
                  <a:pt x="0" y="1987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2" name="AutoShape 202"/>
          <p:cNvSpPr>
            <a:spLocks noChangeArrowheads="1"/>
          </p:cNvSpPr>
          <p:nvPr/>
        </p:nvSpPr>
        <p:spPr bwMode="auto">
          <a:xfrm>
            <a:off x="6173788" y="5461000"/>
            <a:ext cx="215900" cy="2159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3" name="AutoShape 203"/>
          <p:cNvSpPr>
            <a:spLocks/>
          </p:cNvSpPr>
          <p:nvPr/>
        </p:nvSpPr>
        <p:spPr bwMode="auto">
          <a:xfrm rot="16200000">
            <a:off x="4913313" y="5281612"/>
            <a:ext cx="215900" cy="1584325"/>
          </a:xfrm>
          <a:prstGeom prst="lef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4" name="Text Box 204"/>
          <p:cNvSpPr txBox="1">
            <a:spLocks noChangeArrowheads="1"/>
          </p:cNvSpPr>
          <p:nvPr/>
        </p:nvSpPr>
        <p:spPr bwMode="auto">
          <a:xfrm>
            <a:off x="4005263" y="6181725"/>
            <a:ext cx="209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9900"/>
                </a:solidFill>
              </a:rPr>
              <a:t>Spřažený transport</a:t>
            </a:r>
          </a:p>
        </p:txBody>
      </p:sp>
      <p:sp>
        <p:nvSpPr>
          <p:cNvPr id="768205" name="Text Box 205"/>
          <p:cNvSpPr txBox="1">
            <a:spLocks noChangeArrowheads="1"/>
          </p:cNvSpPr>
          <p:nvPr/>
        </p:nvSpPr>
        <p:spPr bwMode="auto">
          <a:xfrm>
            <a:off x="7181850" y="4237038"/>
            <a:ext cx="142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/>
              <a:t>Lipidová dvouvrstva</a:t>
            </a:r>
          </a:p>
        </p:txBody>
      </p:sp>
      <p:sp>
        <p:nvSpPr>
          <p:cNvPr id="768206" name="Line 206"/>
          <p:cNvSpPr>
            <a:spLocks noChangeShapeType="1"/>
          </p:cNvSpPr>
          <p:nvPr/>
        </p:nvSpPr>
        <p:spPr bwMode="auto">
          <a:xfrm flipH="1">
            <a:off x="2357438" y="33004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8207" name="Text Box 207"/>
          <p:cNvSpPr txBox="1">
            <a:spLocks noChangeArrowheads="1"/>
          </p:cNvSpPr>
          <p:nvPr/>
        </p:nvSpPr>
        <p:spPr bwMode="auto">
          <a:xfrm>
            <a:off x="827088" y="3013075"/>
            <a:ext cx="172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Transportovaná molekula</a:t>
            </a:r>
          </a:p>
        </p:txBody>
      </p:sp>
      <p:sp>
        <p:nvSpPr>
          <p:cNvPr id="768208" name="Text Box 208"/>
          <p:cNvSpPr txBox="1">
            <a:spLocks noChangeArrowheads="1"/>
          </p:cNvSpPr>
          <p:nvPr/>
        </p:nvSpPr>
        <p:spPr bwMode="auto">
          <a:xfrm>
            <a:off x="6389688" y="5229225"/>
            <a:ext cx="192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Antiportovaný ion</a:t>
            </a:r>
          </a:p>
        </p:txBody>
      </p:sp>
      <p:sp>
        <p:nvSpPr>
          <p:cNvPr id="768209" name="Text Box 209"/>
          <p:cNvSpPr txBox="1">
            <a:spLocks noChangeArrowheads="1"/>
          </p:cNvSpPr>
          <p:nvPr/>
        </p:nvSpPr>
        <p:spPr bwMode="auto">
          <a:xfrm>
            <a:off x="4013200" y="2708275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Symportovaný ion</a:t>
            </a:r>
          </a:p>
        </p:txBody>
      </p:sp>
      <p:sp>
        <p:nvSpPr>
          <p:cNvPr id="768210" name="Line 210"/>
          <p:cNvSpPr>
            <a:spLocks noChangeShapeType="1"/>
          </p:cNvSpPr>
          <p:nvPr/>
        </p:nvSpPr>
        <p:spPr bwMode="auto">
          <a:xfrm flipH="1">
            <a:off x="4805363" y="3013075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8211" name="Line 211"/>
          <p:cNvSpPr>
            <a:spLocks noChangeShapeType="1"/>
          </p:cNvSpPr>
          <p:nvPr/>
        </p:nvSpPr>
        <p:spPr bwMode="auto">
          <a:xfrm flipV="1">
            <a:off x="6318250" y="5534025"/>
            <a:ext cx="358775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68213" name="AutoShape 2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Cytosa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3924300" y="1871663"/>
            <a:ext cx="49672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Během</a:t>
            </a:r>
            <a:r>
              <a:rPr lang="en-US" altLang="cs-CZ" sz="1800"/>
              <a:t> </a:t>
            </a:r>
            <a:r>
              <a:rPr lang="cs-CZ" altLang="cs-CZ" sz="1800"/>
              <a:t>cytos</a:t>
            </a:r>
            <a:r>
              <a:rPr lang="en-US" altLang="cs-CZ" sz="1800"/>
              <a:t>y je transportovaná látka obalena plasmatickou membránou pocházející z ER nebo GA za vzniku </a:t>
            </a:r>
            <a:r>
              <a:rPr lang="en-US" altLang="cs-CZ" sz="1800" b="1">
                <a:solidFill>
                  <a:srgbClr val="009900"/>
                </a:solidFill>
              </a:rPr>
              <a:t>cytotického váčku</a:t>
            </a:r>
            <a:r>
              <a:rPr lang="en-US" altLang="cs-CZ" sz="1800"/>
              <a:t>.</a:t>
            </a:r>
            <a:endParaRPr lang="cs-CZ" altLang="cs-CZ" sz="1800"/>
          </a:p>
        </p:txBody>
      </p:sp>
      <p:grpSp>
        <p:nvGrpSpPr>
          <p:cNvPr id="769028" name="Group 4"/>
          <p:cNvGrpSpPr>
            <a:grpSpLocks/>
          </p:cNvGrpSpPr>
          <p:nvPr/>
        </p:nvGrpSpPr>
        <p:grpSpPr bwMode="auto">
          <a:xfrm>
            <a:off x="466725" y="1354138"/>
            <a:ext cx="2952750" cy="2105025"/>
            <a:chOff x="3651" y="935"/>
            <a:chExt cx="1860" cy="1326"/>
          </a:xfrm>
        </p:grpSpPr>
        <p:grpSp>
          <p:nvGrpSpPr>
            <p:cNvPr id="769029" name="Group 5"/>
            <p:cNvGrpSpPr>
              <a:grpSpLocks/>
            </p:cNvGrpSpPr>
            <p:nvPr/>
          </p:nvGrpSpPr>
          <p:grpSpPr bwMode="auto">
            <a:xfrm>
              <a:off x="4014" y="935"/>
              <a:ext cx="1179" cy="1134"/>
              <a:chOff x="2472" y="1253"/>
              <a:chExt cx="1179" cy="1134"/>
            </a:xfrm>
          </p:grpSpPr>
          <p:grpSp>
            <p:nvGrpSpPr>
              <p:cNvPr id="769030" name="Group 6"/>
              <p:cNvGrpSpPr>
                <a:grpSpLocks/>
              </p:cNvGrpSpPr>
              <p:nvPr/>
            </p:nvGrpSpPr>
            <p:grpSpPr bwMode="auto">
              <a:xfrm>
                <a:off x="2472" y="1253"/>
                <a:ext cx="1179" cy="1134"/>
                <a:chOff x="3742" y="2614"/>
                <a:chExt cx="1179" cy="1134"/>
              </a:xfrm>
            </p:grpSpPr>
            <p:grpSp>
              <p:nvGrpSpPr>
                <p:cNvPr id="769031" name="Group 7"/>
                <p:cNvGrpSpPr>
                  <a:grpSpLocks/>
                </p:cNvGrpSpPr>
                <p:nvPr/>
              </p:nvGrpSpPr>
              <p:grpSpPr bwMode="auto">
                <a:xfrm>
                  <a:off x="3742" y="2614"/>
                  <a:ext cx="1179" cy="1134"/>
                  <a:chOff x="1973" y="2613"/>
                  <a:chExt cx="1907" cy="1860"/>
                </a:xfrm>
              </p:grpSpPr>
              <p:grpSp>
                <p:nvGrpSpPr>
                  <p:cNvPr id="769032" name="Group 8"/>
                  <p:cNvGrpSpPr>
                    <a:grpSpLocks/>
                  </p:cNvGrpSpPr>
                  <p:nvPr/>
                </p:nvGrpSpPr>
                <p:grpSpPr bwMode="auto">
                  <a:xfrm rot="-1748546">
                    <a:off x="2472" y="2750"/>
                    <a:ext cx="181" cy="590"/>
                    <a:chOff x="2608" y="2659"/>
                    <a:chExt cx="136" cy="590"/>
                  </a:xfrm>
                </p:grpSpPr>
                <p:grpSp>
                  <p:nvGrpSpPr>
                    <p:cNvPr id="76903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8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034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35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36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37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038" name="Group 1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08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039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40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41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4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043" name="Group 19"/>
                  <p:cNvGrpSpPr>
                    <a:grpSpLocks/>
                  </p:cNvGrpSpPr>
                  <p:nvPr/>
                </p:nvGrpSpPr>
                <p:grpSpPr bwMode="auto">
                  <a:xfrm rot="-1420735">
                    <a:off x="2608" y="2659"/>
                    <a:ext cx="181" cy="590"/>
                    <a:chOff x="2744" y="2659"/>
                    <a:chExt cx="136" cy="590"/>
                  </a:xfrm>
                </p:grpSpPr>
                <p:grpSp>
                  <p:nvGrpSpPr>
                    <p:cNvPr id="769044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4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045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46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4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48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049" name="Group 2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744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050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51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52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53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05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835" y="2613"/>
                    <a:ext cx="181" cy="590"/>
                    <a:chOff x="2880" y="2659"/>
                    <a:chExt cx="136" cy="590"/>
                  </a:xfrm>
                </p:grpSpPr>
                <p:grpSp>
                  <p:nvGrpSpPr>
                    <p:cNvPr id="769055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056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57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58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59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060" name="Group 3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80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061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62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63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64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065" name="Group 41"/>
                  <p:cNvGrpSpPr>
                    <a:grpSpLocks/>
                  </p:cNvGrpSpPr>
                  <p:nvPr/>
                </p:nvGrpSpPr>
                <p:grpSpPr bwMode="auto">
                  <a:xfrm rot="1923345">
                    <a:off x="3243" y="2749"/>
                    <a:ext cx="181" cy="590"/>
                    <a:chOff x="3153" y="2659"/>
                    <a:chExt cx="136" cy="590"/>
                  </a:xfrm>
                </p:grpSpPr>
                <p:grpSp>
                  <p:nvGrpSpPr>
                    <p:cNvPr id="76906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3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067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68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69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70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071" name="Group 4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153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072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73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74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75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076" name="Group 52"/>
                  <p:cNvGrpSpPr>
                    <a:grpSpLocks/>
                  </p:cNvGrpSpPr>
                  <p:nvPr/>
                </p:nvGrpSpPr>
                <p:grpSpPr bwMode="auto">
                  <a:xfrm rot="1287287">
                    <a:off x="3062" y="2650"/>
                    <a:ext cx="182" cy="589"/>
                    <a:chOff x="3016" y="2659"/>
                    <a:chExt cx="136" cy="589"/>
                  </a:xfrm>
                </p:grpSpPr>
                <p:grpSp>
                  <p:nvGrpSpPr>
                    <p:cNvPr id="769077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2659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078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7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80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81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082" name="Group 5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016" y="2976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083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84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8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8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087" name="Group 63"/>
                  <p:cNvGrpSpPr>
                    <a:grpSpLocks/>
                  </p:cNvGrpSpPr>
                  <p:nvPr/>
                </p:nvGrpSpPr>
                <p:grpSpPr bwMode="auto">
                  <a:xfrm rot="4033654">
                    <a:off x="3425" y="2931"/>
                    <a:ext cx="182" cy="635"/>
                    <a:chOff x="2608" y="2659"/>
                    <a:chExt cx="136" cy="590"/>
                  </a:xfrm>
                </p:grpSpPr>
                <p:grpSp>
                  <p:nvGrpSpPr>
                    <p:cNvPr id="769088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8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089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90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91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92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093" name="Group 6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08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094" name="Oval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95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96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09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098" name="Group 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472" y="3156"/>
                    <a:ext cx="180" cy="637"/>
                    <a:chOff x="2880" y="2659"/>
                    <a:chExt cx="136" cy="590"/>
                  </a:xfrm>
                </p:grpSpPr>
                <p:grpSp>
                  <p:nvGrpSpPr>
                    <p:cNvPr id="769099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100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01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02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03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104" name="Group 8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80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105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06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07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08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109" name="Group 85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2222" y="3181"/>
                    <a:ext cx="181" cy="590"/>
                    <a:chOff x="3153" y="2659"/>
                    <a:chExt cx="136" cy="590"/>
                  </a:xfrm>
                </p:grpSpPr>
                <p:grpSp>
                  <p:nvGrpSpPr>
                    <p:cNvPr id="769110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3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111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12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13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14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115" name="Group 91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153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116" name="Oval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17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18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19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120" name="Group 96"/>
                  <p:cNvGrpSpPr>
                    <a:grpSpLocks/>
                  </p:cNvGrpSpPr>
                  <p:nvPr/>
                </p:nvGrpSpPr>
                <p:grpSpPr bwMode="auto">
                  <a:xfrm rot="-3438519">
                    <a:off x="2314" y="2909"/>
                    <a:ext cx="182" cy="589"/>
                    <a:chOff x="3016" y="2659"/>
                    <a:chExt cx="136" cy="589"/>
                  </a:xfrm>
                </p:grpSpPr>
                <p:grpSp>
                  <p:nvGrpSpPr>
                    <p:cNvPr id="769121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2659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122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23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24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25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126" name="Group 10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016" y="2976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127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28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29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130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131" name="Group 107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1973" y="3520"/>
                    <a:ext cx="1862" cy="953"/>
                    <a:chOff x="2154" y="2749"/>
                    <a:chExt cx="1862" cy="953"/>
                  </a:xfrm>
                </p:grpSpPr>
                <p:grpSp>
                  <p:nvGrpSpPr>
                    <p:cNvPr id="769132" name="Group 108"/>
                    <p:cNvGrpSpPr>
                      <a:grpSpLocks/>
                    </p:cNvGrpSpPr>
                    <p:nvPr/>
                  </p:nvGrpSpPr>
                  <p:grpSpPr bwMode="auto">
                    <a:xfrm rot="-1748546">
                      <a:off x="2608" y="2886"/>
                      <a:ext cx="181" cy="590"/>
                      <a:chOff x="2608" y="2659"/>
                      <a:chExt cx="136" cy="590"/>
                    </a:xfrm>
                  </p:grpSpPr>
                  <p:grpSp>
                    <p:nvGrpSpPr>
                      <p:cNvPr id="769133" name="Group 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8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134" name="Oval 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35" name="Line 1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36" name="Lin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37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138" name="Group 114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608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139" name="Oval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40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41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42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143" name="Group 119"/>
                    <p:cNvGrpSpPr>
                      <a:grpSpLocks/>
                    </p:cNvGrpSpPr>
                    <p:nvPr/>
                  </p:nvGrpSpPr>
                  <p:grpSpPr bwMode="auto">
                    <a:xfrm rot="-1420735">
                      <a:off x="2744" y="2795"/>
                      <a:ext cx="181" cy="590"/>
                      <a:chOff x="2744" y="2659"/>
                      <a:chExt cx="136" cy="590"/>
                    </a:xfrm>
                  </p:grpSpPr>
                  <p:grpSp>
                    <p:nvGrpSpPr>
                      <p:cNvPr id="769144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145" name="Oval 1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46" name="Line 1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47" name="Line 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48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149" name="Group 125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744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150" name="Oval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51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52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53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154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1" y="2749"/>
                      <a:ext cx="181" cy="590"/>
                      <a:chOff x="2880" y="2659"/>
                      <a:chExt cx="136" cy="590"/>
                    </a:xfrm>
                  </p:grpSpPr>
                  <p:grpSp>
                    <p:nvGrpSpPr>
                      <p:cNvPr id="769155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156" name="Oval 1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57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58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59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160" name="Group 13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80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161" name="Oval 1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62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63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64" name="Line 1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165" name="Group 141"/>
                    <p:cNvGrpSpPr>
                      <a:grpSpLocks/>
                    </p:cNvGrpSpPr>
                    <p:nvPr/>
                  </p:nvGrpSpPr>
                  <p:grpSpPr bwMode="auto">
                    <a:xfrm rot="1923345">
                      <a:off x="3379" y="2885"/>
                      <a:ext cx="181" cy="590"/>
                      <a:chOff x="3153" y="2659"/>
                      <a:chExt cx="136" cy="590"/>
                    </a:xfrm>
                  </p:grpSpPr>
                  <p:grpSp>
                    <p:nvGrpSpPr>
                      <p:cNvPr id="769166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3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167" name="Oval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68" name="Line 1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69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70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171" name="Group 147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153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172" name="Oval 1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73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74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75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176" name="Group 152"/>
                    <p:cNvGrpSpPr>
                      <a:grpSpLocks/>
                    </p:cNvGrpSpPr>
                    <p:nvPr/>
                  </p:nvGrpSpPr>
                  <p:grpSpPr bwMode="auto">
                    <a:xfrm rot="1287287">
                      <a:off x="3198" y="2786"/>
                      <a:ext cx="182" cy="589"/>
                      <a:chOff x="3016" y="2659"/>
                      <a:chExt cx="136" cy="589"/>
                    </a:xfrm>
                  </p:grpSpPr>
                  <p:grpSp>
                    <p:nvGrpSpPr>
                      <p:cNvPr id="769177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6" y="2659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178" name="Oval 1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79" name="Lin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80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81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182" name="Group 158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016" y="2976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183" name="Oval 1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84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85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86" name="Line 1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187" name="Group 163"/>
                    <p:cNvGrpSpPr>
                      <a:grpSpLocks/>
                    </p:cNvGrpSpPr>
                    <p:nvPr/>
                  </p:nvGrpSpPr>
                  <p:grpSpPr bwMode="auto">
                    <a:xfrm rot="4033654">
                      <a:off x="3561" y="3067"/>
                      <a:ext cx="182" cy="635"/>
                      <a:chOff x="2608" y="2659"/>
                      <a:chExt cx="136" cy="590"/>
                    </a:xfrm>
                  </p:grpSpPr>
                  <p:grpSp>
                    <p:nvGrpSpPr>
                      <p:cNvPr id="769188" name="Group 1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8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189" name="Oval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90" name="Line 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91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92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193" name="Group 16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608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194" name="Oval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95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96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197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198" name="Group 174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3608" y="3292"/>
                      <a:ext cx="180" cy="637"/>
                      <a:chOff x="2880" y="2659"/>
                      <a:chExt cx="136" cy="590"/>
                    </a:xfrm>
                  </p:grpSpPr>
                  <p:grpSp>
                    <p:nvGrpSpPr>
                      <p:cNvPr id="769199" name="Group 1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200" name="Oval 1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01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02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03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204" name="Group 180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80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205" name="Oval 1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06" name="Line 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07" name="Line 1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08" name="Line 1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209" name="Group 185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2358" y="3317"/>
                      <a:ext cx="181" cy="590"/>
                      <a:chOff x="3153" y="2659"/>
                      <a:chExt cx="136" cy="590"/>
                    </a:xfrm>
                  </p:grpSpPr>
                  <p:grpSp>
                    <p:nvGrpSpPr>
                      <p:cNvPr id="769210" name="Group 1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3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211" name="Oval 1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12" name="Line 1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13" name="Line 1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14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215" name="Group 191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153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216" name="Oval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17" name="Line 1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18" name="Line 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19" name="Line 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220" name="Group 196"/>
                    <p:cNvGrpSpPr>
                      <a:grpSpLocks/>
                    </p:cNvGrpSpPr>
                    <p:nvPr/>
                  </p:nvGrpSpPr>
                  <p:grpSpPr bwMode="auto">
                    <a:xfrm rot="-3438519">
                      <a:off x="2450" y="3045"/>
                      <a:ext cx="182" cy="589"/>
                      <a:chOff x="3016" y="2659"/>
                      <a:chExt cx="136" cy="589"/>
                    </a:xfrm>
                  </p:grpSpPr>
                  <p:grpSp>
                    <p:nvGrpSpPr>
                      <p:cNvPr id="769221" name="Group 1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6" y="2659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222" name="Oval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23" name="Line 1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24" name="Line 2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25" name="Line 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226" name="Group 202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016" y="2976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227" name="Oval 2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28" name="Line 2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29" name="Line 2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230" name="Line 2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69231" name="Group 207"/>
                <p:cNvGrpSpPr>
                  <a:grpSpLocks/>
                </p:cNvGrpSpPr>
                <p:nvPr/>
              </p:nvGrpSpPr>
              <p:grpSpPr bwMode="auto">
                <a:xfrm rot="689413">
                  <a:off x="3742" y="2614"/>
                  <a:ext cx="1179" cy="1134"/>
                  <a:chOff x="1973" y="2613"/>
                  <a:chExt cx="1907" cy="1860"/>
                </a:xfrm>
              </p:grpSpPr>
              <p:grpSp>
                <p:nvGrpSpPr>
                  <p:cNvPr id="769232" name="Group 208"/>
                  <p:cNvGrpSpPr>
                    <a:grpSpLocks/>
                  </p:cNvGrpSpPr>
                  <p:nvPr/>
                </p:nvGrpSpPr>
                <p:grpSpPr bwMode="auto">
                  <a:xfrm rot="-1748546">
                    <a:off x="2472" y="2750"/>
                    <a:ext cx="181" cy="590"/>
                    <a:chOff x="2608" y="2659"/>
                    <a:chExt cx="136" cy="590"/>
                  </a:xfrm>
                </p:grpSpPr>
                <p:grpSp>
                  <p:nvGrpSpPr>
                    <p:cNvPr id="769233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8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234" name="Oval 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35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36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37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238" name="Group 21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08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239" name="Oval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40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41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42" name="Line 2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243" name="Group 219"/>
                  <p:cNvGrpSpPr>
                    <a:grpSpLocks/>
                  </p:cNvGrpSpPr>
                  <p:nvPr/>
                </p:nvGrpSpPr>
                <p:grpSpPr bwMode="auto">
                  <a:xfrm rot="-1420735">
                    <a:off x="2608" y="2659"/>
                    <a:ext cx="181" cy="590"/>
                    <a:chOff x="2744" y="2659"/>
                    <a:chExt cx="136" cy="590"/>
                  </a:xfrm>
                </p:grpSpPr>
                <p:grpSp>
                  <p:nvGrpSpPr>
                    <p:cNvPr id="769244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4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245" name="Oval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46" name="Line 2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47" name="Line 2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48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249" name="Group 22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744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250" name="Oval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51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52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53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254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2835" y="2613"/>
                    <a:ext cx="181" cy="590"/>
                    <a:chOff x="2880" y="2659"/>
                    <a:chExt cx="136" cy="590"/>
                  </a:xfrm>
                </p:grpSpPr>
                <p:grpSp>
                  <p:nvGrpSpPr>
                    <p:cNvPr id="769255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256" name="Oval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57" name="Line 2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58" name="Line 2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59" name="Line 2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260" name="Group 23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80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261" name="Oval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62" name="Line 2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63" name="Line 2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64" name="Line 2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265" name="Group 241"/>
                  <p:cNvGrpSpPr>
                    <a:grpSpLocks/>
                  </p:cNvGrpSpPr>
                  <p:nvPr/>
                </p:nvGrpSpPr>
                <p:grpSpPr bwMode="auto">
                  <a:xfrm rot="1923345">
                    <a:off x="3243" y="2749"/>
                    <a:ext cx="181" cy="590"/>
                    <a:chOff x="3153" y="2659"/>
                    <a:chExt cx="136" cy="590"/>
                  </a:xfrm>
                </p:grpSpPr>
                <p:grpSp>
                  <p:nvGrpSpPr>
                    <p:cNvPr id="769266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3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267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68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69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70" name="Line 2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271" name="Group 24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153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272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73" name="Line 2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74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75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276" name="Group 252"/>
                  <p:cNvGrpSpPr>
                    <a:grpSpLocks/>
                  </p:cNvGrpSpPr>
                  <p:nvPr/>
                </p:nvGrpSpPr>
                <p:grpSpPr bwMode="auto">
                  <a:xfrm rot="1287287">
                    <a:off x="3062" y="2650"/>
                    <a:ext cx="182" cy="589"/>
                    <a:chOff x="3016" y="2659"/>
                    <a:chExt cx="136" cy="589"/>
                  </a:xfrm>
                </p:grpSpPr>
                <p:grpSp>
                  <p:nvGrpSpPr>
                    <p:cNvPr id="769277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2659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278" name="Oval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79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80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81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282" name="Group 25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016" y="2976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283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84" name="Line 2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85" name="Line 2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86" name="Line 2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287" name="Group 263"/>
                  <p:cNvGrpSpPr>
                    <a:grpSpLocks/>
                  </p:cNvGrpSpPr>
                  <p:nvPr/>
                </p:nvGrpSpPr>
                <p:grpSpPr bwMode="auto">
                  <a:xfrm rot="4033654">
                    <a:off x="3425" y="2931"/>
                    <a:ext cx="182" cy="635"/>
                    <a:chOff x="2608" y="2659"/>
                    <a:chExt cx="136" cy="590"/>
                  </a:xfrm>
                </p:grpSpPr>
                <p:grpSp>
                  <p:nvGrpSpPr>
                    <p:cNvPr id="769288" name="Group 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8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289" name="Oval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90" name="Line 2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91" name="Line 2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92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293" name="Group 26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08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294" name="Oval 2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95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96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297" name="Line 2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298" name="Group 2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472" y="3156"/>
                    <a:ext cx="180" cy="637"/>
                    <a:chOff x="2880" y="2659"/>
                    <a:chExt cx="136" cy="590"/>
                  </a:xfrm>
                </p:grpSpPr>
                <p:grpSp>
                  <p:nvGrpSpPr>
                    <p:cNvPr id="769299" name="Group 2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300" name="Oval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01" name="Line 2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02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03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304" name="Group 28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80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305" name="Oval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06" name="Line 2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07" name="Line 2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08" name="Line 2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309" name="Group 285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2222" y="3181"/>
                    <a:ext cx="181" cy="590"/>
                    <a:chOff x="3153" y="2659"/>
                    <a:chExt cx="136" cy="590"/>
                  </a:xfrm>
                </p:grpSpPr>
                <p:grpSp>
                  <p:nvGrpSpPr>
                    <p:cNvPr id="769310" name="Group 2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3" y="2659"/>
                      <a:ext cx="136" cy="273"/>
                      <a:chOff x="975" y="2976"/>
                      <a:chExt cx="136" cy="273"/>
                    </a:xfrm>
                  </p:grpSpPr>
                  <p:sp>
                    <p:nvSpPr>
                      <p:cNvPr id="769311" name="Oval 2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12" name="Line 2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13" name="Line 2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14" name="Line 2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315" name="Group 291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153" y="2977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316" name="Oval 2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17" name="Line 2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18" name="Line 2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19" name="Line 2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320" name="Group 296"/>
                  <p:cNvGrpSpPr>
                    <a:grpSpLocks/>
                  </p:cNvGrpSpPr>
                  <p:nvPr/>
                </p:nvGrpSpPr>
                <p:grpSpPr bwMode="auto">
                  <a:xfrm rot="-3438519">
                    <a:off x="2314" y="2909"/>
                    <a:ext cx="182" cy="589"/>
                    <a:chOff x="3016" y="2659"/>
                    <a:chExt cx="136" cy="589"/>
                  </a:xfrm>
                </p:grpSpPr>
                <p:grpSp>
                  <p:nvGrpSpPr>
                    <p:cNvPr id="769321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6" y="2659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322" name="Oval 2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23" name="Line 2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24" name="Line 3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25" name="Line 3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69326" name="Group 30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016" y="2976"/>
                      <a:ext cx="136" cy="272"/>
                      <a:chOff x="975" y="2976"/>
                      <a:chExt cx="136" cy="273"/>
                    </a:xfrm>
                  </p:grpSpPr>
                  <p:sp>
                    <p:nvSpPr>
                      <p:cNvPr id="769327" name="Oval 3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5" y="2976"/>
                        <a:ext cx="91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28" name="Line 3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75" y="3113"/>
                        <a:ext cx="46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29" name="Line 3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113"/>
                        <a:ext cx="0" cy="9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69330" name="Line 3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20" y="3203"/>
                        <a:ext cx="91" cy="4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769331" name="Group 307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1973" y="3520"/>
                    <a:ext cx="1862" cy="953"/>
                    <a:chOff x="2154" y="2749"/>
                    <a:chExt cx="1862" cy="953"/>
                  </a:xfrm>
                </p:grpSpPr>
                <p:grpSp>
                  <p:nvGrpSpPr>
                    <p:cNvPr id="769332" name="Group 308"/>
                    <p:cNvGrpSpPr>
                      <a:grpSpLocks/>
                    </p:cNvGrpSpPr>
                    <p:nvPr/>
                  </p:nvGrpSpPr>
                  <p:grpSpPr bwMode="auto">
                    <a:xfrm rot="-1748546">
                      <a:off x="2608" y="2886"/>
                      <a:ext cx="181" cy="590"/>
                      <a:chOff x="2608" y="2659"/>
                      <a:chExt cx="136" cy="590"/>
                    </a:xfrm>
                  </p:grpSpPr>
                  <p:grpSp>
                    <p:nvGrpSpPr>
                      <p:cNvPr id="769333" name="Group 3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8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334" name="Oval 3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35" name="Line 3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36" name="Line 3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37" name="Line 3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338" name="Group 314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608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339" name="Oval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40" name="Line 3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41" name="Line 3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42" name="Line 3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343" name="Group 319"/>
                    <p:cNvGrpSpPr>
                      <a:grpSpLocks/>
                    </p:cNvGrpSpPr>
                    <p:nvPr/>
                  </p:nvGrpSpPr>
                  <p:grpSpPr bwMode="auto">
                    <a:xfrm rot="-1420735">
                      <a:off x="2744" y="2795"/>
                      <a:ext cx="181" cy="590"/>
                      <a:chOff x="2744" y="2659"/>
                      <a:chExt cx="136" cy="590"/>
                    </a:xfrm>
                  </p:grpSpPr>
                  <p:grpSp>
                    <p:nvGrpSpPr>
                      <p:cNvPr id="769344" name="Group 3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44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345" name="Oval 3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46" name="Line 3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47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48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349" name="Group 325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744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350" name="Oval 3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51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52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53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354" name="Group 3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1" y="2749"/>
                      <a:ext cx="181" cy="590"/>
                      <a:chOff x="2880" y="2659"/>
                      <a:chExt cx="136" cy="590"/>
                    </a:xfrm>
                  </p:grpSpPr>
                  <p:grpSp>
                    <p:nvGrpSpPr>
                      <p:cNvPr id="769355" name="Group 3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356" name="Oval 3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57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58" name="Line 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59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360" name="Group 33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80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361" name="Oval 3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62" name="Line 3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63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64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365" name="Group 341"/>
                    <p:cNvGrpSpPr>
                      <a:grpSpLocks/>
                    </p:cNvGrpSpPr>
                    <p:nvPr/>
                  </p:nvGrpSpPr>
                  <p:grpSpPr bwMode="auto">
                    <a:xfrm rot="1923345">
                      <a:off x="3379" y="2885"/>
                      <a:ext cx="181" cy="590"/>
                      <a:chOff x="3153" y="2659"/>
                      <a:chExt cx="136" cy="590"/>
                    </a:xfrm>
                  </p:grpSpPr>
                  <p:grpSp>
                    <p:nvGrpSpPr>
                      <p:cNvPr id="769366" name="Group 3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3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367" name="Oval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68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69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70" name="Line 3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371" name="Group 347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153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372" name="Oval 3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73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74" name="Line 3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75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376" name="Group 352"/>
                    <p:cNvGrpSpPr>
                      <a:grpSpLocks/>
                    </p:cNvGrpSpPr>
                    <p:nvPr/>
                  </p:nvGrpSpPr>
                  <p:grpSpPr bwMode="auto">
                    <a:xfrm rot="1287287">
                      <a:off x="3198" y="2786"/>
                      <a:ext cx="182" cy="589"/>
                      <a:chOff x="3016" y="2659"/>
                      <a:chExt cx="136" cy="589"/>
                    </a:xfrm>
                  </p:grpSpPr>
                  <p:grpSp>
                    <p:nvGrpSpPr>
                      <p:cNvPr id="769377" name="Group 3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6" y="2659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378" name="Oval 3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79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80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81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382" name="Group 358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016" y="2976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383" name="Oval 3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84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85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86" name="Line 3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387" name="Group 363"/>
                    <p:cNvGrpSpPr>
                      <a:grpSpLocks/>
                    </p:cNvGrpSpPr>
                    <p:nvPr/>
                  </p:nvGrpSpPr>
                  <p:grpSpPr bwMode="auto">
                    <a:xfrm rot="4033654">
                      <a:off x="3561" y="3067"/>
                      <a:ext cx="182" cy="635"/>
                      <a:chOff x="2608" y="2659"/>
                      <a:chExt cx="136" cy="590"/>
                    </a:xfrm>
                  </p:grpSpPr>
                  <p:grpSp>
                    <p:nvGrpSpPr>
                      <p:cNvPr id="769388" name="Group 3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8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389" name="Oval 3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90" name="Line 3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91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92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393" name="Group 36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608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394" name="Oval 3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95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96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397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398" name="Group 374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3608" y="3292"/>
                      <a:ext cx="180" cy="637"/>
                      <a:chOff x="2880" y="2659"/>
                      <a:chExt cx="136" cy="590"/>
                    </a:xfrm>
                  </p:grpSpPr>
                  <p:grpSp>
                    <p:nvGrpSpPr>
                      <p:cNvPr id="769399" name="Group 3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400" name="Oval 3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01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02" name="Line 3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03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404" name="Group 380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80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405" name="Oval 3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06" name="Line 3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07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08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409" name="Group 385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2358" y="3317"/>
                      <a:ext cx="181" cy="590"/>
                      <a:chOff x="3153" y="2659"/>
                      <a:chExt cx="136" cy="590"/>
                    </a:xfrm>
                  </p:grpSpPr>
                  <p:grpSp>
                    <p:nvGrpSpPr>
                      <p:cNvPr id="769410" name="Group 3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3" y="2659"/>
                        <a:ext cx="136" cy="273"/>
                        <a:chOff x="975" y="2976"/>
                        <a:chExt cx="136" cy="273"/>
                      </a:xfrm>
                    </p:grpSpPr>
                    <p:sp>
                      <p:nvSpPr>
                        <p:cNvPr id="769411" name="Oval 3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12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13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14" name="Line 3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415" name="Group 391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153" y="2977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416" name="Oval 3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17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18" name="Line 3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19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69420" name="Group 396"/>
                    <p:cNvGrpSpPr>
                      <a:grpSpLocks/>
                    </p:cNvGrpSpPr>
                    <p:nvPr/>
                  </p:nvGrpSpPr>
                  <p:grpSpPr bwMode="auto">
                    <a:xfrm rot="-3438519">
                      <a:off x="2450" y="3045"/>
                      <a:ext cx="182" cy="589"/>
                      <a:chOff x="3016" y="2659"/>
                      <a:chExt cx="136" cy="589"/>
                    </a:xfrm>
                  </p:grpSpPr>
                  <p:grpSp>
                    <p:nvGrpSpPr>
                      <p:cNvPr id="769421" name="Group 3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6" y="2659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422" name="Oval 3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23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24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25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769426" name="Group 402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016" y="2976"/>
                        <a:ext cx="136" cy="272"/>
                        <a:chOff x="975" y="2976"/>
                        <a:chExt cx="136" cy="273"/>
                      </a:xfrm>
                    </p:grpSpPr>
                    <p:sp>
                      <p:nvSpPr>
                        <p:cNvPr id="769427" name="Oval 4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" y="2976"/>
                          <a:ext cx="91" cy="13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28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5" y="3113"/>
                          <a:ext cx="46" cy="1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29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113"/>
                          <a:ext cx="0" cy="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69430" name="Line 4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20" y="3203"/>
                          <a:ext cx="91" cy="4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769431" name="Oval 407"/>
              <p:cNvSpPr>
                <a:spLocks noChangeArrowheads="1"/>
              </p:cNvSpPr>
              <p:nvPr/>
            </p:nvSpPr>
            <p:spPr bwMode="auto">
              <a:xfrm>
                <a:off x="2971" y="184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32" name="Oval 408"/>
              <p:cNvSpPr>
                <a:spLocks noChangeArrowheads="1"/>
              </p:cNvSpPr>
              <p:nvPr/>
            </p:nvSpPr>
            <p:spPr bwMode="auto">
              <a:xfrm>
                <a:off x="2971" y="175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33" name="Oval 409"/>
              <p:cNvSpPr>
                <a:spLocks noChangeArrowheads="1"/>
              </p:cNvSpPr>
              <p:nvPr/>
            </p:nvSpPr>
            <p:spPr bwMode="auto">
              <a:xfrm>
                <a:off x="3061" y="188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34" name="Oval 410"/>
              <p:cNvSpPr>
                <a:spLocks noChangeArrowheads="1"/>
              </p:cNvSpPr>
              <p:nvPr/>
            </p:nvSpPr>
            <p:spPr bwMode="auto">
              <a:xfrm>
                <a:off x="3107" y="175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altLang="cs-CZ"/>
              </a:p>
            </p:txBody>
          </p:sp>
          <p:sp>
            <p:nvSpPr>
              <p:cNvPr id="769435" name="Oval 411"/>
              <p:cNvSpPr>
                <a:spLocks noChangeArrowheads="1"/>
              </p:cNvSpPr>
              <p:nvPr/>
            </p:nvSpPr>
            <p:spPr bwMode="auto">
              <a:xfrm>
                <a:off x="3061" y="170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36" name="Oval 412"/>
              <p:cNvSpPr>
                <a:spLocks noChangeArrowheads="1"/>
              </p:cNvSpPr>
              <p:nvPr/>
            </p:nvSpPr>
            <p:spPr bwMode="auto">
              <a:xfrm>
                <a:off x="3061" y="179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37" name="Oval 413"/>
              <p:cNvSpPr>
                <a:spLocks noChangeArrowheads="1"/>
              </p:cNvSpPr>
              <p:nvPr/>
            </p:nvSpPr>
            <p:spPr bwMode="auto">
              <a:xfrm>
                <a:off x="3152" y="184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38" name="Oval 414"/>
              <p:cNvSpPr>
                <a:spLocks noChangeArrowheads="1"/>
              </p:cNvSpPr>
              <p:nvPr/>
            </p:nvSpPr>
            <p:spPr bwMode="auto">
              <a:xfrm>
                <a:off x="2925" y="179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39" name="Oval 415"/>
              <p:cNvSpPr>
                <a:spLocks noChangeArrowheads="1"/>
              </p:cNvSpPr>
              <p:nvPr/>
            </p:nvSpPr>
            <p:spPr bwMode="auto">
              <a:xfrm>
                <a:off x="3061" y="193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69440" name="Text Box 416"/>
            <p:cNvSpPr txBox="1">
              <a:spLocks noChangeArrowheads="1"/>
            </p:cNvSpPr>
            <p:nvPr/>
          </p:nvSpPr>
          <p:spPr bwMode="auto">
            <a:xfrm>
              <a:off x="3651" y="2069"/>
              <a:ext cx="18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81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altLang="cs-CZ" sz="1400"/>
                <a:t>Obr. 28. Cytotický váček</a:t>
              </a:r>
              <a:endParaRPr lang="cs-CZ" altLang="cs-CZ" sz="1400" baseline="30000"/>
            </a:p>
          </p:txBody>
        </p:sp>
      </p:grpSp>
      <p:sp>
        <p:nvSpPr>
          <p:cNvPr id="769441" name="Rectangle 417"/>
          <p:cNvSpPr>
            <a:spLocks noChangeArrowheads="1"/>
          </p:cNvSpPr>
          <p:nvPr/>
        </p:nvSpPr>
        <p:spPr bwMode="auto">
          <a:xfrm>
            <a:off x="971550" y="4221163"/>
            <a:ext cx="2879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Jestliže je váček transportován z vnitřku buňky do jejího okolí, jedná se o </a:t>
            </a:r>
            <a:r>
              <a:rPr lang="cs-CZ" altLang="cs-CZ" sz="1800" b="1">
                <a:solidFill>
                  <a:srgbClr val="009900"/>
                </a:solidFill>
              </a:rPr>
              <a:t>exocytosu</a:t>
            </a:r>
            <a:r>
              <a:rPr lang="cs-CZ" altLang="cs-CZ" sz="1800" b="1"/>
              <a:t>.</a:t>
            </a:r>
            <a:r>
              <a:rPr lang="cs-CZ" altLang="cs-CZ" sz="1800"/>
              <a:t> </a:t>
            </a:r>
          </a:p>
        </p:txBody>
      </p:sp>
      <p:sp>
        <p:nvSpPr>
          <p:cNvPr id="769442" name="Text Box 418"/>
          <p:cNvSpPr txBox="1">
            <a:spLocks noChangeArrowheads="1"/>
          </p:cNvSpPr>
          <p:nvPr/>
        </p:nvSpPr>
        <p:spPr bwMode="auto">
          <a:xfrm>
            <a:off x="2698750" y="6524625"/>
            <a:ext cx="237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29. </a:t>
            </a:r>
            <a:r>
              <a:rPr lang="en-US" altLang="cs-CZ" sz="1400"/>
              <a:t>Exoc</a:t>
            </a:r>
            <a:r>
              <a:rPr lang="cs-CZ" altLang="cs-CZ" sz="1400"/>
              <a:t>y</a:t>
            </a:r>
            <a:r>
              <a:rPr lang="en-US" altLang="cs-CZ" sz="1400"/>
              <a:t>tosa</a:t>
            </a:r>
            <a:endParaRPr lang="cs-CZ" altLang="cs-CZ" sz="1400" baseline="30000"/>
          </a:p>
        </p:txBody>
      </p:sp>
      <p:grpSp>
        <p:nvGrpSpPr>
          <p:cNvPr id="769443" name="Group 419"/>
          <p:cNvGrpSpPr>
            <a:grpSpLocks/>
          </p:cNvGrpSpPr>
          <p:nvPr/>
        </p:nvGrpSpPr>
        <p:grpSpPr bwMode="auto">
          <a:xfrm>
            <a:off x="5003800" y="3402013"/>
            <a:ext cx="4105275" cy="3455987"/>
            <a:chOff x="3152" y="2143"/>
            <a:chExt cx="2586" cy="2177"/>
          </a:xfrm>
        </p:grpSpPr>
        <p:grpSp>
          <p:nvGrpSpPr>
            <p:cNvPr id="769444" name="Group 420"/>
            <p:cNvGrpSpPr>
              <a:grpSpLocks/>
            </p:cNvGrpSpPr>
            <p:nvPr/>
          </p:nvGrpSpPr>
          <p:grpSpPr bwMode="auto">
            <a:xfrm>
              <a:off x="3152" y="2143"/>
              <a:ext cx="2586" cy="2177"/>
              <a:chOff x="1247" y="210"/>
              <a:chExt cx="2586" cy="2177"/>
            </a:xfrm>
          </p:grpSpPr>
          <p:sp>
            <p:nvSpPr>
              <p:cNvPr id="769445" name="Rectangle 421"/>
              <p:cNvSpPr>
                <a:spLocks noChangeArrowheads="1"/>
              </p:cNvSpPr>
              <p:nvPr/>
            </p:nvSpPr>
            <p:spPr bwMode="auto">
              <a:xfrm>
                <a:off x="1247" y="210"/>
                <a:ext cx="2586" cy="2177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CCFF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46" name="Rectangle 422"/>
              <p:cNvSpPr>
                <a:spLocks noChangeArrowheads="1"/>
              </p:cNvSpPr>
              <p:nvPr/>
            </p:nvSpPr>
            <p:spPr bwMode="auto">
              <a:xfrm>
                <a:off x="1247" y="890"/>
                <a:ext cx="2586" cy="1497"/>
              </a:xfrm>
              <a:prstGeom prst="rect">
                <a:avLst/>
              </a:prstGeom>
              <a:gradFill rotWithShape="1">
                <a:gsLst>
                  <a:gs pos="0">
                    <a:srgbClr val="FDE1B3">
                      <a:gamma/>
                      <a:tint val="0"/>
                      <a:invGamma/>
                    </a:srgbClr>
                  </a:gs>
                  <a:gs pos="100000">
                    <a:srgbClr val="FDE1B3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47" name="Freeform 423"/>
              <p:cNvSpPr>
                <a:spLocks/>
              </p:cNvSpPr>
              <p:nvPr/>
            </p:nvSpPr>
            <p:spPr bwMode="auto">
              <a:xfrm>
                <a:off x="1247" y="618"/>
                <a:ext cx="2585" cy="794"/>
              </a:xfrm>
              <a:custGeom>
                <a:avLst/>
                <a:gdLst>
                  <a:gd name="T0" fmla="*/ 0 w 2585"/>
                  <a:gd name="T1" fmla="*/ 340 h 794"/>
                  <a:gd name="T2" fmla="*/ 318 w 2585"/>
                  <a:gd name="T3" fmla="*/ 159 h 794"/>
                  <a:gd name="T4" fmla="*/ 771 w 2585"/>
                  <a:gd name="T5" fmla="*/ 113 h 794"/>
                  <a:gd name="T6" fmla="*/ 1225 w 2585"/>
                  <a:gd name="T7" fmla="*/ 159 h 794"/>
                  <a:gd name="T8" fmla="*/ 1678 w 2585"/>
                  <a:gd name="T9" fmla="*/ 159 h 794"/>
                  <a:gd name="T10" fmla="*/ 1905 w 2585"/>
                  <a:gd name="T11" fmla="*/ 68 h 794"/>
                  <a:gd name="T12" fmla="*/ 1860 w 2585"/>
                  <a:gd name="T13" fmla="*/ 250 h 794"/>
                  <a:gd name="T14" fmla="*/ 1769 w 2585"/>
                  <a:gd name="T15" fmla="*/ 431 h 794"/>
                  <a:gd name="T16" fmla="*/ 1814 w 2585"/>
                  <a:gd name="T17" fmla="*/ 703 h 794"/>
                  <a:gd name="T18" fmla="*/ 2041 w 2585"/>
                  <a:gd name="T19" fmla="*/ 794 h 794"/>
                  <a:gd name="T20" fmla="*/ 2223 w 2585"/>
                  <a:gd name="T21" fmla="*/ 703 h 794"/>
                  <a:gd name="T22" fmla="*/ 2313 w 2585"/>
                  <a:gd name="T23" fmla="*/ 476 h 794"/>
                  <a:gd name="T24" fmla="*/ 2132 w 2585"/>
                  <a:gd name="T25" fmla="*/ 113 h 794"/>
                  <a:gd name="T26" fmla="*/ 2177 w 2585"/>
                  <a:gd name="T27" fmla="*/ 23 h 794"/>
                  <a:gd name="T28" fmla="*/ 2495 w 2585"/>
                  <a:gd name="T29" fmla="*/ 250 h 794"/>
                  <a:gd name="T30" fmla="*/ 2585 w 2585"/>
                  <a:gd name="T31" fmla="*/ 295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5" h="794">
                    <a:moveTo>
                      <a:pt x="0" y="340"/>
                    </a:moveTo>
                    <a:cubicBezTo>
                      <a:pt x="95" y="268"/>
                      <a:pt x="190" y="197"/>
                      <a:pt x="318" y="159"/>
                    </a:cubicBezTo>
                    <a:cubicBezTo>
                      <a:pt x="446" y="121"/>
                      <a:pt x="620" y="113"/>
                      <a:pt x="771" y="113"/>
                    </a:cubicBezTo>
                    <a:cubicBezTo>
                      <a:pt x="922" y="113"/>
                      <a:pt x="1074" y="151"/>
                      <a:pt x="1225" y="159"/>
                    </a:cubicBezTo>
                    <a:cubicBezTo>
                      <a:pt x="1376" y="167"/>
                      <a:pt x="1565" y="174"/>
                      <a:pt x="1678" y="159"/>
                    </a:cubicBezTo>
                    <a:cubicBezTo>
                      <a:pt x="1791" y="144"/>
                      <a:pt x="1875" y="53"/>
                      <a:pt x="1905" y="68"/>
                    </a:cubicBezTo>
                    <a:cubicBezTo>
                      <a:pt x="1935" y="83"/>
                      <a:pt x="1883" y="190"/>
                      <a:pt x="1860" y="250"/>
                    </a:cubicBezTo>
                    <a:cubicBezTo>
                      <a:pt x="1837" y="310"/>
                      <a:pt x="1777" y="356"/>
                      <a:pt x="1769" y="431"/>
                    </a:cubicBezTo>
                    <a:cubicBezTo>
                      <a:pt x="1761" y="506"/>
                      <a:pt x="1769" y="643"/>
                      <a:pt x="1814" y="703"/>
                    </a:cubicBezTo>
                    <a:cubicBezTo>
                      <a:pt x="1859" y="763"/>
                      <a:pt x="1973" y="794"/>
                      <a:pt x="2041" y="794"/>
                    </a:cubicBezTo>
                    <a:cubicBezTo>
                      <a:pt x="2109" y="794"/>
                      <a:pt x="2178" y="756"/>
                      <a:pt x="2223" y="703"/>
                    </a:cubicBezTo>
                    <a:cubicBezTo>
                      <a:pt x="2268" y="650"/>
                      <a:pt x="2328" y="574"/>
                      <a:pt x="2313" y="476"/>
                    </a:cubicBezTo>
                    <a:cubicBezTo>
                      <a:pt x="2298" y="378"/>
                      <a:pt x="2155" y="188"/>
                      <a:pt x="2132" y="113"/>
                    </a:cubicBezTo>
                    <a:cubicBezTo>
                      <a:pt x="2109" y="38"/>
                      <a:pt x="2116" y="0"/>
                      <a:pt x="2177" y="23"/>
                    </a:cubicBezTo>
                    <a:cubicBezTo>
                      <a:pt x="2238" y="46"/>
                      <a:pt x="2427" y="205"/>
                      <a:pt x="2495" y="250"/>
                    </a:cubicBezTo>
                    <a:cubicBezTo>
                      <a:pt x="2563" y="295"/>
                      <a:pt x="2574" y="295"/>
                      <a:pt x="2585" y="295"/>
                    </a:cubicBezTo>
                  </a:path>
                </a:pathLst>
              </a:custGeom>
              <a:gradFill rotWithShape="1">
                <a:gsLst>
                  <a:gs pos="0">
                    <a:srgbClr val="FDE1B3">
                      <a:gamma/>
                      <a:tint val="0"/>
                      <a:invGamma/>
                    </a:srgbClr>
                  </a:gs>
                  <a:gs pos="100000">
                    <a:srgbClr val="FDE1B3"/>
                  </a:gs>
                </a:gsLst>
                <a:lin ang="5400000" scaled="1"/>
              </a:gradFill>
              <a:ln w="127000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9448" name="Oval 424"/>
              <p:cNvSpPr>
                <a:spLocks noChangeArrowheads="1"/>
              </p:cNvSpPr>
              <p:nvPr/>
            </p:nvSpPr>
            <p:spPr bwMode="auto">
              <a:xfrm>
                <a:off x="1429" y="1389"/>
                <a:ext cx="498" cy="771"/>
              </a:xfrm>
              <a:prstGeom prst="ellipse">
                <a:avLst/>
              </a:prstGeom>
              <a:gradFill rotWithShape="1">
                <a:gsLst>
                  <a:gs pos="0">
                    <a:srgbClr val="FDE1B3"/>
                  </a:gs>
                  <a:gs pos="100000">
                    <a:srgbClr val="FDE1B3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1270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49" name="Freeform 425"/>
              <p:cNvSpPr>
                <a:spLocks/>
              </p:cNvSpPr>
              <p:nvPr/>
            </p:nvSpPr>
            <p:spPr bwMode="auto">
              <a:xfrm rot="218159">
                <a:off x="1791" y="799"/>
                <a:ext cx="1044" cy="597"/>
              </a:xfrm>
              <a:custGeom>
                <a:avLst/>
                <a:gdLst>
                  <a:gd name="T0" fmla="*/ 242 w 1021"/>
                  <a:gd name="T1" fmla="*/ 30 h 642"/>
                  <a:gd name="T2" fmla="*/ 605 w 1021"/>
                  <a:gd name="T3" fmla="*/ 75 h 642"/>
                  <a:gd name="T4" fmla="*/ 922 w 1021"/>
                  <a:gd name="T5" fmla="*/ 75 h 642"/>
                  <a:gd name="T6" fmla="*/ 1013 w 1021"/>
                  <a:gd name="T7" fmla="*/ 438 h 642"/>
                  <a:gd name="T8" fmla="*/ 877 w 1021"/>
                  <a:gd name="T9" fmla="*/ 619 h 642"/>
                  <a:gd name="T10" fmla="*/ 197 w 1021"/>
                  <a:gd name="T11" fmla="*/ 574 h 642"/>
                  <a:gd name="T12" fmla="*/ 15 w 1021"/>
                  <a:gd name="T13" fmla="*/ 256 h 642"/>
                  <a:gd name="T14" fmla="*/ 242 w 1021"/>
                  <a:gd name="T15" fmla="*/ 3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1" h="642">
                    <a:moveTo>
                      <a:pt x="242" y="30"/>
                    </a:moveTo>
                    <a:cubicBezTo>
                      <a:pt x="340" y="0"/>
                      <a:pt x="492" y="68"/>
                      <a:pt x="605" y="75"/>
                    </a:cubicBezTo>
                    <a:cubicBezTo>
                      <a:pt x="718" y="82"/>
                      <a:pt x="854" y="15"/>
                      <a:pt x="922" y="75"/>
                    </a:cubicBezTo>
                    <a:cubicBezTo>
                      <a:pt x="990" y="135"/>
                      <a:pt x="1021" y="347"/>
                      <a:pt x="1013" y="438"/>
                    </a:cubicBezTo>
                    <a:cubicBezTo>
                      <a:pt x="1005" y="529"/>
                      <a:pt x="1013" y="596"/>
                      <a:pt x="877" y="619"/>
                    </a:cubicBezTo>
                    <a:cubicBezTo>
                      <a:pt x="741" y="642"/>
                      <a:pt x="341" y="635"/>
                      <a:pt x="197" y="574"/>
                    </a:cubicBezTo>
                    <a:cubicBezTo>
                      <a:pt x="53" y="513"/>
                      <a:pt x="0" y="347"/>
                      <a:pt x="15" y="256"/>
                    </a:cubicBezTo>
                    <a:cubicBezTo>
                      <a:pt x="30" y="165"/>
                      <a:pt x="144" y="60"/>
                      <a:pt x="242" y="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E1B3"/>
                  </a:gs>
                  <a:gs pos="100000">
                    <a:srgbClr val="FDE1B3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127000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769450" name="Arc 426"/>
              <p:cNvSpPr>
                <a:spLocks/>
              </p:cNvSpPr>
              <p:nvPr/>
            </p:nvSpPr>
            <p:spPr bwMode="auto">
              <a:xfrm flipH="1" flipV="1">
                <a:off x="1565" y="1071"/>
                <a:ext cx="181" cy="277"/>
              </a:xfrm>
              <a:custGeom>
                <a:avLst/>
                <a:gdLst>
                  <a:gd name="G0" fmla="+- 0 0 0"/>
                  <a:gd name="G1" fmla="+- 479 0 0"/>
                  <a:gd name="G2" fmla="+- 21600 0 0"/>
                  <a:gd name="T0" fmla="*/ 21595 w 21600"/>
                  <a:gd name="T1" fmla="*/ 0 h 21966"/>
                  <a:gd name="T2" fmla="*/ 2211 w 21600"/>
                  <a:gd name="T3" fmla="*/ 21966 h 21966"/>
                  <a:gd name="T4" fmla="*/ 0 w 21600"/>
                  <a:gd name="T5" fmla="*/ 479 h 2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66" fill="none" extrusionOk="0">
                    <a:moveTo>
                      <a:pt x="21594" y="0"/>
                    </a:moveTo>
                    <a:cubicBezTo>
                      <a:pt x="21598" y="159"/>
                      <a:pt x="21600" y="319"/>
                      <a:pt x="21600" y="479"/>
                    </a:cubicBezTo>
                    <a:cubicBezTo>
                      <a:pt x="21600" y="11552"/>
                      <a:pt x="13226" y="20832"/>
                      <a:pt x="2210" y="21965"/>
                    </a:cubicBezTo>
                  </a:path>
                  <a:path w="21600" h="21966" stroke="0" extrusionOk="0">
                    <a:moveTo>
                      <a:pt x="21594" y="0"/>
                    </a:moveTo>
                    <a:cubicBezTo>
                      <a:pt x="21598" y="159"/>
                      <a:pt x="21600" y="319"/>
                      <a:pt x="21600" y="479"/>
                    </a:cubicBezTo>
                    <a:cubicBezTo>
                      <a:pt x="21600" y="11552"/>
                      <a:pt x="13226" y="20832"/>
                      <a:pt x="2210" y="21965"/>
                    </a:cubicBezTo>
                    <a:lnTo>
                      <a:pt x="0" y="479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1" name="Arc 427"/>
              <p:cNvSpPr>
                <a:spLocks/>
              </p:cNvSpPr>
              <p:nvPr/>
            </p:nvSpPr>
            <p:spPr bwMode="auto">
              <a:xfrm flipH="1">
                <a:off x="2670" y="1389"/>
                <a:ext cx="420" cy="226"/>
              </a:xfrm>
              <a:custGeom>
                <a:avLst/>
                <a:gdLst>
                  <a:gd name="G0" fmla="+- 18078 0 0"/>
                  <a:gd name="G1" fmla="+- 0 0 0"/>
                  <a:gd name="G2" fmla="+- 21600 0 0"/>
                  <a:gd name="T0" fmla="*/ 35907 w 35907"/>
                  <a:gd name="T1" fmla="*/ 12193 h 21600"/>
                  <a:gd name="T2" fmla="*/ 0 w 35907"/>
                  <a:gd name="T3" fmla="*/ 11822 h 21600"/>
                  <a:gd name="T4" fmla="*/ 18078 w 3590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907" h="21600" fill="none" extrusionOk="0">
                    <a:moveTo>
                      <a:pt x="35907" y="12193"/>
                    </a:moveTo>
                    <a:cubicBezTo>
                      <a:pt x="31881" y="18079"/>
                      <a:pt x="25209" y="21600"/>
                      <a:pt x="18078" y="21600"/>
                    </a:cubicBezTo>
                    <a:cubicBezTo>
                      <a:pt x="10788" y="21600"/>
                      <a:pt x="3990" y="17922"/>
                      <a:pt x="0" y="11821"/>
                    </a:cubicBezTo>
                  </a:path>
                  <a:path w="35907" h="21600" stroke="0" extrusionOk="0">
                    <a:moveTo>
                      <a:pt x="35907" y="12193"/>
                    </a:moveTo>
                    <a:cubicBezTo>
                      <a:pt x="31881" y="18079"/>
                      <a:pt x="25209" y="21600"/>
                      <a:pt x="18078" y="21600"/>
                    </a:cubicBezTo>
                    <a:cubicBezTo>
                      <a:pt x="10788" y="21600"/>
                      <a:pt x="3990" y="17922"/>
                      <a:pt x="0" y="11821"/>
                    </a:cubicBezTo>
                    <a:lnTo>
                      <a:pt x="18078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2" name="Oval 428"/>
              <p:cNvSpPr>
                <a:spLocks noChangeArrowheads="1"/>
              </p:cNvSpPr>
              <p:nvPr/>
            </p:nvSpPr>
            <p:spPr bwMode="auto">
              <a:xfrm>
                <a:off x="1565" y="1570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3" name="Oval 429"/>
              <p:cNvSpPr>
                <a:spLocks noChangeArrowheads="1"/>
              </p:cNvSpPr>
              <p:nvPr/>
            </p:nvSpPr>
            <p:spPr bwMode="auto">
              <a:xfrm>
                <a:off x="1701" y="1706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4" name="Oval 430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5" name="Oval 431"/>
              <p:cNvSpPr>
                <a:spLocks noChangeArrowheads="1"/>
              </p:cNvSpPr>
              <p:nvPr/>
            </p:nvSpPr>
            <p:spPr bwMode="auto">
              <a:xfrm>
                <a:off x="1565" y="1797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6" name="Oval 432"/>
              <p:cNvSpPr>
                <a:spLocks noChangeArrowheads="1"/>
              </p:cNvSpPr>
              <p:nvPr/>
            </p:nvSpPr>
            <p:spPr bwMode="auto">
              <a:xfrm>
                <a:off x="1655" y="1434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7" name="Oval 433"/>
              <p:cNvSpPr>
                <a:spLocks noChangeArrowheads="1"/>
              </p:cNvSpPr>
              <p:nvPr/>
            </p:nvSpPr>
            <p:spPr bwMode="auto">
              <a:xfrm>
                <a:off x="1701" y="1525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8" name="Oval 434"/>
              <p:cNvSpPr>
                <a:spLocks noChangeArrowheads="1"/>
              </p:cNvSpPr>
              <p:nvPr/>
            </p:nvSpPr>
            <p:spPr bwMode="auto">
              <a:xfrm>
                <a:off x="1474" y="1661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59" name="Oval 435"/>
              <p:cNvSpPr>
                <a:spLocks noChangeArrowheads="1"/>
              </p:cNvSpPr>
              <p:nvPr/>
            </p:nvSpPr>
            <p:spPr bwMode="auto">
              <a:xfrm>
                <a:off x="1746" y="1842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0" name="Oval 436"/>
              <p:cNvSpPr>
                <a:spLocks noChangeArrowheads="1"/>
              </p:cNvSpPr>
              <p:nvPr/>
            </p:nvSpPr>
            <p:spPr bwMode="auto">
              <a:xfrm rot="1500000">
                <a:off x="2200" y="935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1" name="Oval 437"/>
              <p:cNvSpPr>
                <a:spLocks noChangeArrowheads="1"/>
              </p:cNvSpPr>
              <p:nvPr/>
            </p:nvSpPr>
            <p:spPr bwMode="auto">
              <a:xfrm rot="1500000">
                <a:off x="2426" y="1162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2" name="Oval 438"/>
              <p:cNvSpPr>
                <a:spLocks noChangeArrowheads="1"/>
              </p:cNvSpPr>
              <p:nvPr/>
            </p:nvSpPr>
            <p:spPr bwMode="auto">
              <a:xfrm rot="1500000">
                <a:off x="2199" y="1162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3" name="Oval 439"/>
              <p:cNvSpPr>
                <a:spLocks noChangeArrowheads="1"/>
              </p:cNvSpPr>
              <p:nvPr/>
            </p:nvSpPr>
            <p:spPr bwMode="auto">
              <a:xfrm rot="1500000">
                <a:off x="2154" y="1026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4" name="Oval 440"/>
              <p:cNvSpPr>
                <a:spLocks noChangeArrowheads="1"/>
              </p:cNvSpPr>
              <p:nvPr/>
            </p:nvSpPr>
            <p:spPr bwMode="auto">
              <a:xfrm rot="1500000">
                <a:off x="2336" y="981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5" name="Oval 441"/>
              <p:cNvSpPr>
                <a:spLocks noChangeArrowheads="1"/>
              </p:cNvSpPr>
              <p:nvPr/>
            </p:nvSpPr>
            <p:spPr bwMode="auto">
              <a:xfrm rot="1500000">
                <a:off x="2562" y="981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6" name="Oval 442"/>
              <p:cNvSpPr>
                <a:spLocks noChangeArrowheads="1"/>
              </p:cNvSpPr>
              <p:nvPr/>
            </p:nvSpPr>
            <p:spPr bwMode="auto">
              <a:xfrm rot="1500000">
                <a:off x="2063" y="890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7" name="Oval 443"/>
              <p:cNvSpPr>
                <a:spLocks noChangeArrowheads="1"/>
              </p:cNvSpPr>
              <p:nvPr/>
            </p:nvSpPr>
            <p:spPr bwMode="auto">
              <a:xfrm rot="1500000">
                <a:off x="2608" y="1162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8" name="Oval 444"/>
              <p:cNvSpPr>
                <a:spLocks noChangeArrowheads="1"/>
              </p:cNvSpPr>
              <p:nvPr/>
            </p:nvSpPr>
            <p:spPr bwMode="auto">
              <a:xfrm rot="3300000">
                <a:off x="2449" y="912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69" name="Oval 445"/>
              <p:cNvSpPr>
                <a:spLocks noChangeArrowheads="1"/>
              </p:cNvSpPr>
              <p:nvPr/>
            </p:nvSpPr>
            <p:spPr bwMode="auto">
              <a:xfrm rot="3300000">
                <a:off x="2087" y="1139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0" name="Oval 446"/>
              <p:cNvSpPr>
                <a:spLocks noChangeArrowheads="1"/>
              </p:cNvSpPr>
              <p:nvPr/>
            </p:nvSpPr>
            <p:spPr bwMode="auto">
              <a:xfrm rot="3300000">
                <a:off x="3311" y="1184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1" name="Oval 447"/>
              <p:cNvSpPr>
                <a:spLocks noChangeArrowheads="1"/>
              </p:cNvSpPr>
              <p:nvPr/>
            </p:nvSpPr>
            <p:spPr bwMode="auto">
              <a:xfrm rot="3300000">
                <a:off x="3266" y="1048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2" name="Oval 448"/>
              <p:cNvSpPr>
                <a:spLocks noChangeArrowheads="1"/>
              </p:cNvSpPr>
              <p:nvPr/>
            </p:nvSpPr>
            <p:spPr bwMode="auto">
              <a:xfrm rot="3300000">
                <a:off x="1927" y="1026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3" name="Oval 449"/>
              <p:cNvSpPr>
                <a:spLocks noChangeArrowheads="1"/>
              </p:cNvSpPr>
              <p:nvPr/>
            </p:nvSpPr>
            <p:spPr bwMode="auto">
              <a:xfrm rot="3300000">
                <a:off x="3175" y="912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4" name="Oval 450"/>
              <p:cNvSpPr>
                <a:spLocks noChangeArrowheads="1"/>
              </p:cNvSpPr>
              <p:nvPr/>
            </p:nvSpPr>
            <p:spPr bwMode="auto">
              <a:xfrm>
                <a:off x="2880" y="527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5" name="Oval 451"/>
              <p:cNvSpPr>
                <a:spLocks noChangeArrowheads="1"/>
              </p:cNvSpPr>
              <p:nvPr/>
            </p:nvSpPr>
            <p:spPr bwMode="auto">
              <a:xfrm>
                <a:off x="3107" y="482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6" name="Oval 452"/>
              <p:cNvSpPr>
                <a:spLocks noChangeArrowheads="1"/>
              </p:cNvSpPr>
              <p:nvPr/>
            </p:nvSpPr>
            <p:spPr bwMode="auto">
              <a:xfrm>
                <a:off x="3152" y="1207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7" name="Oval 453"/>
              <p:cNvSpPr>
                <a:spLocks noChangeArrowheads="1"/>
              </p:cNvSpPr>
              <p:nvPr/>
            </p:nvSpPr>
            <p:spPr bwMode="auto">
              <a:xfrm>
                <a:off x="2790" y="482"/>
                <a:ext cx="90" cy="135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8" name="Oval 454"/>
              <p:cNvSpPr>
                <a:spLocks noChangeArrowheads="1"/>
              </p:cNvSpPr>
              <p:nvPr/>
            </p:nvSpPr>
            <p:spPr bwMode="auto">
              <a:xfrm>
                <a:off x="1610" y="1661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79" name="Oval 455"/>
              <p:cNvSpPr>
                <a:spLocks noChangeArrowheads="1"/>
              </p:cNvSpPr>
              <p:nvPr/>
            </p:nvSpPr>
            <p:spPr bwMode="auto">
              <a:xfrm>
                <a:off x="3243" y="663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80" name="Oval 456"/>
              <p:cNvSpPr>
                <a:spLocks noChangeArrowheads="1"/>
              </p:cNvSpPr>
              <p:nvPr/>
            </p:nvSpPr>
            <p:spPr bwMode="auto">
              <a:xfrm>
                <a:off x="3515" y="391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81" name="Oval 457"/>
              <p:cNvSpPr>
                <a:spLocks noChangeArrowheads="1"/>
              </p:cNvSpPr>
              <p:nvPr/>
            </p:nvSpPr>
            <p:spPr bwMode="auto">
              <a:xfrm>
                <a:off x="1655" y="1842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50000">
                    <a:srgbClr val="D60093">
                      <a:gamma/>
                      <a:tint val="0"/>
                      <a:invGamma/>
                    </a:srgbClr>
                  </a:gs>
                  <a:gs pos="100000">
                    <a:srgbClr val="D6009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69482" name="Text Box 458"/>
              <p:cNvSpPr txBox="1">
                <a:spLocks noChangeArrowheads="1"/>
              </p:cNvSpPr>
              <p:nvPr/>
            </p:nvSpPr>
            <p:spPr bwMode="auto">
              <a:xfrm>
                <a:off x="1927" y="1797"/>
                <a:ext cx="104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b="1"/>
                  <a:t>Sekreční váček</a:t>
                </a:r>
              </a:p>
            </p:txBody>
          </p:sp>
          <p:sp>
            <p:nvSpPr>
              <p:cNvPr id="769483" name="Text Box 459"/>
              <p:cNvSpPr txBox="1">
                <a:spLocks noChangeArrowheads="1"/>
              </p:cNvSpPr>
              <p:nvPr/>
            </p:nvSpPr>
            <p:spPr bwMode="auto">
              <a:xfrm>
                <a:off x="1247" y="346"/>
                <a:ext cx="862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cs-CZ" b="1"/>
                  <a:t>Plasmatická membrána</a:t>
                </a:r>
              </a:p>
            </p:txBody>
          </p:sp>
          <p:sp>
            <p:nvSpPr>
              <p:cNvPr id="769484" name="Text Box 460"/>
              <p:cNvSpPr txBox="1">
                <a:spLocks noChangeArrowheads="1"/>
              </p:cNvSpPr>
              <p:nvPr/>
            </p:nvSpPr>
            <p:spPr bwMode="auto">
              <a:xfrm>
                <a:off x="2293" y="255"/>
                <a:ext cx="11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b="1"/>
                  <a:t>Sekreční produkt</a:t>
                </a:r>
              </a:p>
            </p:txBody>
          </p:sp>
        </p:grpSp>
        <p:sp>
          <p:nvSpPr>
            <p:cNvPr id="769485" name="Rectangle 461"/>
            <p:cNvSpPr>
              <a:spLocks noChangeArrowheads="1"/>
            </p:cNvSpPr>
            <p:nvPr/>
          </p:nvSpPr>
          <p:spPr bwMode="auto">
            <a:xfrm>
              <a:off x="4785" y="3974"/>
              <a:ext cx="7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/>
                <a:t>Cytoplasma</a:t>
              </a:r>
            </a:p>
          </p:txBody>
        </p:sp>
      </p:grpSp>
      <p:sp>
        <p:nvSpPr>
          <p:cNvPr id="769487" name="AutoShape 46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6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6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/>
      <p:bldP spid="769441" grpId="0"/>
      <p:bldP spid="7694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1187450" y="1565275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Jestliže je váček transportován z okolí buňky do cytoplasmy jedná de o tzv. </a:t>
            </a:r>
            <a:r>
              <a:rPr lang="cs-CZ" altLang="cs-CZ" sz="1800" b="1">
                <a:solidFill>
                  <a:srgbClr val="009900"/>
                </a:solidFill>
              </a:rPr>
              <a:t>endocytosu</a:t>
            </a:r>
            <a:r>
              <a:rPr lang="cs-CZ" altLang="cs-CZ" sz="1800"/>
              <a:t>. 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0" y="269875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 sz="4000">
                <a:latin typeface="Comic Sans MS" panose="030F0702030302020204" pitchFamily="66" charset="0"/>
              </a:rPr>
              <a:t>Cytosa</a:t>
            </a:r>
          </a:p>
        </p:txBody>
      </p:sp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468313" y="3186113"/>
            <a:ext cx="4248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Jsou-li endocytosou přijímány látky rozpuštěné, mluvíme o </a:t>
            </a:r>
            <a:r>
              <a:rPr lang="cs-CZ" altLang="cs-CZ" sz="1800" b="1">
                <a:solidFill>
                  <a:srgbClr val="009900"/>
                </a:solidFill>
              </a:rPr>
              <a:t>pinocytose</a:t>
            </a:r>
            <a:r>
              <a:rPr lang="cs-CZ" altLang="cs-CZ" sz="1800"/>
              <a:t> („buněčné pití“). Jsou-li přijímány pevné částečky, poté hovoříme o </a:t>
            </a:r>
            <a:r>
              <a:rPr lang="cs-CZ" altLang="cs-CZ" sz="1800" b="1">
                <a:solidFill>
                  <a:srgbClr val="009900"/>
                </a:solidFill>
              </a:rPr>
              <a:t>fagocytose</a:t>
            </a:r>
            <a:r>
              <a:rPr lang="cs-CZ" altLang="cs-CZ" sz="1800"/>
              <a:t> („buněčné pojídání“). V těle savců fagocytují např. některé bílé krvinky (makrofágy), které „požírají“ bakterie.</a:t>
            </a:r>
          </a:p>
        </p:txBody>
      </p:sp>
      <p:grpSp>
        <p:nvGrpSpPr>
          <p:cNvPr id="770053" name="Group 5"/>
          <p:cNvGrpSpPr>
            <a:grpSpLocks/>
          </p:cNvGrpSpPr>
          <p:nvPr/>
        </p:nvGrpSpPr>
        <p:grpSpPr bwMode="auto">
          <a:xfrm>
            <a:off x="5076825" y="3068638"/>
            <a:ext cx="4032250" cy="3816350"/>
            <a:chOff x="2880" y="1752"/>
            <a:chExt cx="2540" cy="2404"/>
          </a:xfrm>
        </p:grpSpPr>
        <p:sp>
          <p:nvSpPr>
            <p:cNvPr id="770054" name="Rectangle 6"/>
            <p:cNvSpPr>
              <a:spLocks noChangeArrowheads="1"/>
            </p:cNvSpPr>
            <p:nvPr/>
          </p:nvSpPr>
          <p:spPr bwMode="auto">
            <a:xfrm>
              <a:off x="2880" y="1752"/>
              <a:ext cx="2540" cy="1361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55" name="Rectangle 7"/>
            <p:cNvSpPr>
              <a:spLocks noChangeArrowheads="1"/>
            </p:cNvSpPr>
            <p:nvPr/>
          </p:nvSpPr>
          <p:spPr bwMode="auto">
            <a:xfrm>
              <a:off x="2880" y="3097"/>
              <a:ext cx="2540" cy="1059"/>
            </a:xfrm>
            <a:prstGeom prst="rect">
              <a:avLst/>
            </a:prstGeom>
            <a:solidFill>
              <a:srgbClr val="FDE1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56" name="Oval 8"/>
            <p:cNvSpPr>
              <a:spLocks noChangeArrowheads="1"/>
            </p:cNvSpPr>
            <p:nvPr/>
          </p:nvSpPr>
          <p:spPr bwMode="auto">
            <a:xfrm rot="1500000">
              <a:off x="4921" y="3566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57" name="Oval 9"/>
            <p:cNvSpPr>
              <a:spLocks noChangeArrowheads="1"/>
            </p:cNvSpPr>
            <p:nvPr/>
          </p:nvSpPr>
          <p:spPr bwMode="auto">
            <a:xfrm rot="1500000">
              <a:off x="3334" y="2160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58" name="Oval 10"/>
            <p:cNvSpPr>
              <a:spLocks noChangeArrowheads="1"/>
            </p:cNvSpPr>
            <p:nvPr/>
          </p:nvSpPr>
          <p:spPr bwMode="auto">
            <a:xfrm rot="1500000">
              <a:off x="4921" y="3748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59" name="Oval 11"/>
            <p:cNvSpPr>
              <a:spLocks noChangeArrowheads="1"/>
            </p:cNvSpPr>
            <p:nvPr/>
          </p:nvSpPr>
          <p:spPr bwMode="auto">
            <a:xfrm rot="1500000">
              <a:off x="5012" y="3838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0" name="Oval 12"/>
            <p:cNvSpPr>
              <a:spLocks noChangeArrowheads="1"/>
            </p:cNvSpPr>
            <p:nvPr/>
          </p:nvSpPr>
          <p:spPr bwMode="auto">
            <a:xfrm rot="1500000">
              <a:off x="5012" y="3612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1" name="Oval 13"/>
            <p:cNvSpPr>
              <a:spLocks noChangeArrowheads="1"/>
            </p:cNvSpPr>
            <p:nvPr/>
          </p:nvSpPr>
          <p:spPr bwMode="auto">
            <a:xfrm rot="3300000">
              <a:off x="5126" y="3589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2" name="Oval 14"/>
            <p:cNvSpPr>
              <a:spLocks noChangeArrowheads="1"/>
            </p:cNvSpPr>
            <p:nvPr/>
          </p:nvSpPr>
          <p:spPr bwMode="auto">
            <a:xfrm rot="3300000">
              <a:off x="4853" y="3679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3" name="Oval 15"/>
            <p:cNvSpPr>
              <a:spLocks noChangeArrowheads="1"/>
            </p:cNvSpPr>
            <p:nvPr/>
          </p:nvSpPr>
          <p:spPr bwMode="auto">
            <a:xfrm rot="3300000">
              <a:off x="3402" y="2092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4" name="Oval 16"/>
            <p:cNvSpPr>
              <a:spLocks noChangeArrowheads="1"/>
            </p:cNvSpPr>
            <p:nvPr/>
          </p:nvSpPr>
          <p:spPr bwMode="auto">
            <a:xfrm rot="3300000">
              <a:off x="3992" y="2500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5" name="Oval 17"/>
            <p:cNvSpPr>
              <a:spLocks noChangeArrowheads="1"/>
            </p:cNvSpPr>
            <p:nvPr/>
          </p:nvSpPr>
          <p:spPr bwMode="auto">
            <a:xfrm rot="3300000">
              <a:off x="5102" y="3703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6" name="Oval 18"/>
            <p:cNvSpPr>
              <a:spLocks noChangeArrowheads="1"/>
            </p:cNvSpPr>
            <p:nvPr/>
          </p:nvSpPr>
          <p:spPr bwMode="auto">
            <a:xfrm rot="3300000">
              <a:off x="3243" y="2115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7" name="Oval 19"/>
            <p:cNvSpPr>
              <a:spLocks noChangeArrowheads="1"/>
            </p:cNvSpPr>
            <p:nvPr/>
          </p:nvSpPr>
          <p:spPr bwMode="auto">
            <a:xfrm>
              <a:off x="3061" y="2092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8" name="Oval 20"/>
            <p:cNvSpPr>
              <a:spLocks noChangeArrowheads="1"/>
            </p:cNvSpPr>
            <p:nvPr/>
          </p:nvSpPr>
          <p:spPr bwMode="auto">
            <a:xfrm>
              <a:off x="3198" y="2025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69" name="Oval 21"/>
            <p:cNvSpPr>
              <a:spLocks noChangeArrowheads="1"/>
            </p:cNvSpPr>
            <p:nvPr/>
          </p:nvSpPr>
          <p:spPr bwMode="auto">
            <a:xfrm>
              <a:off x="3152" y="2160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0" name="Oval 22"/>
            <p:cNvSpPr>
              <a:spLocks noChangeArrowheads="1"/>
            </p:cNvSpPr>
            <p:nvPr/>
          </p:nvSpPr>
          <p:spPr bwMode="auto">
            <a:xfrm>
              <a:off x="3334" y="2025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1" name="Oval 23"/>
            <p:cNvSpPr>
              <a:spLocks noChangeArrowheads="1"/>
            </p:cNvSpPr>
            <p:nvPr/>
          </p:nvSpPr>
          <p:spPr bwMode="auto">
            <a:xfrm>
              <a:off x="4059" y="2160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2" name="Oval 24"/>
            <p:cNvSpPr>
              <a:spLocks noChangeArrowheads="1"/>
            </p:cNvSpPr>
            <p:nvPr/>
          </p:nvSpPr>
          <p:spPr bwMode="auto">
            <a:xfrm>
              <a:off x="3198" y="1979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3" name="Oval 25"/>
            <p:cNvSpPr>
              <a:spLocks noChangeArrowheads="1"/>
            </p:cNvSpPr>
            <p:nvPr/>
          </p:nvSpPr>
          <p:spPr bwMode="auto">
            <a:xfrm>
              <a:off x="4422" y="2688"/>
              <a:ext cx="635" cy="817"/>
            </a:xfrm>
            <a:prstGeom prst="ellipse">
              <a:avLst/>
            </a:prstGeom>
            <a:solidFill>
              <a:srgbClr val="FDE1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4" name="AutoShape 26"/>
            <p:cNvSpPr>
              <a:spLocks noChangeArrowheads="1"/>
            </p:cNvSpPr>
            <p:nvPr/>
          </p:nvSpPr>
          <p:spPr bwMode="auto">
            <a:xfrm>
              <a:off x="2880" y="2643"/>
              <a:ext cx="2268" cy="454"/>
            </a:xfrm>
            <a:prstGeom prst="rtTriangle">
              <a:avLst/>
            </a:prstGeom>
            <a:solidFill>
              <a:srgbClr val="FDE1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5" name="Freeform 27"/>
            <p:cNvSpPr>
              <a:spLocks/>
            </p:cNvSpPr>
            <p:nvPr/>
          </p:nvSpPr>
          <p:spPr bwMode="auto">
            <a:xfrm>
              <a:off x="2880" y="2160"/>
              <a:ext cx="2540" cy="1163"/>
            </a:xfrm>
            <a:custGeom>
              <a:avLst/>
              <a:gdLst>
                <a:gd name="T0" fmla="*/ 0 w 2540"/>
                <a:gd name="T1" fmla="*/ 528 h 1163"/>
                <a:gd name="T2" fmla="*/ 136 w 2540"/>
                <a:gd name="T3" fmla="*/ 211 h 1163"/>
                <a:gd name="T4" fmla="*/ 408 w 2540"/>
                <a:gd name="T5" fmla="*/ 302 h 1163"/>
                <a:gd name="T6" fmla="*/ 680 w 2540"/>
                <a:gd name="T7" fmla="*/ 166 h 1163"/>
                <a:gd name="T8" fmla="*/ 1043 w 2540"/>
                <a:gd name="T9" fmla="*/ 30 h 1163"/>
                <a:gd name="T10" fmla="*/ 953 w 2540"/>
                <a:gd name="T11" fmla="*/ 347 h 1163"/>
                <a:gd name="T12" fmla="*/ 1270 w 2540"/>
                <a:gd name="T13" fmla="*/ 574 h 1163"/>
                <a:gd name="T14" fmla="*/ 1406 w 2540"/>
                <a:gd name="T15" fmla="*/ 347 h 1163"/>
                <a:gd name="T16" fmla="*/ 1361 w 2540"/>
                <a:gd name="T17" fmla="*/ 120 h 1163"/>
                <a:gd name="T18" fmla="*/ 1678 w 2540"/>
                <a:gd name="T19" fmla="*/ 302 h 1163"/>
                <a:gd name="T20" fmla="*/ 1950 w 2540"/>
                <a:gd name="T21" fmla="*/ 574 h 1163"/>
                <a:gd name="T22" fmla="*/ 1678 w 2540"/>
                <a:gd name="T23" fmla="*/ 619 h 1163"/>
                <a:gd name="T24" fmla="*/ 1542 w 2540"/>
                <a:gd name="T25" fmla="*/ 846 h 1163"/>
                <a:gd name="T26" fmla="*/ 1724 w 2540"/>
                <a:gd name="T27" fmla="*/ 1118 h 1163"/>
                <a:gd name="T28" fmla="*/ 2041 w 2540"/>
                <a:gd name="T29" fmla="*/ 1118 h 1163"/>
                <a:gd name="T30" fmla="*/ 2132 w 2540"/>
                <a:gd name="T31" fmla="*/ 846 h 1163"/>
                <a:gd name="T32" fmla="*/ 2087 w 2540"/>
                <a:gd name="T33" fmla="*/ 665 h 1163"/>
                <a:gd name="T34" fmla="*/ 2540 w 2540"/>
                <a:gd name="T35" fmla="*/ 98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40" h="1163">
                  <a:moveTo>
                    <a:pt x="0" y="528"/>
                  </a:moveTo>
                  <a:cubicBezTo>
                    <a:pt x="34" y="388"/>
                    <a:pt x="68" y="249"/>
                    <a:pt x="136" y="211"/>
                  </a:cubicBezTo>
                  <a:cubicBezTo>
                    <a:pt x="204" y="173"/>
                    <a:pt x="317" y="310"/>
                    <a:pt x="408" y="302"/>
                  </a:cubicBezTo>
                  <a:cubicBezTo>
                    <a:pt x="499" y="294"/>
                    <a:pt x="574" y="211"/>
                    <a:pt x="680" y="166"/>
                  </a:cubicBezTo>
                  <a:cubicBezTo>
                    <a:pt x="786" y="121"/>
                    <a:pt x="998" y="0"/>
                    <a:pt x="1043" y="30"/>
                  </a:cubicBezTo>
                  <a:cubicBezTo>
                    <a:pt x="1088" y="60"/>
                    <a:pt x="915" y="256"/>
                    <a:pt x="953" y="347"/>
                  </a:cubicBezTo>
                  <a:cubicBezTo>
                    <a:pt x="991" y="438"/>
                    <a:pt x="1195" y="574"/>
                    <a:pt x="1270" y="574"/>
                  </a:cubicBezTo>
                  <a:cubicBezTo>
                    <a:pt x="1345" y="574"/>
                    <a:pt x="1391" y="423"/>
                    <a:pt x="1406" y="347"/>
                  </a:cubicBezTo>
                  <a:cubicBezTo>
                    <a:pt x="1421" y="271"/>
                    <a:pt x="1316" y="127"/>
                    <a:pt x="1361" y="120"/>
                  </a:cubicBezTo>
                  <a:cubicBezTo>
                    <a:pt x="1406" y="113"/>
                    <a:pt x="1580" y="226"/>
                    <a:pt x="1678" y="302"/>
                  </a:cubicBezTo>
                  <a:cubicBezTo>
                    <a:pt x="1776" y="378"/>
                    <a:pt x="1950" y="521"/>
                    <a:pt x="1950" y="574"/>
                  </a:cubicBezTo>
                  <a:cubicBezTo>
                    <a:pt x="1950" y="627"/>
                    <a:pt x="1746" y="574"/>
                    <a:pt x="1678" y="619"/>
                  </a:cubicBezTo>
                  <a:cubicBezTo>
                    <a:pt x="1610" y="664"/>
                    <a:pt x="1534" y="763"/>
                    <a:pt x="1542" y="846"/>
                  </a:cubicBezTo>
                  <a:cubicBezTo>
                    <a:pt x="1550" y="929"/>
                    <a:pt x="1641" y="1073"/>
                    <a:pt x="1724" y="1118"/>
                  </a:cubicBezTo>
                  <a:cubicBezTo>
                    <a:pt x="1807" y="1163"/>
                    <a:pt x="1973" y="1163"/>
                    <a:pt x="2041" y="1118"/>
                  </a:cubicBezTo>
                  <a:cubicBezTo>
                    <a:pt x="2109" y="1073"/>
                    <a:pt x="2124" y="921"/>
                    <a:pt x="2132" y="846"/>
                  </a:cubicBezTo>
                  <a:cubicBezTo>
                    <a:pt x="2140" y="771"/>
                    <a:pt x="2019" y="642"/>
                    <a:pt x="2087" y="665"/>
                  </a:cubicBezTo>
                  <a:cubicBezTo>
                    <a:pt x="2155" y="688"/>
                    <a:pt x="2347" y="835"/>
                    <a:pt x="2540" y="982"/>
                  </a:cubicBezTo>
                </a:path>
              </a:pathLst>
            </a:custGeom>
            <a:solidFill>
              <a:srgbClr val="FDE1B3"/>
            </a:solidFill>
            <a:ln w="1270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770076" name="Oval 28"/>
            <p:cNvSpPr>
              <a:spLocks noChangeArrowheads="1"/>
            </p:cNvSpPr>
            <p:nvPr/>
          </p:nvSpPr>
          <p:spPr bwMode="auto">
            <a:xfrm>
              <a:off x="4785" y="3448"/>
              <a:ext cx="499" cy="572"/>
            </a:xfrm>
            <a:prstGeom prst="ellipse">
              <a:avLst/>
            </a:prstGeom>
            <a:noFill/>
            <a:ln w="1270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7" name="Oval 29"/>
            <p:cNvSpPr>
              <a:spLocks noChangeArrowheads="1"/>
            </p:cNvSpPr>
            <p:nvPr/>
          </p:nvSpPr>
          <p:spPr bwMode="auto">
            <a:xfrm>
              <a:off x="4785" y="2840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8" name="Oval 30"/>
            <p:cNvSpPr>
              <a:spLocks noChangeArrowheads="1"/>
            </p:cNvSpPr>
            <p:nvPr/>
          </p:nvSpPr>
          <p:spPr bwMode="auto">
            <a:xfrm>
              <a:off x="4740" y="2976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79" name="Oval 31"/>
            <p:cNvSpPr>
              <a:spLocks noChangeArrowheads="1"/>
            </p:cNvSpPr>
            <p:nvPr/>
          </p:nvSpPr>
          <p:spPr bwMode="auto">
            <a:xfrm>
              <a:off x="4785" y="3067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0" name="Oval 32"/>
            <p:cNvSpPr>
              <a:spLocks noChangeArrowheads="1"/>
            </p:cNvSpPr>
            <p:nvPr/>
          </p:nvSpPr>
          <p:spPr bwMode="auto">
            <a:xfrm>
              <a:off x="3923" y="2387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1" name="Oval 33"/>
            <p:cNvSpPr>
              <a:spLocks noChangeArrowheads="1"/>
            </p:cNvSpPr>
            <p:nvPr/>
          </p:nvSpPr>
          <p:spPr bwMode="auto">
            <a:xfrm>
              <a:off x="3969" y="2296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2" name="Oval 34"/>
            <p:cNvSpPr>
              <a:spLocks noChangeArrowheads="1"/>
            </p:cNvSpPr>
            <p:nvPr/>
          </p:nvSpPr>
          <p:spPr bwMode="auto">
            <a:xfrm>
              <a:off x="4150" y="2432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3" name="Oval 35"/>
            <p:cNvSpPr>
              <a:spLocks noChangeArrowheads="1"/>
            </p:cNvSpPr>
            <p:nvPr/>
          </p:nvSpPr>
          <p:spPr bwMode="auto">
            <a:xfrm>
              <a:off x="4604" y="2840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4" name="Oval 36"/>
            <p:cNvSpPr>
              <a:spLocks noChangeArrowheads="1"/>
            </p:cNvSpPr>
            <p:nvPr/>
          </p:nvSpPr>
          <p:spPr bwMode="auto">
            <a:xfrm>
              <a:off x="4014" y="2387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5" name="Oval 37"/>
            <p:cNvSpPr>
              <a:spLocks noChangeArrowheads="1"/>
            </p:cNvSpPr>
            <p:nvPr/>
          </p:nvSpPr>
          <p:spPr bwMode="auto">
            <a:xfrm>
              <a:off x="4105" y="2341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6" name="Oval 38"/>
            <p:cNvSpPr>
              <a:spLocks noChangeArrowheads="1"/>
            </p:cNvSpPr>
            <p:nvPr/>
          </p:nvSpPr>
          <p:spPr bwMode="auto">
            <a:xfrm>
              <a:off x="4649" y="3022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7" name="Oval 39"/>
            <p:cNvSpPr>
              <a:spLocks noChangeArrowheads="1"/>
            </p:cNvSpPr>
            <p:nvPr/>
          </p:nvSpPr>
          <p:spPr bwMode="auto">
            <a:xfrm rot="1500000">
              <a:off x="4558" y="2931"/>
              <a:ext cx="91" cy="18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8" name="Oval 40"/>
            <p:cNvSpPr>
              <a:spLocks noChangeArrowheads="1"/>
            </p:cNvSpPr>
            <p:nvPr/>
          </p:nvSpPr>
          <p:spPr bwMode="auto">
            <a:xfrm>
              <a:off x="4694" y="2796"/>
              <a:ext cx="90" cy="1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50000">
                  <a:srgbClr val="D60093">
                    <a:gamma/>
                    <a:tint val="0"/>
                    <a:invGamma/>
                  </a:srgbClr>
                </a:gs>
                <a:gs pos="100000">
                  <a:srgbClr val="D6009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89" name="Text Box 41"/>
            <p:cNvSpPr txBox="1">
              <a:spLocks noChangeArrowheads="1"/>
            </p:cNvSpPr>
            <p:nvPr/>
          </p:nvSpPr>
          <p:spPr bwMode="auto">
            <a:xfrm>
              <a:off x="3833" y="3430"/>
              <a:ext cx="102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/>
                <a:t>Endocytotický </a:t>
              </a:r>
            </a:p>
            <a:p>
              <a:r>
                <a:rPr lang="cs-CZ" altLang="cs-CZ" b="1"/>
                <a:t>váček</a:t>
              </a:r>
            </a:p>
          </p:txBody>
        </p:sp>
        <p:sp>
          <p:nvSpPr>
            <p:cNvPr id="770090" name="Text Box 42"/>
            <p:cNvSpPr txBox="1">
              <a:spLocks noChangeArrowheads="1"/>
            </p:cNvSpPr>
            <p:nvPr/>
          </p:nvSpPr>
          <p:spPr bwMode="auto">
            <a:xfrm>
              <a:off x="2974" y="2520"/>
              <a:ext cx="86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b="1"/>
                <a:t>Plasmatická membrána</a:t>
              </a:r>
            </a:p>
          </p:txBody>
        </p:sp>
        <p:sp>
          <p:nvSpPr>
            <p:cNvPr id="770091" name="Arc 43"/>
            <p:cNvSpPr>
              <a:spLocks/>
            </p:cNvSpPr>
            <p:nvPr/>
          </p:nvSpPr>
          <p:spPr bwMode="auto">
            <a:xfrm>
              <a:off x="3519" y="1888"/>
              <a:ext cx="547" cy="272"/>
            </a:xfrm>
            <a:custGeom>
              <a:avLst/>
              <a:gdLst>
                <a:gd name="G0" fmla="+- 13324 0 0"/>
                <a:gd name="G1" fmla="+- 21600 0 0"/>
                <a:gd name="G2" fmla="+- 21600 0 0"/>
                <a:gd name="T0" fmla="*/ 0 w 32535"/>
                <a:gd name="T1" fmla="*/ 4599 h 21600"/>
                <a:gd name="T2" fmla="*/ 32535 w 32535"/>
                <a:gd name="T3" fmla="*/ 11726 h 21600"/>
                <a:gd name="T4" fmla="*/ 13324 w 325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35" h="21600" fill="none" extrusionOk="0">
                  <a:moveTo>
                    <a:pt x="0" y="4599"/>
                  </a:moveTo>
                  <a:cubicBezTo>
                    <a:pt x="3802" y="1619"/>
                    <a:pt x="8493" y="0"/>
                    <a:pt x="13324" y="0"/>
                  </a:cubicBezTo>
                  <a:cubicBezTo>
                    <a:pt x="21419" y="0"/>
                    <a:pt x="28834" y="4526"/>
                    <a:pt x="32535" y="11725"/>
                  </a:cubicBezTo>
                </a:path>
                <a:path w="32535" h="21600" stroke="0" extrusionOk="0">
                  <a:moveTo>
                    <a:pt x="0" y="4599"/>
                  </a:moveTo>
                  <a:cubicBezTo>
                    <a:pt x="3802" y="1619"/>
                    <a:pt x="8493" y="0"/>
                    <a:pt x="13324" y="0"/>
                  </a:cubicBezTo>
                  <a:cubicBezTo>
                    <a:pt x="21419" y="0"/>
                    <a:pt x="28834" y="4526"/>
                    <a:pt x="32535" y="11725"/>
                  </a:cubicBezTo>
                  <a:lnTo>
                    <a:pt x="13324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92" name="Arc 44"/>
            <p:cNvSpPr>
              <a:spLocks/>
            </p:cNvSpPr>
            <p:nvPr/>
          </p:nvSpPr>
          <p:spPr bwMode="auto">
            <a:xfrm rot="2555842" flipV="1">
              <a:off x="3880" y="2903"/>
              <a:ext cx="510" cy="151"/>
            </a:xfrm>
            <a:custGeom>
              <a:avLst/>
              <a:gdLst>
                <a:gd name="G0" fmla="+- 19536 0 0"/>
                <a:gd name="G1" fmla="+- 21600 0 0"/>
                <a:gd name="G2" fmla="+- 21600 0 0"/>
                <a:gd name="T0" fmla="*/ 0 w 38747"/>
                <a:gd name="T1" fmla="*/ 12386 h 21600"/>
                <a:gd name="T2" fmla="*/ 38747 w 38747"/>
                <a:gd name="T3" fmla="*/ 11726 h 21600"/>
                <a:gd name="T4" fmla="*/ 19536 w 387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47" h="21600" fill="none" extrusionOk="0">
                  <a:moveTo>
                    <a:pt x="-1" y="12385"/>
                  </a:moveTo>
                  <a:cubicBezTo>
                    <a:pt x="3566" y="4824"/>
                    <a:pt x="11175" y="0"/>
                    <a:pt x="19536" y="0"/>
                  </a:cubicBezTo>
                  <a:cubicBezTo>
                    <a:pt x="27631" y="0"/>
                    <a:pt x="35046" y="4526"/>
                    <a:pt x="38747" y="11725"/>
                  </a:cubicBezTo>
                </a:path>
                <a:path w="38747" h="21600" stroke="0" extrusionOk="0">
                  <a:moveTo>
                    <a:pt x="-1" y="12385"/>
                  </a:moveTo>
                  <a:cubicBezTo>
                    <a:pt x="3566" y="4824"/>
                    <a:pt x="11175" y="0"/>
                    <a:pt x="19536" y="0"/>
                  </a:cubicBezTo>
                  <a:cubicBezTo>
                    <a:pt x="27631" y="0"/>
                    <a:pt x="35046" y="4526"/>
                    <a:pt x="38747" y="11725"/>
                  </a:cubicBezTo>
                  <a:lnTo>
                    <a:pt x="19536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93" name="Arc 45"/>
            <p:cNvSpPr>
              <a:spLocks/>
            </p:cNvSpPr>
            <p:nvPr/>
          </p:nvSpPr>
          <p:spPr bwMode="auto">
            <a:xfrm rot="2778709">
              <a:off x="4881" y="3114"/>
              <a:ext cx="323" cy="261"/>
            </a:xfrm>
            <a:custGeom>
              <a:avLst/>
              <a:gdLst>
                <a:gd name="G0" fmla="+- 0 0 0"/>
                <a:gd name="G1" fmla="+- 20764 0 0"/>
                <a:gd name="G2" fmla="+- 21600 0 0"/>
                <a:gd name="T0" fmla="*/ 5953 w 19211"/>
                <a:gd name="T1" fmla="*/ 0 h 20764"/>
                <a:gd name="T2" fmla="*/ 19211 w 19211"/>
                <a:gd name="T3" fmla="*/ 10890 h 20764"/>
                <a:gd name="T4" fmla="*/ 0 w 19211"/>
                <a:gd name="T5" fmla="*/ 20764 h 20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11" h="20764" fill="none" extrusionOk="0">
                  <a:moveTo>
                    <a:pt x="5952" y="0"/>
                  </a:moveTo>
                  <a:cubicBezTo>
                    <a:pt x="11686" y="1644"/>
                    <a:pt x="16484" y="5585"/>
                    <a:pt x="19211" y="10889"/>
                  </a:cubicBezTo>
                </a:path>
                <a:path w="19211" h="20764" stroke="0" extrusionOk="0">
                  <a:moveTo>
                    <a:pt x="5952" y="0"/>
                  </a:moveTo>
                  <a:cubicBezTo>
                    <a:pt x="11686" y="1644"/>
                    <a:pt x="16484" y="5585"/>
                    <a:pt x="19211" y="10889"/>
                  </a:cubicBezTo>
                  <a:lnTo>
                    <a:pt x="0" y="20764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70094" name="Text Box 46"/>
            <p:cNvSpPr txBox="1">
              <a:spLocks noChangeArrowheads="1"/>
            </p:cNvSpPr>
            <p:nvPr/>
          </p:nvSpPr>
          <p:spPr bwMode="auto">
            <a:xfrm>
              <a:off x="3016" y="3884"/>
              <a:ext cx="7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/>
                <a:t>Cytoplasma</a:t>
              </a:r>
            </a:p>
          </p:txBody>
        </p:sp>
      </p:grpSp>
      <p:sp>
        <p:nvSpPr>
          <p:cNvPr id="770095" name="Text Box 47"/>
          <p:cNvSpPr txBox="1">
            <a:spLocks noChangeArrowheads="1"/>
          </p:cNvSpPr>
          <p:nvPr/>
        </p:nvSpPr>
        <p:spPr bwMode="auto">
          <a:xfrm>
            <a:off x="2698750" y="6524625"/>
            <a:ext cx="237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30. </a:t>
            </a:r>
            <a:r>
              <a:rPr lang="en-US" altLang="cs-CZ" sz="1400"/>
              <a:t>E</a:t>
            </a:r>
            <a:r>
              <a:rPr lang="cs-CZ" altLang="cs-CZ" sz="1400"/>
              <a:t>ndo</a:t>
            </a:r>
            <a:r>
              <a:rPr lang="en-US" altLang="cs-CZ" sz="1400"/>
              <a:t>c</a:t>
            </a:r>
            <a:r>
              <a:rPr lang="cs-CZ" altLang="cs-CZ" sz="1400"/>
              <a:t>y</a:t>
            </a:r>
            <a:r>
              <a:rPr lang="en-US" altLang="cs-CZ" sz="1400"/>
              <a:t>tosa</a:t>
            </a:r>
            <a:endParaRPr lang="cs-CZ" altLang="cs-CZ" sz="1400" baseline="30000"/>
          </a:p>
        </p:txBody>
      </p:sp>
      <p:sp>
        <p:nvSpPr>
          <p:cNvPr id="770097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0" grpId="0"/>
      <p:bldP spid="770052" grpId="0"/>
      <p:bldP spid="77009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ChangeArrowheads="1"/>
          </p:cNvSpPr>
          <p:nvPr/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4000">
                <a:latin typeface="Comic Sans MS" panose="030F0702030302020204" pitchFamily="66" charset="0"/>
              </a:rPr>
              <a:t>Adenosintrifosfát (ATP)</a:t>
            </a:r>
          </a:p>
        </p:txBody>
      </p:sp>
      <p:sp>
        <p:nvSpPr>
          <p:cNvPr id="771075" name="Rectangle 3"/>
          <p:cNvSpPr>
            <a:spLocks noChangeArrowheads="1"/>
          </p:cNvSpPr>
          <p:nvPr/>
        </p:nvSpPr>
        <p:spPr bwMode="auto">
          <a:xfrm>
            <a:off x="611188" y="1557338"/>
            <a:ext cx="8423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cs-CZ" sz="1800"/>
              <a:t>Eukaryotní buňky získávají energii štěpením živin v buněčných mitochondriích.</a:t>
            </a:r>
          </a:p>
        </p:txBody>
      </p:sp>
      <p:sp>
        <p:nvSpPr>
          <p:cNvPr id="771076" name="Rectangle 4"/>
          <p:cNvSpPr>
            <a:spLocks noChangeArrowheads="1"/>
          </p:cNvSpPr>
          <p:nvPr/>
        </p:nvSpPr>
        <p:spPr bwMode="auto">
          <a:xfrm>
            <a:off x="468313" y="2320925"/>
            <a:ext cx="86756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/>
              <a:t>Energie uvolněná při štěpení živin není okamžitě využívána k dalším biochemickým procesům. Ukládá se do struktury tzv. </a:t>
            </a:r>
            <a:r>
              <a:rPr lang="cs-CZ" altLang="cs-CZ" sz="1800" b="1">
                <a:solidFill>
                  <a:srgbClr val="009900"/>
                </a:solidFill>
              </a:rPr>
              <a:t>makroergických sloučenin</a:t>
            </a:r>
            <a:r>
              <a:rPr lang="cs-CZ" altLang="cs-CZ" sz="1800" b="1"/>
              <a:t>.</a:t>
            </a:r>
            <a:r>
              <a:rPr lang="en-US" altLang="cs-CZ" sz="1800" b="1"/>
              <a:t> </a:t>
            </a:r>
          </a:p>
        </p:txBody>
      </p:sp>
      <p:sp>
        <p:nvSpPr>
          <p:cNvPr id="771077" name="Text Box 5"/>
          <p:cNvSpPr txBox="1">
            <a:spLocks noChangeArrowheads="1"/>
          </p:cNvSpPr>
          <p:nvPr/>
        </p:nvSpPr>
        <p:spPr bwMode="auto">
          <a:xfrm>
            <a:off x="1987550" y="3692525"/>
            <a:ext cx="584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Typickým příkladem je tzv. </a:t>
            </a:r>
            <a:r>
              <a:rPr lang="cs-CZ" altLang="cs-CZ" sz="1800" b="1">
                <a:solidFill>
                  <a:srgbClr val="009900"/>
                </a:solidFill>
              </a:rPr>
              <a:t>adenosintrifosfát </a:t>
            </a:r>
            <a:r>
              <a:rPr lang="cs-CZ" altLang="cs-CZ" sz="1800"/>
              <a:t>(ATP). </a:t>
            </a:r>
          </a:p>
        </p:txBody>
      </p:sp>
      <p:graphicFrame>
        <p:nvGraphicFramePr>
          <p:cNvPr id="771078" name="Object 6"/>
          <p:cNvGraphicFramePr>
            <a:graphicFrameLocks noChangeAspect="1"/>
          </p:cNvGraphicFramePr>
          <p:nvPr/>
        </p:nvGraphicFramePr>
        <p:xfrm>
          <a:off x="365125" y="4573588"/>
          <a:ext cx="5111750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83" name="ChemSketch" r:id="rId4" imgW="4276440" imgH="1523880" progId="ACD.ChemSketch.20">
                  <p:embed/>
                </p:oleObj>
              </mc:Choice>
              <mc:Fallback>
                <p:oleObj name="ChemSketch" r:id="rId4" imgW="4276440" imgH="1523880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4573588"/>
                        <a:ext cx="5111750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1835150" y="6508750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31. Vzorec a model molekuly ATP</a:t>
            </a:r>
            <a:endParaRPr lang="cs-CZ" altLang="cs-CZ" sz="1400" baseline="30000"/>
          </a:p>
        </p:txBody>
      </p:sp>
      <p:pic>
        <p:nvPicPr>
          <p:cNvPr id="771080" name="Picture 8" descr="atp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338638"/>
            <a:ext cx="3289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1082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7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/>
      <p:bldP spid="771076" grpId="0"/>
      <p:bldP spid="771077" grpId="0" autoUpdateAnimBg="0"/>
      <p:bldP spid="7710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755650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4000" b="1">
                <a:latin typeface="Comic Sans MS" panose="030F0702030302020204" pitchFamily="66" charset="0"/>
              </a:rPr>
              <a:t>Použitá literatura</a:t>
            </a:r>
          </a:p>
        </p:txBody>
      </p:sp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395288" y="4051300"/>
            <a:ext cx="618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[</a:t>
            </a:r>
            <a:r>
              <a:rPr lang="cs-CZ" altLang="cs-CZ" sz="1400"/>
              <a:t>5</a:t>
            </a:r>
            <a:r>
              <a:rPr lang="en-US" altLang="cs-CZ" sz="1400"/>
              <a:t>] </a:t>
            </a:r>
            <a:r>
              <a:rPr lang="cs-CZ" altLang="cs-CZ" sz="1400" i="1"/>
              <a:t>Lidské tělo. Překlad: Hořejší, J. – Prahl, R. Bratislava: GEMINI, 1992.</a:t>
            </a:r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395288" y="1947863"/>
            <a:ext cx="7602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[2] </a:t>
            </a:r>
            <a:r>
              <a:rPr lang="cs-CZ" altLang="cs-CZ" sz="1400" i="1"/>
              <a:t>ALBERTS, B. a kol. Základy buněčné biologie. Ústí nad Labem: Espero Publishing, 1997.</a:t>
            </a:r>
          </a:p>
          <a:p>
            <a:r>
              <a:rPr lang="cs-CZ" altLang="cs-CZ" sz="1400" i="1"/>
              <a:t>      (obr. 14)</a:t>
            </a:r>
          </a:p>
        </p:txBody>
      </p:sp>
      <p:sp>
        <p:nvSpPr>
          <p:cNvPr id="772101" name="Text Box 5"/>
          <p:cNvSpPr txBox="1">
            <a:spLocks noChangeArrowheads="1"/>
          </p:cNvSpPr>
          <p:nvPr/>
        </p:nvSpPr>
        <p:spPr bwMode="auto">
          <a:xfrm>
            <a:off x="395288" y="3182938"/>
            <a:ext cx="5862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[</a:t>
            </a:r>
            <a:r>
              <a:rPr lang="cs-CZ" altLang="cs-CZ" sz="1400"/>
              <a:t>3</a:t>
            </a:r>
            <a:r>
              <a:rPr lang="en-US" altLang="cs-CZ" sz="1400"/>
              <a:t>] </a:t>
            </a:r>
            <a:r>
              <a:rPr lang="cs-CZ" altLang="cs-CZ" sz="1400" i="1"/>
              <a:t>BURNIE, D. Stručná encyklopedie lidského těla. Talentum, 1996.</a:t>
            </a:r>
            <a:r>
              <a:rPr lang="cs-CZ" altLang="cs-CZ" sz="1400"/>
              <a:t> </a:t>
            </a:r>
          </a:p>
        </p:txBody>
      </p:sp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395288" y="3617913"/>
            <a:ext cx="5380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[</a:t>
            </a:r>
            <a:r>
              <a:rPr lang="cs-CZ" altLang="cs-CZ" sz="1400"/>
              <a:t>4</a:t>
            </a:r>
            <a:r>
              <a:rPr lang="en-US" altLang="cs-CZ" sz="1400"/>
              <a:t>] </a:t>
            </a:r>
            <a:r>
              <a:rPr lang="cs-CZ" altLang="cs-CZ" sz="1400" i="1"/>
              <a:t>LŐWE, B. Biochemie. Bamberg, C.C.: Buchners Verlag, 1989.</a:t>
            </a:r>
          </a:p>
        </p:txBody>
      </p:sp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376238" y="5356225"/>
            <a:ext cx="8767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400"/>
              <a:t>[</a:t>
            </a:r>
            <a:r>
              <a:rPr lang="cs-CZ" altLang="cs-CZ" sz="1400"/>
              <a:t>8</a:t>
            </a:r>
            <a:r>
              <a:rPr lang="en-US" altLang="cs-CZ" sz="1400"/>
              <a:t>] </a:t>
            </a:r>
            <a:r>
              <a:rPr kumimoji="0" lang="cs-CZ" altLang="cs-CZ" sz="1400" i="1"/>
              <a:t>GRAAFF</a:t>
            </a:r>
            <a:r>
              <a:rPr lang="en-US" altLang="cs-CZ" sz="1400"/>
              <a:t> </a:t>
            </a:r>
            <a:r>
              <a:rPr kumimoji="0" lang="cs-CZ" altLang="cs-CZ" sz="1400" i="1"/>
              <a:t>Van De,</a:t>
            </a:r>
            <a:r>
              <a:rPr lang="en-US" altLang="cs-CZ" sz="1400"/>
              <a:t> </a:t>
            </a:r>
            <a:r>
              <a:rPr kumimoji="0" lang="cs-CZ" altLang="cs-CZ" sz="1400" i="1"/>
              <a:t>K</a:t>
            </a:r>
            <a:r>
              <a:rPr kumimoji="0" lang="en-US" altLang="cs-CZ" sz="1400" i="1"/>
              <a:t>.</a:t>
            </a:r>
            <a:r>
              <a:rPr kumimoji="0" lang="cs-CZ" altLang="cs-CZ" sz="1400" i="1"/>
              <a:t> M. – FAX, S</a:t>
            </a:r>
            <a:r>
              <a:rPr kumimoji="0" lang="en-US" altLang="cs-CZ" sz="1400" i="1"/>
              <a:t>. </a:t>
            </a:r>
            <a:r>
              <a:rPr kumimoji="0" lang="cs-CZ" altLang="cs-CZ" sz="1400" i="1"/>
              <a:t>I</a:t>
            </a:r>
            <a:r>
              <a:rPr kumimoji="0" lang="en-US" altLang="cs-CZ" sz="1400" i="1"/>
              <a:t>.</a:t>
            </a:r>
            <a:r>
              <a:rPr kumimoji="0" lang="cs-CZ" altLang="cs-CZ" sz="1400" i="1"/>
              <a:t> Concepts of human anatomy </a:t>
            </a:r>
            <a:r>
              <a:rPr kumimoji="0" lang="en-US" altLang="cs-CZ" sz="1400" i="1"/>
              <a:t>&amp;</a:t>
            </a:r>
            <a:r>
              <a:rPr kumimoji="0" lang="cs-CZ" altLang="cs-CZ" sz="1400" i="1"/>
              <a:t> physiology (fifth edition). The McGraw-Hill Companies, 1999.</a:t>
            </a:r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395288" y="1300163"/>
            <a:ext cx="8767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400"/>
              <a:t>[</a:t>
            </a:r>
            <a:r>
              <a:rPr lang="cs-CZ" altLang="cs-CZ" sz="1400"/>
              <a:t>1</a:t>
            </a:r>
            <a:r>
              <a:rPr lang="en-US" altLang="cs-CZ" sz="1400"/>
              <a:t>] </a:t>
            </a:r>
            <a:r>
              <a:rPr kumimoji="0" lang="cs-CZ" altLang="cs-CZ" sz="1400" i="1"/>
              <a:t> ALTERS, S</a:t>
            </a:r>
            <a:r>
              <a:rPr kumimoji="0" lang="en-US" altLang="cs-CZ" sz="1400" i="1"/>
              <a:t>.</a:t>
            </a:r>
            <a:r>
              <a:rPr kumimoji="0" lang="cs-CZ" altLang="cs-CZ" sz="1400" i="1"/>
              <a:t> Biology – Understanding Life. Mosby-Year Book, Inc.: St. Luis, 1996.</a:t>
            </a:r>
          </a:p>
          <a:p>
            <a:r>
              <a:rPr kumimoji="0" lang="cs-CZ" altLang="cs-CZ" sz="1400" i="1"/>
              <a:t>      (obr. 4 - 7, 11 – 13)</a:t>
            </a:r>
          </a:p>
        </p:txBody>
      </p:sp>
      <p:sp>
        <p:nvSpPr>
          <p:cNvPr id="772105" name="Text Box 9"/>
          <p:cNvSpPr txBox="1">
            <a:spLocks noChangeArrowheads="1"/>
          </p:cNvSpPr>
          <p:nvPr/>
        </p:nvSpPr>
        <p:spPr bwMode="auto">
          <a:xfrm>
            <a:off x="376238" y="2595563"/>
            <a:ext cx="3948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tx2"/>
                </a:solidFill>
              </a:rPr>
              <a:t>Ostatní použitá literatura:</a:t>
            </a:r>
          </a:p>
        </p:txBody>
      </p:sp>
      <p:sp>
        <p:nvSpPr>
          <p:cNvPr id="772106" name="Text Box 10"/>
          <p:cNvSpPr txBox="1">
            <a:spLocks noChangeArrowheads="1"/>
          </p:cNvSpPr>
          <p:nvPr/>
        </p:nvSpPr>
        <p:spPr bwMode="auto">
          <a:xfrm>
            <a:off x="395288" y="4486275"/>
            <a:ext cx="803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[</a:t>
            </a:r>
            <a:r>
              <a:rPr lang="cs-CZ" altLang="cs-CZ" sz="1400"/>
              <a:t>6</a:t>
            </a:r>
            <a:r>
              <a:rPr lang="en-US" altLang="cs-CZ" sz="1400"/>
              <a:t>] </a:t>
            </a:r>
            <a:r>
              <a:rPr lang="cs-CZ" altLang="cs-CZ" sz="1400" i="1"/>
              <a:t>NEČAS, O. a kol. Obecná biologie pro lékařské fakulty. Jinočany: Nakladateství H</a:t>
            </a:r>
            <a:r>
              <a:rPr lang="en-US" altLang="cs-CZ" sz="1400" i="1"/>
              <a:t>&amp;</a:t>
            </a:r>
            <a:r>
              <a:rPr lang="cs-CZ" altLang="cs-CZ" sz="1400" i="1"/>
              <a:t>H, 2000.</a:t>
            </a:r>
          </a:p>
        </p:txBody>
      </p:sp>
      <p:sp>
        <p:nvSpPr>
          <p:cNvPr id="772107" name="Text Box 11"/>
          <p:cNvSpPr txBox="1">
            <a:spLocks noChangeArrowheads="1"/>
          </p:cNvSpPr>
          <p:nvPr/>
        </p:nvSpPr>
        <p:spPr bwMode="auto">
          <a:xfrm>
            <a:off x="388938" y="4921250"/>
            <a:ext cx="6086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/>
              <a:t>[</a:t>
            </a:r>
            <a:r>
              <a:rPr lang="cs-CZ" altLang="cs-CZ" sz="1400"/>
              <a:t>7</a:t>
            </a:r>
            <a:r>
              <a:rPr lang="en-US" altLang="cs-CZ" sz="1400"/>
              <a:t>] </a:t>
            </a:r>
            <a:r>
              <a:rPr lang="cs-CZ" altLang="cs-CZ" sz="1400" i="1"/>
              <a:t>KUBIŠTA, V. Buněčné základy životních dějů. Praha: Scientia, 1998.</a:t>
            </a:r>
          </a:p>
        </p:txBody>
      </p:sp>
      <p:sp>
        <p:nvSpPr>
          <p:cNvPr id="77210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  <p:sp>
        <p:nvSpPr>
          <p:cNvPr id="772109" name="Text Box 13"/>
          <p:cNvSpPr txBox="1">
            <a:spLocks noChangeArrowheads="1"/>
          </p:cNvSpPr>
          <p:nvPr/>
        </p:nvSpPr>
        <p:spPr bwMode="auto">
          <a:xfrm>
            <a:off x="395288" y="714375"/>
            <a:ext cx="353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tx2"/>
                </a:solidFill>
              </a:rPr>
              <a:t>Obrázky byly použity z:</a:t>
            </a:r>
          </a:p>
        </p:txBody>
      </p:sp>
      <p:sp>
        <p:nvSpPr>
          <p:cNvPr id="772110" name="Text Box 14"/>
          <p:cNvSpPr txBox="1">
            <a:spLocks noChangeArrowheads="1"/>
          </p:cNvSpPr>
          <p:nvPr/>
        </p:nvSpPr>
        <p:spPr bwMode="auto">
          <a:xfrm>
            <a:off x="395288" y="6003925"/>
            <a:ext cx="394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Ilustrace Markéta Roštejnská: obr. 1, 2, 3 a 8</a:t>
            </a:r>
            <a:endParaRPr lang="cs-CZ" altLang="cs-CZ" sz="1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7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7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8" grpId="0" animBg="1" autoUpdateAnimBg="0"/>
      <p:bldP spid="772099" grpId="0" autoUpdateAnimBg="0"/>
      <p:bldP spid="772100" grpId="0" autoUpdateAnimBg="0"/>
      <p:bldP spid="772101" grpId="0" autoUpdateAnimBg="0"/>
      <p:bldP spid="772102" grpId="0" autoUpdateAnimBg="0"/>
      <p:bldP spid="772103" grpId="0" autoUpdateAnimBg="0"/>
      <p:bldP spid="772104" grpId="0" autoUpdateAnimBg="0"/>
      <p:bldP spid="772105" grpId="0" autoUpdateAnimBg="0"/>
      <p:bldP spid="772106" grpId="0" autoUpdateAnimBg="0"/>
      <p:bldP spid="772107" grpId="0" autoUpdateAnimBg="0"/>
      <p:bldP spid="772109" grpId="0" autoUpdateAnimBg="0"/>
      <p:bldP spid="772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1885950" y="1490663"/>
            <a:ext cx="537368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Char char="-"/>
            </a:pPr>
            <a:r>
              <a:rPr kumimoji="0" lang="cs-CZ" altLang="cs-CZ" sz="5400" b="1">
                <a:solidFill>
                  <a:srgbClr val="33CC33"/>
                </a:solidFill>
                <a:latin typeface="Comic Sans MS" panose="030F0702030302020204" pitchFamily="66" charset="0"/>
              </a:rPr>
              <a:t>Prokaryotní</a:t>
            </a:r>
          </a:p>
          <a:p>
            <a:pPr algn="ctr"/>
            <a:r>
              <a:rPr kumimoji="0" lang="cs-CZ" altLang="cs-CZ" sz="1800" b="1">
                <a:latin typeface="Comic Sans MS" panose="030F0702030302020204" pitchFamily="66" charset="0"/>
              </a:rPr>
              <a:t>(z řeckých slov </a:t>
            </a:r>
            <a:r>
              <a:rPr kumimoji="0" lang="cs-CZ" altLang="cs-CZ" sz="1800" b="1" i="1">
                <a:latin typeface="Comic Sans MS" panose="030F0702030302020204" pitchFamily="66" charset="0"/>
              </a:rPr>
              <a:t>pro</a:t>
            </a:r>
            <a:r>
              <a:rPr kumimoji="0" lang="cs-CZ" altLang="cs-CZ" sz="1800" b="1">
                <a:latin typeface="Comic Sans MS" panose="030F0702030302020204" pitchFamily="66" charset="0"/>
              </a:rPr>
              <a:t> = před a </a:t>
            </a:r>
            <a:r>
              <a:rPr kumimoji="0" lang="cs-CZ" altLang="cs-CZ" sz="1800" b="1" i="1">
                <a:latin typeface="Comic Sans MS" panose="030F0702030302020204" pitchFamily="66" charset="0"/>
              </a:rPr>
              <a:t>karyon</a:t>
            </a:r>
            <a:r>
              <a:rPr kumimoji="0" lang="cs-CZ" altLang="cs-CZ" sz="1800" b="1">
                <a:latin typeface="Comic Sans MS" panose="030F0702030302020204" pitchFamily="66" charset="0"/>
              </a:rPr>
              <a:t> = jádro);</a:t>
            </a:r>
            <a:r>
              <a:rPr kumimoji="0" lang="cs-CZ" altLang="cs-CZ" sz="1600" b="1">
                <a:latin typeface="Comic Sans MS" panose="030F0702030302020204" pitchFamily="66" charset="0"/>
              </a:rPr>
              <a:t> </a:t>
            </a:r>
            <a:endParaRPr kumimoji="0" lang="cs-CZ" altLang="cs-CZ" sz="5400" b="1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2595563" y="3289300"/>
            <a:ext cx="39512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kumimoji="0" lang="cs-CZ" altLang="cs-CZ" sz="5400" b="1">
                <a:solidFill>
                  <a:srgbClr val="33CC33"/>
                </a:solidFill>
              </a:rPr>
              <a:t>Eukaryotní</a:t>
            </a:r>
          </a:p>
          <a:p>
            <a:pPr algn="ctr"/>
            <a:r>
              <a:rPr kumimoji="0" lang="cs-CZ" altLang="cs-CZ" sz="1800" b="1"/>
              <a:t>(</a:t>
            </a:r>
            <a:r>
              <a:rPr kumimoji="0" lang="cs-CZ" altLang="cs-CZ" sz="1800" b="1" i="1"/>
              <a:t>eu</a:t>
            </a:r>
            <a:r>
              <a:rPr kumimoji="0" lang="cs-CZ" altLang="cs-CZ" sz="1800" b="1"/>
              <a:t> = opravdu).</a:t>
            </a:r>
            <a:endParaRPr kumimoji="0" lang="cs-CZ" altLang="cs-CZ" sz="1800" b="1">
              <a:solidFill>
                <a:srgbClr val="33CC33"/>
              </a:solidFill>
            </a:endParaRPr>
          </a:p>
        </p:txBody>
      </p:sp>
      <p:sp>
        <p:nvSpPr>
          <p:cNvPr id="644102" name="Text Box 6"/>
          <p:cNvSpPr txBox="1">
            <a:spLocks noChangeArrowheads="1"/>
          </p:cNvSpPr>
          <p:nvPr/>
        </p:nvSpPr>
        <p:spPr bwMode="auto">
          <a:xfrm>
            <a:off x="1327150" y="476250"/>
            <a:ext cx="6492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3600" b="1">
                <a:solidFill>
                  <a:schemeClr val="tx2"/>
                </a:solidFill>
              </a:rPr>
              <a:t>Rozlišujeme dva typy buněk:</a:t>
            </a:r>
          </a:p>
        </p:txBody>
      </p:sp>
      <p:sp>
        <p:nvSpPr>
          <p:cNvPr id="644103" name="Text Box 7"/>
          <p:cNvSpPr txBox="1">
            <a:spLocks noChangeArrowheads="1"/>
          </p:cNvSpPr>
          <p:nvPr/>
        </p:nvSpPr>
        <p:spPr bwMode="auto">
          <a:xfrm>
            <a:off x="0" y="50974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solidFill>
                  <a:schemeClr val="tx2"/>
                </a:solidFill>
              </a:rPr>
              <a:t>Buňka je nejmenším známým útvarem, jenž je schopný samostatného života a rozmnožování.</a:t>
            </a:r>
          </a:p>
        </p:txBody>
      </p:sp>
      <p:sp>
        <p:nvSpPr>
          <p:cNvPr id="64410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/>
      <p:bldP spid="644101" grpId="0"/>
      <p:bldP spid="64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algn="ctr"/>
            <a:r>
              <a:rPr lang="cs-CZ" altLang="cs-CZ">
                <a:latin typeface="Comic Sans MS" panose="030F0702030302020204" pitchFamily="66" charset="0"/>
              </a:rPr>
              <a:t>Prokaryotní buňka</a:t>
            </a: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48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Rychlost metabolických dějů je mnohem vyšší než u eukaryotních buněk, což je umožněno tím, že vnitřní prostor není dělen membránami. </a:t>
            </a:r>
          </a:p>
        </p:txBody>
      </p:sp>
      <p:sp>
        <p:nvSpPr>
          <p:cNvPr id="646151" name="Rectangle 7"/>
          <p:cNvSpPr>
            <a:spLocks noChangeArrowheads="1"/>
          </p:cNvSpPr>
          <p:nvPr/>
        </p:nvSpPr>
        <p:spPr bwMode="auto">
          <a:xfrm>
            <a:off x="539750" y="2708275"/>
            <a:ext cx="8532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000"/>
              <a:t>Tyto organismy mají místo pravého jádra stočenou dvoušroubovici DNA na bílkovinném nosiči. Tato stočená dvoušroubovice se nazývá jaderná hmota (</a:t>
            </a:r>
            <a:r>
              <a:rPr lang="cs-CZ" altLang="cs-CZ" sz="2000" b="1">
                <a:solidFill>
                  <a:srgbClr val="009900"/>
                </a:solidFill>
              </a:rPr>
              <a:t>nukleoid</a:t>
            </a:r>
            <a:r>
              <a:rPr lang="cs-CZ" altLang="cs-CZ" sz="2000"/>
              <a:t>), jež je jediným chromosomem.</a:t>
            </a:r>
            <a:r>
              <a:rPr lang="cs-CZ" altLang="cs-CZ" sz="2000" b="1"/>
              <a:t> </a:t>
            </a:r>
          </a:p>
        </p:txBody>
      </p:sp>
      <p:sp>
        <p:nvSpPr>
          <p:cNvPr id="646170" name="Text Box 26"/>
          <p:cNvSpPr txBox="1">
            <a:spLocks noChangeArrowheads="1"/>
          </p:cNvSpPr>
          <p:nvPr/>
        </p:nvSpPr>
        <p:spPr bwMode="auto">
          <a:xfrm>
            <a:off x="2757488" y="4132263"/>
            <a:ext cx="3630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/>
              <a:t>Obr. 2. Prokaryotní bakterie</a:t>
            </a:r>
            <a:endParaRPr lang="cs-CZ" altLang="cs-CZ" sz="1400" baseline="30000"/>
          </a:p>
        </p:txBody>
      </p:sp>
      <p:sp>
        <p:nvSpPr>
          <p:cNvPr id="646175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  <p:pic>
        <p:nvPicPr>
          <p:cNvPr id="646177" name="Picture 33" descr="prokaryotní buň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9" r="1440"/>
          <a:stretch>
            <a:fillRect/>
          </a:stretch>
        </p:blipFill>
        <p:spPr bwMode="auto">
          <a:xfrm>
            <a:off x="2852738" y="4438650"/>
            <a:ext cx="34480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4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8" grpId="0"/>
      <p:bldP spid="64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813" name="Group 85"/>
          <p:cNvGrpSpPr>
            <a:grpSpLocks/>
          </p:cNvGrpSpPr>
          <p:nvPr/>
        </p:nvGrpSpPr>
        <p:grpSpPr bwMode="auto">
          <a:xfrm>
            <a:off x="1274763" y="498475"/>
            <a:ext cx="6681787" cy="6315075"/>
            <a:chOff x="531" y="314"/>
            <a:chExt cx="4209" cy="3978"/>
          </a:xfrm>
        </p:grpSpPr>
        <p:pic>
          <p:nvPicPr>
            <p:cNvPr id="713774" name="Picture 46" descr="bunka barevná hrubá"/>
            <p:cNvPicPr>
              <a:picLocks noChangeAspect="1" noChangeArrowheads="1"/>
            </p:cNvPicPr>
            <p:nvPr/>
          </p:nvPicPr>
          <p:blipFill>
            <a:blip r:embed="rId3">
              <a:lum bright="-8000"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2" b="7158"/>
            <a:stretch>
              <a:fillRect/>
            </a:stretch>
          </p:blipFill>
          <p:spPr bwMode="auto">
            <a:xfrm>
              <a:off x="531" y="314"/>
              <a:ext cx="4209" cy="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775" name="Picture 47" descr="bunka barevná hladká"/>
            <p:cNvPicPr>
              <a:picLocks noChangeAspect="1" noChangeArrowheads="1"/>
            </p:cNvPicPr>
            <p:nvPr/>
          </p:nvPicPr>
          <p:blipFill>
            <a:blip r:embed="rId4">
              <a:lum bright="-8000"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55287" r="49684" b="30980"/>
            <a:stretch>
              <a:fillRect/>
            </a:stretch>
          </p:blipFill>
          <p:spPr bwMode="auto">
            <a:xfrm>
              <a:off x="1852" y="2296"/>
              <a:ext cx="787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3776" name="Text Box 48"/>
          <p:cNvSpPr txBox="1">
            <a:spLocks noChangeArrowheads="1"/>
          </p:cNvSpPr>
          <p:nvPr/>
        </p:nvSpPr>
        <p:spPr bwMode="auto">
          <a:xfrm>
            <a:off x="161925" y="115888"/>
            <a:ext cx="277177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solidFill>
                  <a:schemeClr val="accent2"/>
                </a:solidFill>
              </a:rPr>
              <a:t>Obr. 3.</a:t>
            </a:r>
            <a:r>
              <a:rPr lang="en-US" altLang="cs-CZ" sz="1400">
                <a:solidFill>
                  <a:schemeClr val="accent2"/>
                </a:solidFill>
              </a:rPr>
              <a:t> </a:t>
            </a:r>
            <a:endParaRPr lang="cs-CZ" altLang="cs-CZ" sz="1400">
              <a:solidFill>
                <a:schemeClr val="accent2"/>
              </a:solidFill>
            </a:endParaRPr>
          </a:p>
          <a:p>
            <a:r>
              <a:rPr kumimoji="0" lang="cs-CZ" altLang="cs-CZ" sz="2400" b="1">
                <a:solidFill>
                  <a:schemeClr val="accent2"/>
                </a:solidFill>
              </a:rPr>
              <a:t>Eukaryotní živočišná buňka</a:t>
            </a:r>
            <a:endParaRPr lang="cs-CZ" altLang="cs-CZ" sz="2400" b="1" baseline="30000">
              <a:solidFill>
                <a:schemeClr val="accent2"/>
              </a:solidFill>
            </a:endParaRPr>
          </a:p>
        </p:txBody>
      </p:sp>
      <p:sp>
        <p:nvSpPr>
          <p:cNvPr id="713777" name="Text Box 49"/>
          <p:cNvSpPr txBox="1">
            <a:spLocks noChangeArrowheads="1"/>
          </p:cNvSpPr>
          <p:nvPr/>
        </p:nvSpPr>
        <p:spPr bwMode="auto">
          <a:xfrm>
            <a:off x="404813" y="2781300"/>
            <a:ext cx="87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Jadérko</a:t>
            </a:r>
          </a:p>
        </p:txBody>
      </p:sp>
      <p:sp>
        <p:nvSpPr>
          <p:cNvPr id="713778" name="Text Box 50"/>
          <p:cNvSpPr txBox="1">
            <a:spLocks noChangeArrowheads="1"/>
          </p:cNvSpPr>
          <p:nvPr/>
        </p:nvSpPr>
        <p:spPr bwMode="auto">
          <a:xfrm>
            <a:off x="4283075" y="6461125"/>
            <a:ext cx="3744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cs-CZ" altLang="cs-CZ" sz="1400" b="1"/>
              <a:t>Hrubé endoplasmatické retikulum</a:t>
            </a:r>
          </a:p>
        </p:txBody>
      </p:sp>
      <p:sp>
        <p:nvSpPr>
          <p:cNvPr id="713779" name="Text Box 51"/>
          <p:cNvSpPr txBox="1">
            <a:spLocks noChangeArrowheads="1"/>
          </p:cNvSpPr>
          <p:nvPr/>
        </p:nvSpPr>
        <p:spPr bwMode="auto">
          <a:xfrm>
            <a:off x="431800" y="2492375"/>
            <a:ext cx="684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Jádro</a:t>
            </a:r>
          </a:p>
        </p:txBody>
      </p:sp>
      <p:sp>
        <p:nvSpPr>
          <p:cNvPr id="713780" name="Text Box 52"/>
          <p:cNvSpPr txBox="1">
            <a:spLocks noChangeArrowheads="1"/>
          </p:cNvSpPr>
          <p:nvPr/>
        </p:nvSpPr>
        <p:spPr bwMode="auto">
          <a:xfrm>
            <a:off x="419100" y="1903413"/>
            <a:ext cx="865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Golgiho </a:t>
            </a:r>
          </a:p>
          <a:p>
            <a:r>
              <a:rPr kumimoji="0" lang="cs-CZ" altLang="cs-CZ" sz="1400" b="1"/>
              <a:t>aparát</a:t>
            </a:r>
          </a:p>
        </p:txBody>
      </p:sp>
      <p:sp>
        <p:nvSpPr>
          <p:cNvPr id="713781" name="Text Box 53"/>
          <p:cNvSpPr txBox="1">
            <a:spLocks noChangeArrowheads="1"/>
          </p:cNvSpPr>
          <p:nvPr/>
        </p:nvSpPr>
        <p:spPr bwMode="auto">
          <a:xfrm>
            <a:off x="431800" y="3789363"/>
            <a:ext cx="1511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cs-CZ" altLang="cs-CZ" sz="1400" b="1"/>
              <a:t>Jaderná membrána</a:t>
            </a:r>
          </a:p>
        </p:txBody>
      </p:sp>
      <p:sp>
        <p:nvSpPr>
          <p:cNvPr id="713782" name="Text Box 54"/>
          <p:cNvSpPr txBox="1">
            <a:spLocks noChangeArrowheads="1"/>
          </p:cNvSpPr>
          <p:nvPr/>
        </p:nvSpPr>
        <p:spPr bwMode="auto">
          <a:xfrm>
            <a:off x="431800" y="5084763"/>
            <a:ext cx="88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Lyzosom</a:t>
            </a:r>
          </a:p>
        </p:txBody>
      </p:sp>
      <p:sp>
        <p:nvSpPr>
          <p:cNvPr id="713783" name="Text Box 55"/>
          <p:cNvSpPr txBox="1">
            <a:spLocks noChangeArrowheads="1"/>
          </p:cNvSpPr>
          <p:nvPr/>
        </p:nvSpPr>
        <p:spPr bwMode="auto">
          <a:xfrm>
            <a:off x="7242175" y="4932363"/>
            <a:ext cx="129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Mitochondrie</a:t>
            </a:r>
          </a:p>
        </p:txBody>
      </p:sp>
      <p:sp>
        <p:nvSpPr>
          <p:cNvPr id="713784" name="Text Box 56"/>
          <p:cNvSpPr txBox="1">
            <a:spLocks noChangeArrowheads="1"/>
          </p:cNvSpPr>
          <p:nvPr/>
        </p:nvSpPr>
        <p:spPr bwMode="auto">
          <a:xfrm>
            <a:off x="395288" y="5659438"/>
            <a:ext cx="1260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cs-CZ" altLang="cs-CZ" sz="1400" b="1"/>
              <a:t>Plasmatická membrána</a:t>
            </a:r>
          </a:p>
        </p:txBody>
      </p:sp>
      <p:sp>
        <p:nvSpPr>
          <p:cNvPr id="713785" name="Text Box 57"/>
          <p:cNvSpPr txBox="1">
            <a:spLocks noChangeArrowheads="1"/>
          </p:cNvSpPr>
          <p:nvPr/>
        </p:nvSpPr>
        <p:spPr bwMode="auto">
          <a:xfrm>
            <a:off x="5900738" y="963613"/>
            <a:ext cx="1263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Mikrotubuly </a:t>
            </a:r>
          </a:p>
        </p:txBody>
      </p:sp>
      <p:sp>
        <p:nvSpPr>
          <p:cNvPr id="713786" name="Text Box 58"/>
          <p:cNvSpPr txBox="1">
            <a:spLocks noChangeArrowheads="1"/>
          </p:cNvSpPr>
          <p:nvPr/>
        </p:nvSpPr>
        <p:spPr bwMode="auto">
          <a:xfrm>
            <a:off x="900113" y="6453188"/>
            <a:ext cx="360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cs-CZ" altLang="cs-CZ" sz="1400" b="1"/>
              <a:t>Hladké endoplasmatické retikulum</a:t>
            </a:r>
          </a:p>
        </p:txBody>
      </p:sp>
      <p:sp>
        <p:nvSpPr>
          <p:cNvPr id="713787" name="Text Box 59"/>
          <p:cNvSpPr txBox="1">
            <a:spLocks noChangeArrowheads="1"/>
          </p:cNvSpPr>
          <p:nvPr/>
        </p:nvSpPr>
        <p:spPr bwMode="auto">
          <a:xfrm>
            <a:off x="3362325" y="404813"/>
            <a:ext cx="113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Cytoplasma</a:t>
            </a:r>
          </a:p>
        </p:txBody>
      </p:sp>
      <p:sp>
        <p:nvSpPr>
          <p:cNvPr id="713788" name="Text Box 60"/>
          <p:cNvSpPr txBox="1">
            <a:spLocks noChangeArrowheads="1"/>
          </p:cNvSpPr>
          <p:nvPr/>
        </p:nvSpPr>
        <p:spPr bwMode="auto">
          <a:xfrm>
            <a:off x="7453313" y="4373563"/>
            <a:ext cx="865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Ribosom</a:t>
            </a:r>
          </a:p>
        </p:txBody>
      </p:sp>
      <p:sp>
        <p:nvSpPr>
          <p:cNvPr id="713789" name="Text Box 61"/>
          <p:cNvSpPr txBox="1">
            <a:spLocks noChangeArrowheads="1"/>
          </p:cNvSpPr>
          <p:nvPr/>
        </p:nvSpPr>
        <p:spPr bwMode="auto">
          <a:xfrm>
            <a:off x="4591050" y="396875"/>
            <a:ext cx="1544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Mikrofilamenta </a:t>
            </a:r>
          </a:p>
        </p:txBody>
      </p:sp>
      <p:sp>
        <p:nvSpPr>
          <p:cNvPr id="713790" name="Text Box 62"/>
          <p:cNvSpPr txBox="1">
            <a:spLocks noChangeArrowheads="1"/>
          </p:cNvSpPr>
          <p:nvPr/>
        </p:nvSpPr>
        <p:spPr bwMode="auto">
          <a:xfrm>
            <a:off x="431800" y="3141663"/>
            <a:ext cx="1116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cs-CZ" altLang="cs-CZ" sz="1400" b="1"/>
              <a:t>Jaderné póry</a:t>
            </a:r>
          </a:p>
        </p:txBody>
      </p:sp>
      <p:sp>
        <p:nvSpPr>
          <p:cNvPr id="713791" name="Text Box 63"/>
          <p:cNvSpPr txBox="1">
            <a:spLocks noChangeArrowheads="1"/>
          </p:cNvSpPr>
          <p:nvPr/>
        </p:nvSpPr>
        <p:spPr bwMode="auto">
          <a:xfrm>
            <a:off x="7019925" y="981075"/>
            <a:ext cx="582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Bičík</a:t>
            </a:r>
          </a:p>
        </p:txBody>
      </p:sp>
      <p:sp>
        <p:nvSpPr>
          <p:cNvPr id="713792" name="Text Box 64"/>
          <p:cNvSpPr txBox="1">
            <a:spLocks noChangeArrowheads="1"/>
          </p:cNvSpPr>
          <p:nvPr/>
        </p:nvSpPr>
        <p:spPr bwMode="auto">
          <a:xfrm>
            <a:off x="7677150" y="5788025"/>
            <a:ext cx="566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cs-CZ" altLang="cs-CZ" sz="1400" b="1"/>
              <a:t>Brvy</a:t>
            </a:r>
          </a:p>
        </p:txBody>
      </p:sp>
      <p:sp>
        <p:nvSpPr>
          <p:cNvPr id="713793" name="Line 65"/>
          <p:cNvSpPr>
            <a:spLocks noChangeShapeType="1"/>
          </p:cNvSpPr>
          <p:nvPr/>
        </p:nvSpPr>
        <p:spPr bwMode="auto">
          <a:xfrm>
            <a:off x="1284288" y="2205038"/>
            <a:ext cx="17033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794" name="Line 66"/>
          <p:cNvSpPr>
            <a:spLocks noChangeShapeType="1"/>
          </p:cNvSpPr>
          <p:nvPr/>
        </p:nvSpPr>
        <p:spPr bwMode="auto">
          <a:xfrm flipV="1">
            <a:off x="1274763" y="3284538"/>
            <a:ext cx="24717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795" name="Line 67"/>
          <p:cNvSpPr>
            <a:spLocks noChangeShapeType="1"/>
          </p:cNvSpPr>
          <p:nvPr/>
        </p:nvSpPr>
        <p:spPr bwMode="auto">
          <a:xfrm flipV="1">
            <a:off x="1274763" y="4013200"/>
            <a:ext cx="322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796" name="Line 68"/>
          <p:cNvSpPr>
            <a:spLocks noChangeShapeType="1"/>
          </p:cNvSpPr>
          <p:nvPr/>
        </p:nvSpPr>
        <p:spPr bwMode="auto">
          <a:xfrm flipV="1">
            <a:off x="5003800" y="70167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797" name="Line 69"/>
          <p:cNvSpPr>
            <a:spLocks noChangeShapeType="1"/>
          </p:cNvSpPr>
          <p:nvPr/>
        </p:nvSpPr>
        <p:spPr bwMode="auto">
          <a:xfrm>
            <a:off x="1274763" y="2708275"/>
            <a:ext cx="2878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798" name="Line 70"/>
          <p:cNvSpPr>
            <a:spLocks noChangeShapeType="1"/>
          </p:cNvSpPr>
          <p:nvPr/>
        </p:nvSpPr>
        <p:spPr bwMode="auto">
          <a:xfrm flipV="1">
            <a:off x="1274763" y="2924175"/>
            <a:ext cx="31607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799" name="Line 71"/>
          <p:cNvSpPr>
            <a:spLocks noChangeShapeType="1"/>
          </p:cNvSpPr>
          <p:nvPr/>
        </p:nvSpPr>
        <p:spPr bwMode="auto">
          <a:xfrm flipV="1">
            <a:off x="1320800" y="4219575"/>
            <a:ext cx="1258888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0" name="Line 72"/>
          <p:cNvSpPr>
            <a:spLocks noChangeShapeType="1"/>
          </p:cNvSpPr>
          <p:nvPr/>
        </p:nvSpPr>
        <p:spPr bwMode="auto">
          <a:xfrm flipV="1">
            <a:off x="1547813" y="5918200"/>
            <a:ext cx="18240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1" name="Line 73"/>
          <p:cNvSpPr>
            <a:spLocks noChangeShapeType="1"/>
          </p:cNvSpPr>
          <p:nvPr/>
        </p:nvSpPr>
        <p:spPr bwMode="auto">
          <a:xfrm flipV="1">
            <a:off x="3863975" y="4525963"/>
            <a:ext cx="0" cy="1927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2" name="Line 74"/>
          <p:cNvSpPr>
            <a:spLocks noChangeShapeType="1"/>
          </p:cNvSpPr>
          <p:nvPr/>
        </p:nvSpPr>
        <p:spPr bwMode="auto">
          <a:xfrm flipH="1" flipV="1">
            <a:off x="5364163" y="4652963"/>
            <a:ext cx="0" cy="18081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3" name="Line 75"/>
          <p:cNvSpPr>
            <a:spLocks noChangeShapeType="1"/>
          </p:cNvSpPr>
          <p:nvPr/>
        </p:nvSpPr>
        <p:spPr bwMode="auto">
          <a:xfrm flipH="1">
            <a:off x="7242175" y="1284288"/>
            <a:ext cx="0" cy="920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4" name="Line 76"/>
          <p:cNvSpPr>
            <a:spLocks noChangeShapeType="1"/>
          </p:cNvSpPr>
          <p:nvPr/>
        </p:nvSpPr>
        <p:spPr bwMode="auto">
          <a:xfrm>
            <a:off x="6299200" y="12684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5" name="Line 77"/>
          <p:cNvSpPr>
            <a:spLocks noChangeShapeType="1"/>
          </p:cNvSpPr>
          <p:nvPr/>
        </p:nvSpPr>
        <p:spPr bwMode="auto">
          <a:xfrm flipH="1" flipV="1">
            <a:off x="3924300" y="6937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6" name="Line 78"/>
          <p:cNvSpPr>
            <a:spLocks noChangeShapeType="1"/>
          </p:cNvSpPr>
          <p:nvPr/>
        </p:nvSpPr>
        <p:spPr bwMode="auto">
          <a:xfrm>
            <a:off x="6772275" y="4076700"/>
            <a:ext cx="67945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7" name="Line 79"/>
          <p:cNvSpPr>
            <a:spLocks noChangeShapeType="1"/>
          </p:cNvSpPr>
          <p:nvPr/>
        </p:nvSpPr>
        <p:spPr bwMode="auto">
          <a:xfrm>
            <a:off x="5748338" y="4508500"/>
            <a:ext cx="17033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8" name="Line 80"/>
          <p:cNvSpPr>
            <a:spLocks noChangeShapeType="1"/>
          </p:cNvSpPr>
          <p:nvPr/>
        </p:nvSpPr>
        <p:spPr bwMode="auto">
          <a:xfrm>
            <a:off x="5991225" y="5975350"/>
            <a:ext cx="17033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09" name="Line 81"/>
          <p:cNvSpPr>
            <a:spLocks noChangeShapeType="1"/>
          </p:cNvSpPr>
          <p:nvPr/>
        </p:nvSpPr>
        <p:spPr bwMode="auto">
          <a:xfrm>
            <a:off x="5461000" y="5084763"/>
            <a:ext cx="17033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3817" name="AutoShape 8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3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3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3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1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1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3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13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1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1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1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1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1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1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1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77" grpId="0"/>
      <p:bldP spid="713778" grpId="0"/>
      <p:bldP spid="713779" grpId="0"/>
      <p:bldP spid="713780" grpId="0"/>
      <p:bldP spid="713781" grpId="0"/>
      <p:bldP spid="713782" grpId="0"/>
      <p:bldP spid="713783" grpId="0"/>
      <p:bldP spid="713784" grpId="0"/>
      <p:bldP spid="713785" grpId="0"/>
      <p:bldP spid="713786" grpId="0"/>
      <p:bldP spid="713787" grpId="0"/>
      <p:bldP spid="713788" grpId="0"/>
      <p:bldP spid="713789" grpId="0"/>
      <p:bldP spid="713790" grpId="0"/>
      <p:bldP spid="713791" grpId="0"/>
      <p:bldP spid="7137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269" name="Group 53"/>
          <p:cNvGrpSpPr>
            <a:grpSpLocks/>
          </p:cNvGrpSpPr>
          <p:nvPr/>
        </p:nvGrpSpPr>
        <p:grpSpPr bwMode="auto">
          <a:xfrm>
            <a:off x="92075" y="1339850"/>
            <a:ext cx="4479925" cy="4386263"/>
            <a:chOff x="531" y="314"/>
            <a:chExt cx="4209" cy="3978"/>
          </a:xfrm>
        </p:grpSpPr>
        <p:pic>
          <p:nvPicPr>
            <p:cNvPr id="777220" name="Picture 4" descr="bunka barevná hrubá"/>
            <p:cNvPicPr>
              <a:picLocks noChangeAspect="1" noChangeArrowheads="1"/>
            </p:cNvPicPr>
            <p:nvPr/>
          </p:nvPicPr>
          <p:blipFill>
            <a:blip r:embed="rId3">
              <a:lum bright="-8000"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2" b="7158"/>
            <a:stretch>
              <a:fillRect/>
            </a:stretch>
          </p:blipFill>
          <p:spPr bwMode="auto">
            <a:xfrm>
              <a:off x="531" y="314"/>
              <a:ext cx="4209" cy="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240" name="Picture 24" descr="bunka barevná hladká"/>
            <p:cNvPicPr>
              <a:picLocks noChangeAspect="1" noChangeArrowheads="1"/>
            </p:cNvPicPr>
            <p:nvPr/>
          </p:nvPicPr>
          <p:blipFill>
            <a:blip r:embed="rId4">
              <a:lum bright="-8000"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55287" r="49684" b="30980"/>
            <a:stretch>
              <a:fillRect/>
            </a:stretch>
          </p:blipFill>
          <p:spPr bwMode="auto">
            <a:xfrm>
              <a:off x="1852" y="2296"/>
              <a:ext cx="787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7265" name="Rectangle 49"/>
          <p:cNvSpPr>
            <a:spLocks noChangeArrowheads="1"/>
          </p:cNvSpPr>
          <p:nvPr/>
        </p:nvSpPr>
        <p:spPr bwMode="auto">
          <a:xfrm>
            <a:off x="2771775" y="260350"/>
            <a:ext cx="62912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cs-CZ" altLang="cs-CZ" sz="3600" b="1">
                <a:latin typeface="Comic Sans MS" panose="030F0702030302020204" pitchFamily="66" charset="0"/>
              </a:rPr>
              <a:t>Eukaryotní živočišná buňka</a:t>
            </a:r>
          </a:p>
        </p:txBody>
      </p:sp>
      <p:sp>
        <p:nvSpPr>
          <p:cNvPr id="777266" name="Text Box 50"/>
          <p:cNvSpPr txBox="1">
            <a:spLocks noChangeArrowheads="1"/>
          </p:cNvSpPr>
          <p:nvPr/>
        </p:nvSpPr>
        <p:spPr bwMode="auto">
          <a:xfrm>
            <a:off x="4541838" y="1517650"/>
            <a:ext cx="4422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>
                <a:solidFill>
                  <a:srgbClr val="2904A0"/>
                </a:solidFill>
              </a:rPr>
              <a:t>Eukaryotní buňky jsou mnohem větší než prokaryotní a mají také dokonaleji vyvinuté a komplikovanější vnitřní uspořádání</a:t>
            </a:r>
            <a:r>
              <a:rPr lang="cs-CZ" altLang="cs-CZ" sz="1800"/>
              <a:t>. </a:t>
            </a:r>
          </a:p>
        </p:txBody>
      </p:sp>
      <p:sp>
        <p:nvSpPr>
          <p:cNvPr id="777267" name="Text Box 51"/>
          <p:cNvSpPr txBox="1">
            <a:spLocks noChangeArrowheads="1"/>
          </p:cNvSpPr>
          <p:nvPr/>
        </p:nvSpPr>
        <p:spPr bwMode="auto">
          <a:xfrm>
            <a:off x="4572000" y="3213100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>
                <a:solidFill>
                  <a:srgbClr val="009900"/>
                </a:solidFill>
              </a:rPr>
              <a:t>Jsou to typické buňky, které se nacházejí v lidském těle.</a:t>
            </a:r>
          </a:p>
        </p:txBody>
      </p:sp>
      <p:sp>
        <p:nvSpPr>
          <p:cNvPr id="777268" name="Text Box 52"/>
          <p:cNvSpPr txBox="1">
            <a:spLocks noChangeArrowheads="1"/>
          </p:cNvSpPr>
          <p:nvPr/>
        </p:nvSpPr>
        <p:spPr bwMode="auto">
          <a:xfrm>
            <a:off x="4572000" y="4437063"/>
            <a:ext cx="43926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>
                <a:solidFill>
                  <a:srgbClr val="CC3300"/>
                </a:solidFill>
              </a:rPr>
              <a:t>Na rozdíl od prokaryotních buněk mají pravé jádro, jež je ohraničeno jadernou membránou. </a:t>
            </a:r>
          </a:p>
          <a:p>
            <a:pPr algn="ctr"/>
            <a:endParaRPr lang="cs-CZ" altLang="cs-CZ" sz="1800">
              <a:solidFill>
                <a:srgbClr val="CC3300"/>
              </a:solidFill>
            </a:endParaRPr>
          </a:p>
        </p:txBody>
      </p:sp>
      <p:sp>
        <p:nvSpPr>
          <p:cNvPr id="777270" name="Text Box 54"/>
          <p:cNvSpPr txBox="1">
            <a:spLocks noChangeArrowheads="1"/>
          </p:cNvSpPr>
          <p:nvPr/>
        </p:nvSpPr>
        <p:spPr bwMode="auto">
          <a:xfrm>
            <a:off x="161925" y="115888"/>
            <a:ext cx="277177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solidFill>
                  <a:schemeClr val="accent2"/>
                </a:solidFill>
              </a:rPr>
              <a:t>Obr. 3.</a:t>
            </a:r>
            <a:r>
              <a:rPr lang="en-US" altLang="cs-CZ" sz="1400">
                <a:solidFill>
                  <a:schemeClr val="accent2"/>
                </a:solidFill>
              </a:rPr>
              <a:t> </a:t>
            </a:r>
            <a:endParaRPr lang="cs-CZ" altLang="cs-CZ" sz="1400">
              <a:solidFill>
                <a:schemeClr val="accent2"/>
              </a:solidFill>
            </a:endParaRPr>
          </a:p>
          <a:p>
            <a:r>
              <a:rPr kumimoji="0" lang="cs-CZ" altLang="cs-CZ" sz="2400" b="1">
                <a:solidFill>
                  <a:schemeClr val="accent2"/>
                </a:solidFill>
              </a:rPr>
              <a:t>Eukaryotní živočišná buňka</a:t>
            </a:r>
            <a:endParaRPr lang="cs-CZ" altLang="cs-CZ" sz="2400" b="1" baseline="30000">
              <a:solidFill>
                <a:schemeClr val="accent2"/>
              </a:solidFill>
            </a:endParaRPr>
          </a:p>
        </p:txBody>
      </p:sp>
      <p:sp>
        <p:nvSpPr>
          <p:cNvPr id="777274" name="AutoShape 5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7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66" grpId="0"/>
      <p:bldP spid="777267" grpId="0"/>
      <p:bldP spid="777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685800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>
                <a:latin typeface="Comic Sans MS" panose="030F0702030302020204" pitchFamily="66" charset="0"/>
              </a:rPr>
              <a:t>Jádro (nucleus)</a:t>
            </a:r>
          </a:p>
        </p:txBody>
      </p:sp>
      <p:sp>
        <p:nvSpPr>
          <p:cNvPr id="642078" name="Text Box 30"/>
          <p:cNvSpPr txBox="1">
            <a:spLocks noChangeArrowheads="1"/>
          </p:cNvSpPr>
          <p:nvPr/>
        </p:nvSpPr>
        <p:spPr bwMode="auto">
          <a:xfrm>
            <a:off x="2286000" y="6364288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/>
              <a:t>Obr. 4.</a:t>
            </a:r>
            <a:r>
              <a:rPr lang="en-US" altLang="cs-CZ" sz="1400"/>
              <a:t> </a:t>
            </a:r>
            <a:r>
              <a:rPr kumimoji="0" lang="cs-CZ" altLang="cs-CZ" sz="1400"/>
              <a:t>Jádro, jaderná membrána a jaderné póry</a:t>
            </a:r>
            <a:r>
              <a:rPr kumimoji="0" lang="en-US" altLang="cs-CZ" sz="1400" i="1"/>
              <a:t> </a:t>
            </a:r>
            <a:r>
              <a:rPr lang="en-US" altLang="cs-CZ" sz="1400" baseline="30000"/>
              <a:t>[</a:t>
            </a:r>
            <a:r>
              <a:rPr lang="cs-CZ" altLang="cs-CZ" sz="1400" baseline="30000"/>
              <a:t>1</a:t>
            </a:r>
            <a:r>
              <a:rPr lang="en-US" altLang="cs-CZ" sz="1400" baseline="30000"/>
              <a:t>]</a:t>
            </a:r>
            <a:endParaRPr lang="cs-CZ" altLang="cs-CZ" sz="1400" baseline="30000"/>
          </a:p>
        </p:txBody>
      </p:sp>
      <p:pic>
        <p:nvPicPr>
          <p:cNvPr id="642080" name="Picture 32" descr="Jád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17029" r="9441" b="40869"/>
          <a:stretch>
            <a:fillRect/>
          </a:stretch>
        </p:blipFill>
        <p:spPr bwMode="auto">
          <a:xfrm>
            <a:off x="1331913" y="1674813"/>
            <a:ext cx="6507162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81" name="Text Box 33"/>
          <p:cNvSpPr txBox="1">
            <a:spLocks noChangeAspect="1" noChangeArrowheads="1"/>
          </p:cNvSpPr>
          <p:nvPr/>
        </p:nvSpPr>
        <p:spPr bwMode="auto">
          <a:xfrm>
            <a:off x="3419475" y="1831975"/>
            <a:ext cx="50165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900"/>
              <a:t>Jádro</a:t>
            </a:r>
          </a:p>
        </p:txBody>
      </p:sp>
      <p:sp>
        <p:nvSpPr>
          <p:cNvPr id="642082" name="Text Box 34"/>
          <p:cNvSpPr txBox="1">
            <a:spLocks noChangeAspect="1" noChangeArrowheads="1"/>
          </p:cNvSpPr>
          <p:nvPr/>
        </p:nvSpPr>
        <p:spPr bwMode="auto">
          <a:xfrm>
            <a:off x="5837238" y="2479675"/>
            <a:ext cx="89535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900"/>
              <a:t>Jaderné póry</a:t>
            </a:r>
          </a:p>
        </p:txBody>
      </p:sp>
      <p:sp>
        <p:nvSpPr>
          <p:cNvPr id="642083" name="Text Box 35"/>
          <p:cNvSpPr txBox="1">
            <a:spLocks noChangeAspect="1" noChangeArrowheads="1"/>
          </p:cNvSpPr>
          <p:nvPr/>
        </p:nvSpPr>
        <p:spPr bwMode="auto">
          <a:xfrm>
            <a:off x="5435600" y="3933825"/>
            <a:ext cx="119856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900"/>
              <a:t>Jaderná membrána</a:t>
            </a:r>
          </a:p>
        </p:txBody>
      </p:sp>
      <p:sp>
        <p:nvSpPr>
          <p:cNvPr id="642087" name="AutoShape 3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468313" y="5943600"/>
            <a:ext cx="8675687" cy="6413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Vnitřek jádra je vyplněn sítí bílkovinných vláken – tzv. </a:t>
            </a:r>
            <a:r>
              <a:rPr lang="cs-CZ" altLang="cs-CZ" sz="1800" b="1">
                <a:solidFill>
                  <a:srgbClr val="CC6600"/>
                </a:solidFill>
              </a:rPr>
              <a:t>jadernou plasmou</a:t>
            </a:r>
            <a:r>
              <a:rPr lang="cs-CZ" altLang="cs-CZ" sz="1800"/>
              <a:t> (karyoplasma, někdy též jaderná šťáva).</a:t>
            </a:r>
          </a:p>
        </p:txBody>
      </p:sp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3278188" y="1333500"/>
            <a:ext cx="247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Jádro má dvě funkce:</a:t>
            </a:r>
          </a:p>
        </p:txBody>
      </p:sp>
      <p:sp>
        <p:nvSpPr>
          <p:cNvPr id="724999" name="Line 7"/>
          <p:cNvSpPr>
            <a:spLocks noChangeShapeType="1"/>
          </p:cNvSpPr>
          <p:nvPr/>
        </p:nvSpPr>
        <p:spPr bwMode="auto">
          <a:xfrm flipV="1">
            <a:off x="3062288" y="1670050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arrow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25000" name="Line 8"/>
          <p:cNvSpPr>
            <a:spLocks noChangeShapeType="1"/>
          </p:cNvSpPr>
          <p:nvPr/>
        </p:nvSpPr>
        <p:spPr bwMode="auto">
          <a:xfrm>
            <a:off x="4502150" y="1670050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25001" name="Text Box 9"/>
          <p:cNvSpPr txBox="1">
            <a:spLocks noChangeArrowheads="1"/>
          </p:cNvSpPr>
          <p:nvPr/>
        </p:nvSpPr>
        <p:spPr bwMode="auto">
          <a:xfrm>
            <a:off x="2197100" y="2293938"/>
            <a:ext cx="1789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>
                <a:solidFill>
                  <a:srgbClr val="009900"/>
                </a:solidFill>
              </a:rPr>
              <a:t>Genetickou</a:t>
            </a:r>
          </a:p>
          <a:p>
            <a:pPr algn="ctr"/>
            <a:r>
              <a:rPr lang="cs-CZ" altLang="cs-CZ" b="1">
                <a:solidFill>
                  <a:srgbClr val="009900"/>
                </a:solidFill>
              </a:rPr>
              <a:t>(Replikace DNA)</a:t>
            </a:r>
          </a:p>
        </p:txBody>
      </p:sp>
      <p:sp>
        <p:nvSpPr>
          <p:cNvPr id="725002" name="Text Box 10"/>
          <p:cNvSpPr txBox="1">
            <a:spLocks noChangeArrowheads="1"/>
          </p:cNvSpPr>
          <p:nvPr/>
        </p:nvSpPr>
        <p:spPr bwMode="auto">
          <a:xfrm>
            <a:off x="4141788" y="2293938"/>
            <a:ext cx="33845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>
                <a:solidFill>
                  <a:schemeClr val="tx2"/>
                </a:solidFill>
              </a:rPr>
              <a:t>Metabolickou</a:t>
            </a:r>
          </a:p>
          <a:p>
            <a:pPr algn="ctr"/>
            <a:r>
              <a:rPr lang="cs-CZ" altLang="cs-CZ" b="1">
                <a:solidFill>
                  <a:schemeClr val="tx2"/>
                </a:solidFill>
              </a:rPr>
              <a:t>(Řízení některých metabolických procesů buňky)</a:t>
            </a:r>
          </a:p>
        </p:txBody>
      </p:sp>
      <p:sp>
        <p:nvSpPr>
          <p:cNvPr id="725003" name="AutoShape 11"/>
          <p:cNvSpPr>
            <a:spLocks noChangeArrowheads="1"/>
          </p:cNvSpPr>
          <p:nvPr/>
        </p:nvSpPr>
        <p:spPr bwMode="auto">
          <a:xfrm>
            <a:off x="2917825" y="3140075"/>
            <a:ext cx="219075" cy="576263"/>
          </a:xfrm>
          <a:prstGeom prst="downArrow">
            <a:avLst>
              <a:gd name="adj1" fmla="val 50000"/>
              <a:gd name="adj2" fmla="val 65761"/>
            </a:avLst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5004" name="AutoShape 12"/>
          <p:cNvSpPr>
            <a:spLocks noChangeArrowheads="1"/>
          </p:cNvSpPr>
          <p:nvPr/>
        </p:nvSpPr>
        <p:spPr bwMode="auto">
          <a:xfrm>
            <a:off x="5794375" y="3140075"/>
            <a:ext cx="219075" cy="576263"/>
          </a:xfrm>
          <a:prstGeom prst="downArrow">
            <a:avLst>
              <a:gd name="adj1" fmla="val 50000"/>
              <a:gd name="adj2" fmla="val 65761"/>
            </a:avLst>
          </a:prstGeom>
          <a:solidFill>
            <a:srgbClr val="EEFC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5005" name="Text Box 13"/>
          <p:cNvSpPr txBox="1">
            <a:spLocks noChangeArrowheads="1"/>
          </p:cNvSpPr>
          <p:nvPr/>
        </p:nvSpPr>
        <p:spPr bwMode="auto">
          <a:xfrm>
            <a:off x="4862513" y="3835400"/>
            <a:ext cx="217963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/>
              <a:t>Metabolickou funkcí rozumíme např. </a:t>
            </a:r>
            <a:r>
              <a:rPr lang="cs-CZ" altLang="cs-CZ" sz="1800" b="1">
                <a:solidFill>
                  <a:srgbClr val="2904A0"/>
                </a:solidFill>
              </a:rPr>
              <a:t>syntézu</a:t>
            </a:r>
            <a:r>
              <a:rPr lang="cs-CZ" altLang="cs-CZ" sz="1800"/>
              <a:t> RNA, některých enzymů, ATP aj. </a:t>
            </a:r>
          </a:p>
        </p:txBody>
      </p:sp>
      <p:sp>
        <p:nvSpPr>
          <p:cNvPr id="725008" name="Rectangle 16"/>
          <p:cNvSpPr>
            <a:spLocks noChangeArrowheads="1"/>
          </p:cNvSpPr>
          <p:nvPr/>
        </p:nvSpPr>
        <p:spPr bwMode="auto">
          <a:xfrm>
            <a:off x="685800" y="404813"/>
            <a:ext cx="7772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cs-CZ" altLang="cs-CZ">
                <a:latin typeface="Comic Sans MS" panose="030F0702030302020204" pitchFamily="66" charset="0"/>
              </a:rPr>
              <a:t>Jádro (nucleus)</a:t>
            </a:r>
          </a:p>
        </p:txBody>
      </p:sp>
      <p:sp>
        <p:nvSpPr>
          <p:cNvPr id="725009" name="Rectangle 17"/>
          <p:cNvSpPr>
            <a:spLocks noChangeArrowheads="1"/>
          </p:cNvSpPr>
          <p:nvPr/>
        </p:nvSpPr>
        <p:spPr bwMode="auto">
          <a:xfrm>
            <a:off x="1476375" y="3860800"/>
            <a:ext cx="309721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/>
              <a:t>Genetickou funkcí rozumíme např. </a:t>
            </a:r>
            <a:r>
              <a:rPr lang="cs-CZ" altLang="cs-CZ" b="1">
                <a:solidFill>
                  <a:srgbClr val="006600"/>
                </a:solidFill>
              </a:rPr>
              <a:t>tvorbu vlastních složek</a:t>
            </a:r>
            <a:r>
              <a:rPr lang="cs-CZ" altLang="cs-CZ" b="1"/>
              <a:t> </a:t>
            </a:r>
            <a:r>
              <a:rPr lang="cs-CZ" altLang="cs-CZ"/>
              <a:t>nebo</a:t>
            </a:r>
            <a:r>
              <a:rPr lang="cs-CZ" altLang="cs-CZ" b="1"/>
              <a:t> </a:t>
            </a:r>
            <a:r>
              <a:rPr lang="cs-CZ" altLang="cs-CZ" b="1">
                <a:solidFill>
                  <a:srgbClr val="006600"/>
                </a:solidFill>
              </a:rPr>
              <a:t>replikaci</a:t>
            </a:r>
            <a:r>
              <a:rPr lang="cs-CZ" altLang="cs-CZ"/>
              <a:t>, kdy dochází k přenosu genetických informací z mateřské buňky na dceřinou. </a:t>
            </a:r>
          </a:p>
        </p:txBody>
      </p:sp>
      <p:sp>
        <p:nvSpPr>
          <p:cNvPr id="725013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310313"/>
            <a:ext cx="1008063" cy="358775"/>
          </a:xfrm>
          <a:prstGeom prst="actionButtonBlank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 b="1"/>
              <a:t>Obsah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2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2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2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2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2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2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2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7" grpId="0" animBg="1"/>
      <p:bldP spid="724998" grpId="0"/>
      <p:bldP spid="725001" grpId="0"/>
      <p:bldP spid="725002" grpId="0"/>
      <p:bldP spid="725005" grpId="0"/>
      <p:bldP spid="725009" grpId="0"/>
    </p:bld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D:\Install\Office 2000\PFiles\MSOffice\Template\PDesigns\nature.pot</Template>
  <TotalTime>5611</TotalTime>
  <Words>2257</Words>
  <Application>Microsoft Office PowerPoint</Application>
  <PresentationFormat>Předvádění na obrazovce (4:3)</PresentationFormat>
  <Paragraphs>442</Paragraphs>
  <Slides>37</Slides>
  <Notes>37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Times New Roman</vt:lpstr>
      <vt:lpstr>Wingdings</vt:lpstr>
      <vt:lpstr>Arial Narrow</vt:lpstr>
      <vt:lpstr>Arial</vt:lpstr>
      <vt:lpstr>Comic Sans MS</vt:lpstr>
      <vt:lpstr>nature</vt:lpstr>
      <vt:lpstr>Výchozí návrh</vt:lpstr>
      <vt:lpstr>ACD/ChemSketch</vt:lpstr>
      <vt:lpstr>ACD/3D</vt:lpstr>
      <vt:lpstr>Buňka</vt:lpstr>
      <vt:lpstr>Obsah (1. část)</vt:lpstr>
      <vt:lpstr>Obsah (2.část)</vt:lpstr>
      <vt:lpstr>Prezentace aplikace PowerPoint</vt:lpstr>
      <vt:lpstr>Prokaryotní buňka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Biochemické procesy v lidském těle</dc:title>
  <dc:creator>Milada Roštejnská</dc:creator>
  <cp:lastModifiedBy>Dana Rédrová</cp:lastModifiedBy>
  <cp:revision>243</cp:revision>
  <cp:lastPrinted>1601-01-01T00:00:00Z</cp:lastPrinted>
  <dcterms:created xsi:type="dcterms:W3CDTF">2003-07-11T09:25:42Z</dcterms:created>
  <dcterms:modified xsi:type="dcterms:W3CDTF">2020-09-11T14:59:33Z</dcterms:modified>
</cp:coreProperties>
</file>