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6" r:id="rId4"/>
    <p:sldId id="257" r:id="rId5"/>
    <p:sldId id="275" r:id="rId6"/>
    <p:sldId id="272" r:id="rId7"/>
    <p:sldId id="258" r:id="rId8"/>
    <p:sldId id="260" r:id="rId9"/>
    <p:sldId id="261" r:id="rId10"/>
    <p:sldId id="262" r:id="rId11"/>
    <p:sldId id="263" r:id="rId12"/>
    <p:sldId id="264" r:id="rId13"/>
    <p:sldId id="267" r:id="rId14"/>
    <p:sldId id="266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8B01-0A51-438A-A422-62EDD2DDD704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4A2FC-196F-4D97-BD37-BCD85C57DD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Znáte hru Dostihy a sázky?</a:t>
            </a:r>
            <a:endParaRPr lang="cs-CZ" b="1" dirty="0"/>
          </a:p>
        </p:txBody>
      </p:sp>
      <p:pic>
        <p:nvPicPr>
          <p:cNvPr id="6" name="Zástupný symbol pro obsah 5" descr="PqKwJfAT9aw-kVD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556792"/>
            <a:ext cx="4968552" cy="5025661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4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Z jakých dvou dílčích organických reakcí je složen mechanismus esterifikace?</a:t>
            </a:r>
          </a:p>
          <a:p>
            <a:pPr algn="ctr">
              <a:buNone/>
            </a:pPr>
            <a:endParaRPr lang="cs-CZ" sz="3500" dirty="0"/>
          </a:p>
        </p:txBody>
      </p:sp>
      <p:sp>
        <p:nvSpPr>
          <p:cNvPr id="4" name="Obdélník 3"/>
          <p:cNvSpPr/>
          <p:nvPr/>
        </p:nvSpPr>
        <p:spPr>
          <a:xfrm>
            <a:off x="539552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adice a eliminace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eliminace a substituce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  <a:tab pos="1076325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adice a substituce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adice a přesmyk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5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Která z následujících kyselin nepatří mezi aromatické dikarboxylové kyseliny?</a:t>
            </a:r>
          </a:p>
          <a:p>
            <a:pPr algn="ctr">
              <a:buNone/>
            </a:pPr>
            <a:endParaRPr lang="cs-CZ" sz="3500" dirty="0"/>
          </a:p>
        </p:txBody>
      </p:sp>
      <p:sp>
        <p:nvSpPr>
          <p:cNvPr id="4" name="Obdélník 3"/>
          <p:cNvSpPr/>
          <p:nvPr/>
        </p:nvSpPr>
        <p:spPr>
          <a:xfrm>
            <a:off x="539552" y="3068960"/>
            <a:ext cx="374441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kyselina </a:t>
            </a:r>
            <a:r>
              <a:rPr lang="cs-CZ" sz="2500" dirty="0" err="1" smtClean="0">
                <a:solidFill>
                  <a:schemeClr val="tx1"/>
                </a:solidFill>
              </a:rPr>
              <a:t>tereftalová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000" dirty="0" smtClean="0">
                <a:solidFill>
                  <a:schemeClr val="tx1"/>
                </a:solidFill>
              </a:rPr>
              <a:t>	</a:t>
            </a:r>
            <a:r>
              <a:rPr lang="cs-CZ" sz="2500" dirty="0" smtClean="0">
                <a:solidFill>
                  <a:schemeClr val="tx1"/>
                </a:solidFill>
              </a:rPr>
              <a:t>C.	 kyselina ftalová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 	kyselina benzoová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kyselina </a:t>
            </a:r>
            <a:r>
              <a:rPr lang="cs-CZ" sz="2500" dirty="0" err="1" smtClean="0">
                <a:solidFill>
                  <a:schemeClr val="tx1"/>
                </a:solidFill>
              </a:rPr>
              <a:t>isoftalová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Který název pro sloučeninu CH</a:t>
            </a:r>
            <a:r>
              <a:rPr lang="cs-CZ" sz="3500" baseline="-25000" dirty="0" smtClean="0"/>
              <a:t>3</a:t>
            </a:r>
            <a:r>
              <a:rPr lang="cs-CZ" sz="3500" dirty="0" smtClean="0"/>
              <a:t>COONa </a:t>
            </a:r>
            <a:br>
              <a:rPr lang="cs-CZ" sz="3500" dirty="0" smtClean="0"/>
            </a:br>
            <a:r>
              <a:rPr lang="cs-CZ" sz="3500" b="1" u="sng" dirty="0" smtClean="0"/>
              <a:t>není</a:t>
            </a:r>
            <a:r>
              <a:rPr lang="cs-CZ" sz="3500" dirty="0" smtClean="0"/>
              <a:t> správný?</a:t>
            </a:r>
          </a:p>
          <a:p>
            <a:pPr algn="ctr">
              <a:buNone/>
            </a:pPr>
            <a:endParaRPr lang="cs-CZ" sz="3500" dirty="0"/>
          </a:p>
        </p:txBody>
      </p:sp>
      <p:sp>
        <p:nvSpPr>
          <p:cNvPr id="4" name="Obdélník 3"/>
          <p:cNvSpPr/>
          <p:nvPr/>
        </p:nvSpPr>
        <p:spPr>
          <a:xfrm>
            <a:off x="539552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octan sodný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</a:t>
            </a:r>
            <a:r>
              <a:rPr lang="cs-CZ" sz="2500" dirty="0" err="1" smtClean="0">
                <a:solidFill>
                  <a:schemeClr val="tx1"/>
                </a:solidFill>
              </a:rPr>
              <a:t>ethanolát</a:t>
            </a:r>
            <a:r>
              <a:rPr lang="cs-CZ" sz="2500" dirty="0" smtClean="0">
                <a:solidFill>
                  <a:schemeClr val="tx1"/>
                </a:solidFill>
              </a:rPr>
              <a:t> sodný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natrium-</a:t>
            </a:r>
            <a:r>
              <a:rPr lang="cs-CZ" sz="2500" dirty="0" err="1" smtClean="0">
                <a:solidFill>
                  <a:schemeClr val="tx1"/>
                </a:solidFill>
              </a:rPr>
              <a:t>ethanoát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natrium-acetát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7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V jaké molekule došlo ke vzniku vnitřního esteru, tzv. laktonu?</a:t>
            </a:r>
          </a:p>
          <a:p>
            <a:pPr algn="ctr">
              <a:buNone/>
            </a:pPr>
            <a:endParaRPr lang="cs-CZ" sz="3500" dirty="0"/>
          </a:p>
        </p:txBody>
      </p:sp>
      <p:sp>
        <p:nvSpPr>
          <p:cNvPr id="4" name="Obdélník 3"/>
          <p:cNvSpPr/>
          <p:nvPr/>
        </p:nvSpPr>
        <p:spPr>
          <a:xfrm>
            <a:off x="539552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</a:t>
            </a:r>
            <a:r>
              <a:rPr lang="cs-CZ" sz="2500" dirty="0" err="1" smtClean="0">
                <a:solidFill>
                  <a:schemeClr val="tx1"/>
                </a:solidFill>
              </a:rPr>
              <a:t>ftalanhydrid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kyselina</a:t>
            </a:r>
            <a:br>
              <a:rPr lang="cs-CZ" sz="2500" dirty="0" smtClean="0">
                <a:solidFill>
                  <a:schemeClr val="tx1"/>
                </a:solidFill>
              </a:rPr>
            </a:br>
            <a:r>
              <a:rPr lang="cs-CZ" sz="2500" dirty="0" smtClean="0">
                <a:solidFill>
                  <a:schemeClr val="tx1"/>
                </a:solidFill>
              </a:rPr>
              <a:t>		acetylsalicylová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kyselina askorbová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</a:t>
            </a:r>
            <a:r>
              <a:rPr lang="cs-CZ" sz="2500" dirty="0" err="1" smtClean="0">
                <a:solidFill>
                  <a:schemeClr val="tx1"/>
                </a:solidFill>
              </a:rPr>
              <a:t>diethylester</a:t>
            </a:r>
            <a:r>
              <a:rPr lang="cs-CZ" sz="2500" dirty="0" smtClean="0">
                <a:solidFill>
                  <a:schemeClr val="tx1"/>
                </a:solidFill>
              </a:rPr>
              <a:t> kyseliny</a:t>
            </a:r>
            <a:br>
              <a:rPr lang="cs-CZ" sz="2500" dirty="0" smtClean="0">
                <a:solidFill>
                  <a:schemeClr val="tx1"/>
                </a:solidFill>
              </a:rPr>
            </a:br>
            <a:r>
              <a:rPr lang="cs-CZ" sz="2500" dirty="0" smtClean="0">
                <a:solidFill>
                  <a:schemeClr val="tx1"/>
                </a:solidFill>
              </a:rPr>
              <a:t> 		mléčné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8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Jakou reakcí </a:t>
            </a:r>
            <a:r>
              <a:rPr lang="cs-CZ" sz="3500" b="1" u="sng" dirty="0" smtClean="0"/>
              <a:t>nelze</a:t>
            </a:r>
            <a:r>
              <a:rPr lang="cs-CZ" sz="3500" dirty="0" smtClean="0"/>
              <a:t> připravit </a:t>
            </a:r>
            <a:br>
              <a:rPr lang="cs-CZ" sz="3500" dirty="0" smtClean="0"/>
            </a:br>
            <a:r>
              <a:rPr lang="cs-CZ" sz="3500" dirty="0" smtClean="0"/>
              <a:t>kyselinu benzoovou?</a:t>
            </a:r>
          </a:p>
          <a:p>
            <a:pPr algn="ctr">
              <a:buNone/>
            </a:pPr>
            <a:endParaRPr lang="cs-CZ" sz="3500" dirty="0"/>
          </a:p>
        </p:txBody>
      </p:sp>
      <p:sp>
        <p:nvSpPr>
          <p:cNvPr id="4" name="Obdélník 3"/>
          <p:cNvSpPr/>
          <p:nvPr/>
        </p:nvSpPr>
        <p:spPr>
          <a:xfrm>
            <a:off x="539552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oxidací toluenu</a:t>
            </a:r>
            <a:endParaRPr lang="cs-CZ" sz="2500" baseline="-250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kyselou hydrolýzou</a:t>
            </a:r>
            <a:br>
              <a:rPr lang="cs-CZ" sz="2500" dirty="0" smtClean="0">
                <a:solidFill>
                  <a:schemeClr val="tx1"/>
                </a:solidFill>
              </a:rPr>
            </a:br>
            <a:r>
              <a:rPr lang="cs-CZ" sz="2500" dirty="0" smtClean="0">
                <a:solidFill>
                  <a:schemeClr val="tx1"/>
                </a:solidFill>
              </a:rPr>
              <a:t> 		benzoanu sodného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oxidací fenolu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kyselou hydrolýzou  		</a:t>
            </a:r>
            <a:r>
              <a:rPr lang="cs-CZ" sz="2500" dirty="0" err="1" smtClean="0">
                <a:solidFill>
                  <a:schemeClr val="tx1"/>
                </a:solidFill>
              </a:rPr>
              <a:t>ethyl</a:t>
            </a:r>
            <a:r>
              <a:rPr lang="cs-CZ" sz="2500" dirty="0" smtClean="0">
                <a:solidFill>
                  <a:schemeClr val="tx1"/>
                </a:solidFill>
              </a:rPr>
              <a:t>-</a:t>
            </a:r>
            <a:r>
              <a:rPr lang="cs-CZ" sz="2500" dirty="0" err="1" smtClean="0">
                <a:solidFill>
                  <a:schemeClr val="tx1"/>
                </a:solidFill>
              </a:rPr>
              <a:t>benzoátu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Která z následujících kyselin </a:t>
            </a:r>
            <a:br>
              <a:rPr lang="cs-CZ" sz="3500" dirty="0" smtClean="0"/>
            </a:br>
            <a:r>
              <a:rPr lang="cs-CZ" sz="3500" dirty="0" smtClean="0"/>
              <a:t>je nejsilnější? </a:t>
            </a:r>
            <a:endParaRPr lang="cs-CZ" sz="35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9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kyselina propionová</a:t>
            </a:r>
            <a:endParaRPr lang="cs-CZ" sz="2500" baseline="-250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4005064"/>
            <a:ext cx="3816424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kyselina trichloroctová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kyselina octová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44008" y="3933056"/>
            <a:ext cx="3816424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kyselina 2,2-</a:t>
            </a:r>
            <a:r>
              <a:rPr lang="cs-CZ" sz="2500" dirty="0" err="1" smtClean="0">
                <a:solidFill>
                  <a:schemeClr val="tx1"/>
                </a:solidFill>
              </a:rPr>
              <a:t>dimethyl</a:t>
            </a:r>
            <a:r>
              <a:rPr lang="cs-CZ" sz="2500" dirty="0" smtClean="0">
                <a:solidFill>
                  <a:schemeClr val="tx1"/>
                </a:solidFill>
              </a:rPr>
              <a:t>- 		propionová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Mezi jaké deriváty karboxylových kyselin řadíme nitroglycerín?</a:t>
            </a:r>
            <a:endParaRPr lang="cs-CZ" sz="35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10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Soli</a:t>
            </a:r>
            <a:endParaRPr lang="cs-CZ" sz="2500" baseline="-250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Amidy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Estery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Nitrily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bdélník 9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Konec soutěže!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5000" dirty="0" smtClean="0"/>
          </a:p>
          <a:p>
            <a:pPr algn="ctr">
              <a:buNone/>
            </a:pPr>
            <a:endParaRPr lang="cs-CZ" sz="5000" dirty="0" smtClean="0"/>
          </a:p>
          <a:p>
            <a:pPr algn="ctr">
              <a:buNone/>
            </a:pPr>
            <a:r>
              <a:rPr lang="cs-CZ" sz="5000" smtClean="0"/>
              <a:t>Sečtěte </a:t>
            </a:r>
            <a:r>
              <a:rPr lang="cs-CZ" sz="5000" dirty="0" smtClean="0"/>
              <a:t>si prosím body!</a:t>
            </a:r>
            <a:endParaRPr lang="cs-CZ" sz="5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Konec soutěže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Sestavil:</a:t>
            </a:r>
          </a:p>
          <a:p>
            <a:pPr marL="0" indent="0">
              <a:buNone/>
            </a:pPr>
            <a:r>
              <a:rPr lang="cs-CZ" smtClean="0"/>
              <a:t>Bc. Jan Tříska, učitelství Ch – Bi, 2014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841907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co takhle Chemie a sázky?</a:t>
            </a:r>
            <a:endParaRPr lang="cs-CZ" b="1" dirty="0"/>
          </a:p>
        </p:txBody>
      </p:sp>
      <p:pic>
        <p:nvPicPr>
          <p:cNvPr id="4" name="Zástupný symbol pro obsah 3" descr="chemie a sázk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84784"/>
            <a:ext cx="5040560" cy="509849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Pomůcky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cs-CZ" dirty="0" smtClean="0"/>
              <a:t>Každá dvojice má tabulku na sázení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9" name="Zástupný symbol pro obsah 5"/>
          <p:cNvGraphicFramePr>
            <a:graphicFrameLocks/>
          </p:cNvGraphicFramePr>
          <p:nvPr/>
        </p:nvGraphicFramePr>
        <p:xfrm>
          <a:off x="467544" y="2708920"/>
          <a:ext cx="8229600" cy="388667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Číslo otázky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Sázka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Odpověď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Zisk /ztráta</a:t>
                      </a:r>
                      <a:endParaRPr lang="cs-CZ" sz="2500" dirty="0"/>
                    </a:p>
                  </a:txBody>
                  <a:tcPr/>
                </a:tc>
              </a:tr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1.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1000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A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+</a:t>
                      </a:r>
                      <a:r>
                        <a:rPr lang="cs-CZ" sz="2500" baseline="0" dirty="0" smtClean="0"/>
                        <a:t> 1000</a:t>
                      </a:r>
                      <a:endParaRPr lang="cs-CZ" sz="2500" dirty="0"/>
                    </a:p>
                  </a:txBody>
                  <a:tcPr/>
                </a:tc>
              </a:tr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2.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smtClean="0"/>
                        <a:t>3000</a:t>
                      </a:r>
                      <a:endParaRPr lang="cs-CZ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B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–</a:t>
                      </a:r>
                      <a:r>
                        <a:rPr lang="cs-CZ" sz="2500" baseline="0" dirty="0" smtClean="0"/>
                        <a:t> 3000</a:t>
                      </a:r>
                      <a:endParaRPr lang="cs-CZ" sz="2500" dirty="0"/>
                    </a:p>
                  </a:txBody>
                  <a:tcPr/>
                </a:tc>
              </a:tr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3.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2000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A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 dirty="0"/>
                    </a:p>
                  </a:txBody>
                  <a:tcPr/>
                </a:tc>
              </a:tr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4.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/>
                    </a:p>
                  </a:txBody>
                  <a:tcPr/>
                </a:tc>
              </a:tr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5.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/>
                    </a:p>
                  </a:txBody>
                  <a:tcPr/>
                </a:tc>
              </a:tr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6.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Pravidla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35000"/>
              </a:lnSpc>
            </a:pPr>
            <a:r>
              <a:rPr lang="cs-CZ" dirty="0" smtClean="0"/>
              <a:t>Přečtení otázky učitelem</a:t>
            </a:r>
          </a:p>
          <a:p>
            <a:pPr>
              <a:lnSpc>
                <a:spcPct val="135000"/>
              </a:lnSpc>
            </a:pPr>
            <a:r>
              <a:rPr lang="cs-CZ" dirty="0" smtClean="0"/>
              <a:t>10 sekund na poradu</a:t>
            </a:r>
            <a:br>
              <a:rPr lang="cs-CZ" dirty="0" smtClean="0"/>
            </a:br>
            <a:endParaRPr lang="cs-CZ" dirty="0" smtClean="0"/>
          </a:p>
          <a:p>
            <a:pPr>
              <a:lnSpc>
                <a:spcPct val="135000"/>
              </a:lnSpc>
            </a:pPr>
            <a:r>
              <a:rPr lang="cs-CZ" dirty="0" smtClean="0"/>
              <a:t>Sázka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smtClean="0"/>
              <a:t>1000, 2000 nebo 3000 Kč</a:t>
            </a:r>
          </a:p>
          <a:p>
            <a:pPr>
              <a:lnSpc>
                <a:spcPct val="135000"/>
              </a:lnSpc>
            </a:pPr>
            <a:r>
              <a:rPr lang="cs-CZ" dirty="0" smtClean="0"/>
              <a:t>Tip odpovědi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smtClean="0"/>
              <a:t>A, B, C nebo D</a:t>
            </a:r>
            <a:br>
              <a:rPr lang="cs-CZ" dirty="0" smtClean="0"/>
            </a:br>
            <a:endParaRPr lang="cs-CZ" dirty="0" smtClean="0"/>
          </a:p>
          <a:p>
            <a:pPr>
              <a:lnSpc>
                <a:spcPct val="135000"/>
              </a:lnSpc>
            </a:pPr>
            <a:r>
              <a:rPr lang="cs-CZ" dirty="0" smtClean="0"/>
              <a:t>Vyhlášení správné odpovědi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smtClean="0"/>
              <a:t>ztráta nebo zisk bodů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Odměna pro vítěze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dvojice, které dosáhnou výsledku: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	</a:t>
            </a:r>
            <a:r>
              <a:rPr lang="cs-CZ" b="1" dirty="0" smtClean="0"/>
              <a:t>12 000 a více bodů</a:t>
            </a: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r>
              <a:rPr lang="cs-CZ" smtClean="0"/>
              <a:t>budou odměněny </a:t>
            </a:r>
            <a:r>
              <a:rPr lang="cs-CZ" b="1" dirty="0" smtClean="0"/>
              <a:t>jedničkou</a:t>
            </a:r>
            <a:r>
              <a:rPr lang="cs-CZ" dirty="0" smtClean="0"/>
              <a:t> (váha 3) </a:t>
            </a:r>
            <a:br>
              <a:rPr lang="cs-CZ" dirty="0" smtClean="0"/>
            </a:br>
            <a:r>
              <a:rPr lang="cs-CZ" dirty="0" smtClean="0"/>
              <a:t>do průběžné klasifikace.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na rozjezd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Jak se jmenuje nejjednodušší dikarboxylová kyselina? </a:t>
            </a:r>
          </a:p>
          <a:p>
            <a:pPr algn="ctr">
              <a:buNone/>
            </a:pPr>
            <a:endParaRPr lang="cs-CZ" sz="3500" dirty="0"/>
          </a:p>
        </p:txBody>
      </p:sp>
      <p:sp>
        <p:nvSpPr>
          <p:cNvPr id="4" name="Obdélník 3"/>
          <p:cNvSpPr/>
          <p:nvPr/>
        </p:nvSpPr>
        <p:spPr>
          <a:xfrm>
            <a:off x="539552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kyselina mravenčí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kyselina šťavelová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kyselina octová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kyselina ftalová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1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Jaká jednoduchá sloučenina se odštěpuje </a:t>
            </a:r>
            <a:br>
              <a:rPr lang="cs-CZ" sz="3500" dirty="0" smtClean="0"/>
            </a:br>
            <a:r>
              <a:rPr lang="cs-CZ" sz="3500" dirty="0" smtClean="0"/>
              <a:t>při dekarboxylaci?</a:t>
            </a:r>
          </a:p>
          <a:p>
            <a:pPr algn="ctr">
              <a:buNone/>
            </a:pPr>
            <a:endParaRPr lang="cs-CZ" sz="3500" dirty="0"/>
          </a:p>
        </p:txBody>
      </p:sp>
      <p:sp>
        <p:nvSpPr>
          <p:cNvPr id="4" name="Obdélník 3"/>
          <p:cNvSpPr/>
          <p:nvPr/>
        </p:nvSpPr>
        <p:spPr>
          <a:xfrm>
            <a:off x="539552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oxid uhličitý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voda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oxid uhelnatý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amoniak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2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Která z následujících kyselin je nejméně rozpustná ve vodě?</a:t>
            </a:r>
          </a:p>
          <a:p>
            <a:pPr algn="ctr">
              <a:buNone/>
            </a:pPr>
            <a:endParaRPr lang="cs-CZ" sz="3500" dirty="0"/>
          </a:p>
        </p:txBody>
      </p:sp>
      <p:sp>
        <p:nvSpPr>
          <p:cNvPr id="4" name="Obdélník 3"/>
          <p:cNvSpPr/>
          <p:nvPr/>
        </p:nvSpPr>
        <p:spPr>
          <a:xfrm>
            <a:off x="539552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kyselina mravenčí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kyselina palmitová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3068960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kyselina máselná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kyselina stearová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Otázka č. 3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500" dirty="0" smtClean="0"/>
              <a:t>Za jakých podmínek proběhne vnitřní dehydratace kyseliny </a:t>
            </a:r>
            <a:r>
              <a:rPr lang="cs-CZ" sz="3500" dirty="0" err="1" smtClean="0"/>
              <a:t>tereftalové</a:t>
            </a:r>
            <a:r>
              <a:rPr lang="cs-CZ" sz="3500" dirty="0" smtClean="0"/>
              <a:t>?</a:t>
            </a:r>
          </a:p>
          <a:p>
            <a:pPr algn="ctr">
              <a:buNone/>
            </a:pPr>
            <a:endParaRPr lang="cs-CZ" sz="3500" dirty="0"/>
          </a:p>
        </p:txBody>
      </p:sp>
      <p:sp>
        <p:nvSpPr>
          <p:cNvPr id="4" name="Obdélník 3"/>
          <p:cNvSpPr/>
          <p:nvPr/>
        </p:nvSpPr>
        <p:spPr>
          <a:xfrm>
            <a:off x="539552" y="2924944"/>
            <a:ext cx="3816424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A.	zvýšením teploty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4005064"/>
            <a:ext cx="3816424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C.	zvýšením teploty,</a:t>
            </a:r>
          </a:p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   	přidáním P</a:t>
            </a:r>
            <a:r>
              <a:rPr lang="cs-CZ" sz="2500" baseline="-25000" dirty="0" smtClean="0">
                <a:solidFill>
                  <a:schemeClr val="tx1"/>
                </a:solidFill>
              </a:rPr>
              <a:t>2</a:t>
            </a:r>
            <a:r>
              <a:rPr lang="cs-CZ" sz="2500" dirty="0" smtClean="0">
                <a:solidFill>
                  <a:schemeClr val="tx1"/>
                </a:solidFill>
              </a:rPr>
              <a:t>O</a:t>
            </a:r>
            <a:r>
              <a:rPr lang="cs-CZ" sz="2500" baseline="-25000" dirty="0" smtClean="0">
                <a:solidFill>
                  <a:schemeClr val="tx1"/>
                </a:solidFill>
              </a:rPr>
              <a:t>5</a:t>
            </a:r>
            <a:r>
              <a:rPr lang="cs-CZ" sz="2500" dirty="0" smtClean="0">
                <a:solidFill>
                  <a:schemeClr val="tx1"/>
                </a:solidFill>
              </a:rPr>
              <a:t> a silné </a:t>
            </a:r>
            <a:br>
              <a:rPr lang="cs-CZ" sz="2500" dirty="0" smtClean="0">
                <a:solidFill>
                  <a:schemeClr val="tx1"/>
                </a:solidFill>
              </a:rPr>
            </a:br>
            <a:r>
              <a:rPr lang="cs-CZ" sz="2500" dirty="0" smtClean="0">
                <a:solidFill>
                  <a:schemeClr val="tx1"/>
                </a:solidFill>
              </a:rPr>
              <a:t> 		anorganické kyseliny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44008" y="2924944"/>
            <a:ext cx="3816424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B.	přidáním H</a:t>
            </a:r>
            <a:r>
              <a:rPr lang="cs-CZ" sz="2500" baseline="-25000" dirty="0" smtClean="0">
                <a:solidFill>
                  <a:schemeClr val="tx1"/>
                </a:solidFill>
              </a:rPr>
              <a:t>2</a:t>
            </a:r>
            <a:r>
              <a:rPr lang="cs-CZ" sz="2500" dirty="0" smtClean="0">
                <a:solidFill>
                  <a:schemeClr val="tx1"/>
                </a:solidFill>
              </a:rPr>
              <a:t>SO</a:t>
            </a:r>
            <a:r>
              <a:rPr lang="cs-CZ" sz="2500" baseline="-25000" dirty="0" smtClean="0">
                <a:solidFill>
                  <a:schemeClr val="tx1"/>
                </a:solidFill>
              </a:rPr>
              <a:t>4</a:t>
            </a:r>
            <a:endParaRPr lang="cs-CZ" sz="2500" baseline="-250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44008" y="4005064"/>
            <a:ext cx="3816424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3038" algn="l"/>
                <a:tab pos="717550" algn="l"/>
              </a:tabLst>
            </a:pPr>
            <a:r>
              <a:rPr lang="cs-CZ" sz="2500" dirty="0" smtClean="0">
                <a:solidFill>
                  <a:schemeClr val="tx1"/>
                </a:solidFill>
              </a:rPr>
              <a:t>	D.	neproběhne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Správná odpověď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>
            <a:hlinkClick r:id="rId2" action="ppaction://hlinksldjump"/>
          </p:cNvPr>
          <p:cNvSpPr/>
          <p:nvPr/>
        </p:nvSpPr>
        <p:spPr>
          <a:xfrm>
            <a:off x="6516216" y="5733256"/>
            <a:ext cx="194421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Další otázka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261</Words>
  <Application>Microsoft Office PowerPoint</Application>
  <PresentationFormat>Předvádění na obrazovce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Znáte hru Dostihy a sázky?</vt:lpstr>
      <vt:lpstr>A co takhle Chemie a sázky?</vt:lpstr>
      <vt:lpstr>Pomůcky</vt:lpstr>
      <vt:lpstr>Pravidla</vt:lpstr>
      <vt:lpstr>Odměna pro vítěze</vt:lpstr>
      <vt:lpstr>Otázka na rozjezd</vt:lpstr>
      <vt:lpstr>Otázka č. 1</vt:lpstr>
      <vt:lpstr>Otázka č. 2</vt:lpstr>
      <vt:lpstr>Otázka č. 3</vt:lpstr>
      <vt:lpstr>Otázka č. 4</vt:lpstr>
      <vt:lpstr>Otázka č. 5</vt:lpstr>
      <vt:lpstr>Otázka č. 6</vt:lpstr>
      <vt:lpstr>Otázka č. 7</vt:lpstr>
      <vt:lpstr>Otázka č. 8</vt:lpstr>
      <vt:lpstr>Otázka č. 9</vt:lpstr>
      <vt:lpstr>Otázka č. 10</vt:lpstr>
      <vt:lpstr>Konec soutěže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Hele, prvok – bingo!</dc:title>
  <dc:creator>Flanagan</dc:creator>
  <cp:lastModifiedBy>rena</cp:lastModifiedBy>
  <cp:revision>32</cp:revision>
  <dcterms:created xsi:type="dcterms:W3CDTF">2014-03-09T15:05:06Z</dcterms:created>
  <dcterms:modified xsi:type="dcterms:W3CDTF">2014-05-13T13:27:32Z</dcterms:modified>
</cp:coreProperties>
</file>