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F326-4C11-4BEC-BAC7-E2B8C6E361B3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9E90-DF0A-473D-B3A1-DBB7E54331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D080-A4BF-4E54-A09D-7D686900DF61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3DA2-EE1B-4474-8F44-0FA7F266C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CEB7-5731-4EB2-B437-F38A0140899D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9D70-08D7-4030-A22D-0202C1A8C1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67C7-45D4-4183-ABAB-764E7F5095E7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0E0B-CA3A-4C97-8BF8-ECD9EF69C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08C6-A643-4F9B-B697-BEFBB04D6B53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BDA2-279B-4D74-8230-855E40B6AE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C44F-00F0-4431-B6DD-152868A0CA88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4E3B-0D56-490B-B40B-0AA08B4D5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9F8D-1181-4618-A4CB-17107DBA23F1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D0D9-7B0F-4EAF-B6C6-9D3D471568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42E3-3567-411F-B2F9-6402F422DD13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4698-3995-4DCC-A263-75F251ED5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6818-CEC5-45F6-9AE1-E3115495057F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BC70-9D0F-4535-B7BC-3ED6B332F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A001-3FA6-433E-893A-94BB768F386E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8627-78ED-4A4F-8D77-E821F334E2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033C-298A-4380-B1FD-AEF1DD0A83DF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43E0-9394-443A-AE4D-3259B6F05F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4946-0433-4FD3-871B-4B808A72E268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D2A1-B77E-4A72-90F4-55E64BC0C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11D5-B436-41E4-A70F-31859C39D023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15DA-0F88-427C-8C5B-566641F26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D078-1B18-4B89-BCE8-8553976DBDC4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7B64-CE26-475F-959A-96592BE8FA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B411-86AB-49A2-9BE8-37741D846941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98AF-4BFC-4E67-8D69-B65F293D7E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2D42-68C5-418B-8491-63B9277380D1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4EBE-82BB-4E22-85F5-25999A4700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39F8-8ADD-4C1B-8842-32F39258EFB1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6829-B869-4F43-A807-929B364F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50C665E-1184-438F-A821-E91615924D4A}" type="datetimeFigureOut">
              <a:rPr lang="cs-CZ"/>
              <a:pPr>
                <a:defRPr/>
              </a:pPr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348AC6F-ED2C-41E4-B77A-D50FACA84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66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rnst_Chain" TargetMode="External"/><Relationship Id="rId2" Type="http://schemas.openxmlformats.org/officeDocument/2006/relationships/hyperlink" Target="https://cs.wikipedia.org/wiki/Howard_Flore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NÁHODY, KTERÉ ZACHRÁNILY MILIONY </a:t>
            </a:r>
            <a:br>
              <a:rPr lang="cs-CZ" b="1" dirty="0"/>
            </a:br>
            <a:r>
              <a:rPr lang="cs-CZ" b="1" dirty="0"/>
              <a:t>ŽIVOTŮ</a:t>
            </a:r>
            <a:endParaRPr lang="cs-CZ" dirty="0"/>
          </a:p>
        </p:txBody>
      </p:sp>
      <p:sp>
        <p:nvSpPr>
          <p:cNvPr id="19458" name="Podnadpis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0F496F"/>
                </a:solidFill>
              </a:rPr>
              <a:t>(aneb jak se vyplatí nevyhazovat staré věci)</a:t>
            </a:r>
          </a:p>
          <a:p>
            <a:endParaRPr lang="cs-CZ" sz="2800" b="1" dirty="0">
              <a:solidFill>
                <a:srgbClr val="0F496F"/>
              </a:solidFill>
            </a:endParaRPr>
          </a:p>
          <a:p>
            <a:r>
              <a:rPr lang="cs-CZ" sz="2800" b="1">
                <a:solidFill>
                  <a:srgbClr val="0F496F"/>
                </a:solidFill>
              </a:rPr>
              <a:t>Dana Rédrová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9039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endParaRPr lang="cs-CZ" sz="3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3000" b="1" dirty="0">
                <a:solidFill>
                  <a:schemeClr val="bg2">
                    <a:lumMod val="75000"/>
                  </a:schemeClr>
                </a:solidFill>
              </a:rPr>
              <a:t>Konečně úspěch!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Izolovat penicilin se podařilo teprve v květnu 1940 oxfordskému chemikovi 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Ernstu </a:t>
            </a:r>
            <a:r>
              <a:rPr lang="cs-CZ" sz="2400" b="1" dirty="0" err="1">
                <a:solidFill>
                  <a:schemeClr val="bg2">
                    <a:lumMod val="75000"/>
                  </a:schemeClr>
                </a:solidFill>
              </a:rPr>
              <a:t>Chainovi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a biochemikovi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cs-CZ" sz="2400" b="1" dirty="0" err="1">
                <a:solidFill>
                  <a:schemeClr val="bg2">
                    <a:lumMod val="75000"/>
                  </a:schemeClr>
                </a:solidFill>
              </a:rPr>
              <a:t>Howardu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bg2">
                    <a:lumMod val="75000"/>
                  </a:schemeClr>
                </a:solidFill>
              </a:rPr>
              <a:t>Floreyovi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Biochemik Ernst Boris 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Chain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			</a:t>
            </a:r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Howard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Walter 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Florey</a:t>
            </a: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8674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2932113"/>
            <a:ext cx="34274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613" y="2373313"/>
            <a:ext cx="2143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525" y="506413"/>
            <a:ext cx="10039350" cy="55467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3000" b="1" dirty="0">
                <a:solidFill>
                  <a:schemeClr val="bg2">
                    <a:lumMod val="75000"/>
                  </a:schemeClr>
                </a:solidFill>
              </a:rPr>
              <a:t>Evropa versus Amerika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Testování na zvířatech – úspěšné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 únoru roku 1941 byl lék poprvé podán člověku, který umíral na septikemii. Došlo k zotavování, avšak malé zásoby penicilinu neumožnily pacienta vyléčit. Poté byl proveden další pokus na třech lidech, z nichž dva se podařilo vyléčit a třetí zemřel na jiné komplikace.  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I když bylo jasné, že jde o výjimečný lék, nenašel se v </a:t>
            </a:r>
            <a:r>
              <a:rPr lang="cs-CZ" sz="2800" b="1" dirty="0" err="1">
                <a:solidFill>
                  <a:schemeClr val="bg2">
                    <a:lumMod val="75000"/>
                  </a:schemeClr>
                </a:solidFill>
              </a:rPr>
              <a:t>Britanii</a:t>
            </a: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 nikdo, kdo by byl schopný zaplatit jeho průmyslovou výrobu. Dostatečný kapitál se našel až ve Spojených státech.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10358437" cy="60229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3300" b="1" dirty="0">
                <a:solidFill>
                  <a:schemeClr val="bg2">
                    <a:lumMod val="75000"/>
                  </a:schemeClr>
                </a:solidFill>
              </a:rPr>
              <a:t>Začátek nové doby v léčení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Američané pochopili význam </a:t>
            </a:r>
            <a:r>
              <a:rPr lang="cs-CZ" sz="2600" dirty="0" err="1">
                <a:solidFill>
                  <a:schemeClr val="bg2">
                    <a:lumMod val="75000"/>
                  </a:schemeClr>
                </a:solidFill>
              </a:rPr>
              <a:t>objevu,chtěli</a:t>
            </a: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 vyrábět velké množství penicilinu. dosavadní kultury pocházely z jediné spory, kterou vítr zanesl na </a:t>
            </a:r>
            <a:r>
              <a:rPr lang="cs-CZ" sz="2600" dirty="0" err="1">
                <a:solidFill>
                  <a:schemeClr val="bg2">
                    <a:lumMod val="75000"/>
                  </a:schemeClr>
                </a:solidFill>
              </a:rPr>
              <a:t>Flemingův</a:t>
            </a: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 stůl. A to bylo málo.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Laboratoř proto zaměstnala mladou ženu, která chodila na trh a hledala plísně. Říkalo se jí </a:t>
            </a:r>
            <a:r>
              <a:rPr lang="cs-CZ" sz="2600" dirty="0" err="1">
                <a:solidFill>
                  <a:schemeClr val="bg2">
                    <a:lumMod val="75000"/>
                  </a:schemeClr>
                </a:solidFill>
              </a:rPr>
              <a:t>Mouldy</a:t>
            </a: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 Mary, tedy Plesnivá Mary. Tu pravou plíseň objevila na </a:t>
            </a:r>
            <a:r>
              <a:rPr lang="cs-CZ" sz="2600" b="1" dirty="0">
                <a:solidFill>
                  <a:schemeClr val="bg2">
                    <a:lumMod val="75000"/>
                  </a:schemeClr>
                </a:solidFill>
              </a:rPr>
              <a:t>shnilém melounu</a:t>
            </a: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. 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solidFill>
                  <a:schemeClr val="bg2">
                    <a:lumMod val="75000"/>
                  </a:schemeClr>
                </a:solidFill>
              </a:rPr>
              <a:t>V září 1942 se největší farmaceutické firmy začaly zabývat výrobou penicilinu. V roce 1943 se již ve velkém množství dodával do armády na léčení raněných. 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              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Pfizer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USA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22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4049713"/>
            <a:ext cx="22494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10569575" cy="54610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cs-CZ" sz="2800" b="1"/>
              <a:t>Poděkování</a:t>
            </a:r>
          </a:p>
          <a:p>
            <a:pPr marL="0" indent="0">
              <a:buFont typeface="Wingdings 3" pitchFamily="18" charset="2"/>
              <a:buNone/>
            </a:pPr>
            <a:r>
              <a:rPr lang="cs-CZ" sz="2200"/>
              <a:t>V roce 1943 byl Fleming zvolen členem Královské společnosti a o rok později mu byl udělen titul sir. Za svou práci obdržel mnohá vyznamenání a tituly, včetně Nobelovy ceny za medicínu v roce 1945 (společně s </a:t>
            </a:r>
            <a:r>
              <a:rPr lang="cs-CZ" sz="2200">
                <a:hlinkClick r:id="rId2" tooltip="Howard Florey"/>
              </a:rPr>
              <a:t>Floreyem</a:t>
            </a:r>
            <a:r>
              <a:rPr lang="cs-CZ" sz="2200"/>
              <a:t> a </a:t>
            </a:r>
            <a:r>
              <a:rPr lang="cs-CZ" sz="2200">
                <a:hlinkClick r:id="rId3" tooltip="Ernst Chain"/>
              </a:rPr>
              <a:t>Chainem</a:t>
            </a:r>
            <a:r>
              <a:rPr lang="cs-CZ" sz="2200"/>
              <a:t>). </a:t>
            </a:r>
          </a:p>
          <a:p>
            <a:pPr marL="0" indent="0">
              <a:buFont typeface="Wingdings 3" pitchFamily="18" charset="2"/>
              <a:buNone/>
            </a:pPr>
            <a:r>
              <a:rPr lang="cs-CZ" sz="2200"/>
              <a:t>Zemřel 11. března 1955 na srdeční infarkt. Byl prohlášen národním hrdinou a jeho ostatky jsou uloženy v londýnské katedrále sv. Pavla.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6613" y="4640263"/>
            <a:ext cx="8534400" cy="150653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4705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cs-CZ" sz="2800" b="1"/>
              <a:t>Dovětek</a:t>
            </a:r>
          </a:p>
          <a:p>
            <a:pPr marL="0" indent="0">
              <a:buFont typeface="Wingdings 3" pitchFamily="18" charset="2"/>
              <a:buNone/>
            </a:pPr>
            <a:r>
              <a:rPr lang="cs-CZ" sz="2200"/>
              <a:t>Po stanovení struktury penicilinu, jež se povedla v roce 1945 americkému chemikovi </a:t>
            </a:r>
            <a:r>
              <a:rPr lang="cs-CZ" sz="2200" b="1"/>
              <a:t>Robertu Woodwardovi</a:t>
            </a:r>
            <a:r>
              <a:rPr lang="cs-CZ" sz="2200"/>
              <a:t>, byla reálná naděje na jeho umělou syntézu. Farmaceutický průmysl</a:t>
            </a:r>
            <a:br>
              <a:rPr lang="cs-CZ" sz="2200"/>
            </a:br>
            <a:r>
              <a:rPr lang="cs-CZ" sz="2200"/>
              <a:t>si od toho sliboval příznivější metody produkce ve velkém. Průmyslově se peniciliny vyrábějí fermentací za použití</a:t>
            </a:r>
            <a:br>
              <a:rPr lang="cs-CZ" sz="2200"/>
            </a:br>
            <a:r>
              <a:rPr lang="cs-CZ" sz="2200"/>
              <a:t>vysoce produkčních bakteriálních kmenů. </a:t>
            </a:r>
            <a:r>
              <a:rPr lang="cs-CZ" sz="2200" b="1"/>
              <a:t>Avšak dodnes se nepodařilo nahradit plíseň jako základ pro výrobu tohoto životně důležitého léku</a:t>
            </a:r>
            <a:r>
              <a:rPr lang="cs-CZ" sz="2200"/>
              <a:t>. </a:t>
            </a:r>
          </a:p>
          <a:p>
            <a:pPr marL="0" indent="0">
              <a:buFont typeface="Wingdings 3" pitchFamily="18" charset="2"/>
              <a:buNone/>
            </a:pPr>
            <a:r>
              <a:rPr lang="cs-CZ" sz="2200"/>
              <a:t>I nejnovější pokusy vyrobit penicilin biotechnologicky, tedy z geneticky pozměněných organismů v bioreaktorech, selhaly.</a:t>
            </a:r>
          </a:p>
        </p:txBody>
      </p:sp>
      <p:pic>
        <p:nvPicPr>
          <p:cNvPr id="32770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1751013"/>
            <a:ext cx="21923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4705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cs-CZ" sz="2800" b="1"/>
              <a:t>Penicilin a Československo</a:t>
            </a:r>
          </a:p>
          <a:p>
            <a:pPr marL="0" indent="0">
              <a:buFont typeface="Wingdings 3" pitchFamily="18" charset="2"/>
              <a:buNone/>
            </a:pPr>
            <a:endParaRPr lang="cs-CZ" sz="22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  <a:p>
            <a:pPr marL="0" indent="0">
              <a:buFont typeface="Wingdings 3" pitchFamily="18" charset="2"/>
              <a:buNone/>
            </a:pPr>
            <a:r>
              <a:rPr lang="cs-CZ" sz="2200"/>
              <a:t>O penicilin zajímali i čeští vědci. Výroba tohoto léku byla v Československu zahájena před 60 lety, 26. října 1949, v Roztokách u Prahy.</a:t>
            </a:r>
            <a:endParaRPr lang="cs-CZ" sz="22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  <a:p>
            <a:pPr marL="0" indent="0">
              <a:buFont typeface="Wingdings 3" pitchFamily="18" charset="2"/>
              <a:buNone/>
            </a:pPr>
            <a:endParaRPr lang="cs-CZ"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22763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Fleming v populární literatuře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André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Maurois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: Život sira Alexandra Fleminga</a:t>
            </a:r>
          </a:p>
          <a:p>
            <a:pPr fontAlgn="auto">
              <a:defRPr/>
            </a:pP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784850"/>
          </a:xfrm>
        </p:spPr>
        <p:txBody>
          <a:bodyPr rtlCol="0">
            <a:normAutofit fontScale="925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3000" b="1" dirty="0">
                <a:solidFill>
                  <a:schemeClr val="bg2">
                    <a:lumMod val="75000"/>
                  </a:schemeClr>
                </a:solidFill>
              </a:rPr>
              <a:t>Vzorec penicilinu</a:t>
            </a:r>
          </a:p>
          <a:p>
            <a:pPr fontAlgn="auto">
              <a:defRPr/>
            </a:pP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Penicilin je z chemického hlediska bicyklická organická kyselina. Je mírně rozpustný ve vodě, lépe se rozpouští v 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ethanolu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, etheru, chloroformu a organických rozpouštědlech. Molekula penicilinu se v podstatě skládá z dvou spojených aminokyselin, cysteinu a valinu. 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Působí baktericidně.</a:t>
            </a:r>
          </a:p>
          <a:p>
            <a:pPr fontAlgn="auto">
              <a:defRPr/>
            </a:pP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482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3" y="755650"/>
            <a:ext cx="3841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98438"/>
            <a:ext cx="8534400" cy="63912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Objev penicilinu</a:t>
            </a: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Sir Alexander Fleming (1881-1955)</a:t>
            </a:r>
          </a:p>
          <a:p>
            <a:pPr fontAlgn="auto">
              <a:defRPr/>
            </a:pPr>
            <a:endParaRPr lang="cs-CZ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Život</a:t>
            </a: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Narodil se 6.srpna 1881 ve Skotsku v chudé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rolnické rodině jako sedmé z osmi dětí.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Ve Skotsku bylo vzdělání velmi ceněno,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a tak mladý Fleming i přes chudé poměry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navštěvoval školy.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506" name="obrázek 2" descr="https://upload.wikimedia.org/wikipedia/commons/4/4a/Synthetic_Production_of_Penicillin_TR1468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746125"/>
            <a:ext cx="26574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ázek 4" descr="Podp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063" y="4540250"/>
            <a:ext cx="5572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2038" y="298450"/>
            <a:ext cx="11004550" cy="621188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První náhoda</a:t>
            </a: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Ve čtrnácti letech (1895) byl poslán za svými sourozenci do Londýna, kde navštěvoval obchodní větev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Polytechnic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school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 v Regent street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 Zde se vyučovaly všechny předměty kromě řečtiny a latiny. Stal se úředníkem. Tím by nejspíš svoje vzdělání ukončil,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kdyby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…..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Kdyby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nezemřel jeho strýc, který mu odkázal 250 liber.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Mladý Alexander je investoval do studia lékařství.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Složil přijímací zkoušku na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Lékařskou školu Panny Marie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(Saint Mary) 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 londýnském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Paddingtonu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kterou si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vybral,protože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znal jejich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plavecké družstvo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openiazoch.zoznam.sk/img/notes/GBP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525" y="2730500"/>
            <a:ext cx="19081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4438" y="4114800"/>
            <a:ext cx="24955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84358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Druhá náhoda</a:t>
            </a:r>
            <a:endParaRPr lang="cs-CZ" sz="28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K bakteriologii ho přivedla náhoda, vybral si ho totiž profesor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Freeman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 Nevybral si ho však kvůli tomu, že by se domníval, že bude dobrý bakteriolog, ale protože uměl střílet a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Freeman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chtěl založit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shooting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club. 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Alexander začal pracovat u sira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Almrotha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Wrighta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, který na Saint Mary vedl očkovací laboratoř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Portr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ét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ba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teriolog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Sir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Almroth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Wright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a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355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363" y="3224213"/>
            <a:ext cx="2381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888" y="527050"/>
            <a:ext cx="11422062" cy="569436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Třetí náhoda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Pravda, že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„náhoda přeje připraveným“ 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stojí za prvním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Flemingovým velkým objevem.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Měl rýmu a vlastní hlen umístil do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Petriho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misky s koloniemi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mikroorganismů. Zjistil, že uhynuly. Látku, která tyto organismy   	</a:t>
            </a:r>
            <a:endParaRPr lang="cs-CZ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hubí, pojmenoval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lysozym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Spolu s asistentem doktorem V. D.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Allisonem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odhalil přítomnost lysozymu v krevním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séru, slzách, slinách a v mateřském mléku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Dr.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Allison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vzpomínal: „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Flemingovy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a moje slzy byly pak nejdůležitějším výzkumným materiálem. Nakupovali jsme obrovská množství citrónů a prolévali spoustu slz. Odkrojili jsme vždy kousek citrónové slupky, vymačkali si ji do očí a pak zírali do zrcátka mikroskopu. Od každého návštěvníka či návštěvnice naší laboratoře jsme vyžadovali oběť v podobě slz.“</a:t>
            </a:r>
          </a:p>
          <a:p>
            <a:pPr fontAlgn="auto"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578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2950" y="801688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575" y="735013"/>
            <a:ext cx="8534400" cy="5595937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Čtvrtá náhoda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 roce 1928 našel po návratu z dovolené plíseň v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Petriho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misce, kde  původně pěstoval kultury stafylokoků, bakterií, které způsobují hnisavá onemocnění.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Fleming si hned všiml, že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plíseň bakterie zabíjí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 Šlo o plíseň jménem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Penicillium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bg2">
                    <a:lumMod val="75000"/>
                  </a:schemeClr>
                </a:solidFill>
              </a:rPr>
              <a:t>Notatum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 Objev byl na světě. Účinnou látku pojmenoval </a:t>
            </a:r>
            <a:r>
              <a:rPr lang="cs-CZ" sz="2200" b="1" dirty="0">
                <a:solidFill>
                  <a:schemeClr val="bg2">
                    <a:lumMod val="75000"/>
                  </a:schemeClr>
                </a:solidFill>
              </a:rPr>
              <a:t>penicilin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Flemingovy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rukopisné poznámky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o účincích plísně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3100388"/>
            <a:ext cx="23844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60546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2800" b="1" dirty="0">
                <a:solidFill>
                  <a:schemeClr val="bg2">
                    <a:lumMod val="75000"/>
                  </a:schemeClr>
                </a:solidFill>
              </a:rPr>
              <a:t>Jak učinit objev použitelným?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Bylo třeba vypěstovat další „zázračnou“ plíseň</a:t>
            </a:r>
          </a:p>
          <a:p>
            <a:pPr marL="457200" lvl="1" indent="0" fontAlgn="auto">
              <a:buFont typeface="Wingdings 3" pitchFamily="18" charset="2"/>
              <a:buNone/>
              <a:defRPr/>
            </a:pP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Všichni v laboratoři pěstovat </a:t>
            </a:r>
            <a:r>
              <a:rPr lang="cs-CZ" sz="2200" dirty="0" err="1">
                <a:solidFill>
                  <a:schemeClr val="bg2">
                    <a:lumMod val="75000"/>
                  </a:schemeClr>
                </a:solidFill>
              </a:rPr>
              <a:t>penicillium</a:t>
            </a:r>
            <a:r>
              <a:rPr lang="cs-CZ" sz="2200" dirty="0">
                <a:solidFill>
                  <a:schemeClr val="bg2">
                    <a:lumMod val="75000"/>
                  </a:schemeClr>
                </a:solidFill>
              </a:rPr>
              <a:t> v masovém vývaru při 37 stupních Celsia. Takto získávaná látka zabíjela všechny bakterie i při zředění 1:600, ale velice rychle (v řádu hodin maximálně dní) ztrácela své schopnosti.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Aby byl lék využitelný pro lékařské účely, bylo třeba izolovat čistou látku</a:t>
            </a: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10785475" cy="5605463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3600" b="1" dirty="0">
                <a:solidFill>
                  <a:schemeClr val="bg2">
                    <a:lumMod val="75000"/>
                  </a:schemeClr>
                </a:solidFill>
              </a:rPr>
              <a:t>Problémy se získáním čisté látky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4600" dirty="0">
                <a:solidFill>
                  <a:schemeClr val="bg2">
                    <a:lumMod val="75000"/>
                  </a:schemeClr>
                </a:solidFill>
              </a:rPr>
              <a:t>Fleming nebyl chemik a když přednesl tento problém svým </a:t>
            </a:r>
            <a:r>
              <a:rPr lang="cs-CZ" sz="4600" dirty="0" err="1">
                <a:solidFill>
                  <a:schemeClr val="bg2">
                    <a:lumMod val="75000"/>
                  </a:schemeClr>
                </a:solidFill>
              </a:rPr>
              <a:t>mimolaboratorním</a:t>
            </a:r>
            <a:r>
              <a:rPr lang="cs-CZ" sz="4600" dirty="0">
                <a:solidFill>
                  <a:schemeClr val="bg2">
                    <a:lumMod val="75000"/>
                  </a:schemeClr>
                </a:solidFill>
              </a:rPr>
              <a:t> kolegům, nikdo se o něj nezajímal.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4600" dirty="0">
                <a:solidFill>
                  <a:schemeClr val="bg2">
                    <a:lumMod val="75000"/>
                  </a:schemeClr>
                </a:solidFill>
              </a:rPr>
              <a:t>O jeho práci se však začali zajímat bakteriologové </a:t>
            </a:r>
            <a:r>
              <a:rPr lang="cs-CZ" sz="4600" b="1" dirty="0" err="1">
                <a:solidFill>
                  <a:schemeClr val="bg2">
                    <a:lumMod val="75000"/>
                  </a:schemeClr>
                </a:solidFill>
              </a:rPr>
              <a:t>Raistrick</a:t>
            </a:r>
            <a:r>
              <a:rPr lang="cs-CZ" sz="4600" b="1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cs-CZ" sz="4600" b="1" dirty="0" err="1">
                <a:solidFill>
                  <a:schemeClr val="bg2">
                    <a:lumMod val="75000"/>
                  </a:schemeClr>
                </a:solidFill>
              </a:rPr>
              <a:t>Clutterbuck</a:t>
            </a:r>
            <a:r>
              <a:rPr lang="cs-CZ" sz="4600" dirty="0">
                <a:solidFill>
                  <a:schemeClr val="bg2">
                    <a:lumMod val="75000"/>
                  </a:schemeClr>
                </a:solidFill>
              </a:rPr>
              <a:t>, kteří měli i znalosti z chemie, přesto se ani jim nepodařilo penicilin izolovat.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4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35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cs-CZ" sz="4600" dirty="0">
                <a:solidFill>
                  <a:schemeClr val="bg2">
                    <a:lumMod val="75000"/>
                  </a:schemeClr>
                </a:solidFill>
              </a:rPr>
              <a:t>						</a:t>
            </a:r>
            <a:r>
              <a:rPr lang="cs-CZ" sz="4200" dirty="0" err="1">
                <a:solidFill>
                  <a:schemeClr val="bg2">
                    <a:lumMod val="75000"/>
                  </a:schemeClr>
                </a:solidFill>
              </a:rPr>
              <a:t>Penicillium</a:t>
            </a:r>
            <a:r>
              <a:rPr lang="cs-CZ" sz="4200" dirty="0">
                <a:solidFill>
                  <a:schemeClr val="bg2">
                    <a:lumMod val="75000"/>
                  </a:schemeClr>
                </a:solidFill>
              </a:rPr>
              <a:t> na pomeranči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cs-CZ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651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488" y="3100388"/>
            <a:ext cx="463391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Řez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470</Words>
  <Application>Microsoft Office PowerPoint</Application>
  <PresentationFormat>Širokoúhlá obrazovka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Řez</vt:lpstr>
      <vt:lpstr>NÁHODY, KTERÉ ZACHRÁNILY MILIONY  ŽIVOTŮ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NÁHODY, KTERÉ ZACHRÁNILY MILIONY  ŽIVOTŮ</dc:title>
  <dc:creator>Dana</dc:creator>
  <cp:lastModifiedBy>Dana Rédrová</cp:lastModifiedBy>
  <cp:revision>30</cp:revision>
  <dcterms:created xsi:type="dcterms:W3CDTF">2016-10-31T14:32:17Z</dcterms:created>
  <dcterms:modified xsi:type="dcterms:W3CDTF">2021-02-19T18:33:44Z</dcterms:modified>
</cp:coreProperties>
</file>