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58" r:id="rId5"/>
    <p:sldId id="274" r:id="rId6"/>
    <p:sldId id="275" r:id="rId7"/>
    <p:sldId id="276" r:id="rId8"/>
    <p:sldId id="271" r:id="rId9"/>
    <p:sldId id="272" r:id="rId10"/>
    <p:sldId id="273" r:id="rId11"/>
    <p:sldId id="269" r:id="rId12"/>
    <p:sldId id="259" r:id="rId13"/>
    <p:sldId id="277" r:id="rId14"/>
    <p:sldId id="260" r:id="rId15"/>
    <p:sldId id="261" r:id="rId16"/>
    <p:sldId id="262" r:id="rId17"/>
    <p:sldId id="278" r:id="rId18"/>
    <p:sldId id="263" r:id="rId19"/>
    <p:sldId id="264" r:id="rId20"/>
    <p:sldId id="265" r:id="rId21"/>
    <p:sldId id="266" r:id="rId22"/>
    <p:sldId id="267" r:id="rId23"/>
    <p:sldId id="268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94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58" autoAdjust="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9C986-6DA5-4D5D-AAD9-D62B7B2DE4AE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0C140-0FEB-42E4-943F-8E5442ACA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66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Ihned na úvod může zaznít otázka do pléna: </a:t>
            </a:r>
            <a:r>
              <a:rPr lang="cs-CZ" b="1" dirty="0"/>
              <a:t>co to zde máme za protein? </a:t>
            </a:r>
            <a:r>
              <a:rPr lang="cs-CZ" b="0" dirty="0"/>
              <a:t>Následně překlikneme na další snímek…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922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je na místě zmínit, že o kolagenu a keratinu byla řeč již v materiálu </a:t>
            </a:r>
            <a:r>
              <a:rPr lang="cs-CZ" b="1" dirty="0"/>
              <a:t>struktura proteinů</a:t>
            </a:r>
            <a:r>
              <a:rPr lang="cs-CZ" b="0" dirty="0"/>
              <a:t> – tak ať si to žáci připomenou…</a:t>
            </a:r>
            <a:r>
              <a:rPr lang="cs-CZ" dirty="0"/>
              <a:t> </a:t>
            </a:r>
          </a:p>
          <a:p>
            <a:r>
              <a:rPr lang="cs-CZ" i="1" dirty="0"/>
              <a:t>*mimo to lze ještě dodat, že strukturní proteiny nenacházíme u rostlin, neboť tam plní strukturní funkce zejména polysacharidy*</a:t>
            </a:r>
          </a:p>
          <a:p>
            <a:endParaRPr lang="cs-CZ" i="1" dirty="0"/>
          </a:p>
          <a:p>
            <a:r>
              <a:rPr lang="cs-CZ" i="0" dirty="0"/>
              <a:t>Zdroje obrázků:</a:t>
            </a:r>
          </a:p>
          <a:p>
            <a:r>
              <a:rPr lang="cs-CZ" i="0" dirty="0"/>
              <a:t>https://encrypted-tbn0.gstatic.com/images?q=tbn%3AANd9GcT0r4t9uNTrmCPrYUGAYzn9C_WzUXXMU4TP_A</a:t>
            </a:r>
          </a:p>
          <a:p>
            <a:r>
              <a:rPr lang="cs-CZ" i="0" dirty="0"/>
              <a:t>https://im9.cz/iR/importprodukt-orig/7a7/7a70fc214ed041d18cda9e24bdf18db6.jpg</a:t>
            </a:r>
          </a:p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76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0" dirty="0"/>
              <a:t>Struktura byla převzata z PDB (</a:t>
            </a:r>
            <a:r>
              <a:rPr lang="cs-CZ" sz="1200" dirty="0">
                <a:latin typeface="Corbel" panose="020B0503020204020204" pitchFamily="34" charset="0"/>
                <a:ea typeface="Cambria" panose="02040503050406030204" pitchFamily="18" charset="0"/>
              </a:rPr>
              <a:t>https://www.rcsb.org/</a:t>
            </a:r>
            <a:r>
              <a:rPr lang="cs-CZ" sz="1200" dirty="0" err="1">
                <a:latin typeface="Corbel" panose="020B0503020204020204" pitchFamily="34" charset="0"/>
                <a:ea typeface="Cambria" panose="02040503050406030204" pitchFamily="18" charset="0"/>
              </a:rPr>
              <a:t>structure</a:t>
            </a:r>
            <a:r>
              <a:rPr lang="cs-CZ" sz="1200" dirty="0">
                <a:latin typeface="Corbel" panose="020B0503020204020204" pitchFamily="34" charset="0"/>
                <a:ea typeface="Cambria" panose="02040503050406030204" pitchFamily="18" charset="0"/>
              </a:rPr>
              <a:t>/6EC0).</a:t>
            </a: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83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0" dirty="0"/>
              <a:t>Zdroj obrázku:</a:t>
            </a:r>
            <a:r>
              <a:rPr lang="cs-CZ" i="0" dirty="0"/>
              <a:t> https://www.mdpi.com/molecules/molecules-25-02143/article_deploy/html/images/molecules-25-02143-g001.png (upraveno).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84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Toto bylo rovněž zmíněno v materiálu </a:t>
            </a:r>
            <a:r>
              <a:rPr lang="cs-CZ" b="1" dirty="0"/>
              <a:t>struktura proteinů </a:t>
            </a:r>
            <a:r>
              <a:rPr lang="cs-CZ" b="0" dirty="0"/>
              <a:t>včetně odkazu na video; zde je jen pro připomenutí…</a:t>
            </a:r>
          </a:p>
          <a:p>
            <a:endParaRPr lang="cs-CZ" b="0" i="1" dirty="0"/>
          </a:p>
          <a:p>
            <a:r>
              <a:rPr lang="cs-CZ" b="0" i="0" dirty="0"/>
              <a:t>Na základě zhlédnutí videa či na základě znalosti, jak svalový stah funguje, lze na tomto místě namítnout, že stejně tak jako do kategorie strukturních proteinů mohl být </a:t>
            </a:r>
            <a:r>
              <a:rPr lang="cs-CZ" b="0" i="0" dirty="0" err="1"/>
              <a:t>myosin</a:t>
            </a:r>
            <a:r>
              <a:rPr lang="cs-CZ" b="0" i="0" dirty="0"/>
              <a:t> zařazen rovněž do skupiny proteinů s katalytickou funkcí: je to právě hlava </a:t>
            </a:r>
            <a:r>
              <a:rPr lang="cs-CZ" b="0" i="0" dirty="0" err="1"/>
              <a:t>myosinu</a:t>
            </a:r>
            <a:r>
              <a:rPr lang="cs-CZ" b="0" i="0" dirty="0"/>
              <a:t>, kdo katalyzuje hydrolýzu ATP, aby sval správně pracoval. Proti této námitce nelze mít výhrady, navržená klasifikace není dogma a skýtá jistou flexibilitu…</a:t>
            </a:r>
          </a:p>
          <a:p>
            <a:endParaRPr lang="cs-CZ" b="0" i="0" dirty="0"/>
          </a:p>
          <a:p>
            <a:r>
              <a:rPr lang="cs-CZ" b="0" i="0" dirty="0"/>
              <a:t>Zdroj obrázku: https://cdn.britannica.com/65/54165-050-C4C8B933/structure-actin-myosin-filaments.jpg (upraveno).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992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Toto bylo rovněž zmíněno v materiálu </a:t>
            </a:r>
            <a:r>
              <a:rPr lang="cs-CZ" b="1" dirty="0"/>
              <a:t>struktura proteinů</a:t>
            </a:r>
            <a:r>
              <a:rPr lang="cs-CZ" b="0" dirty="0"/>
              <a:t> a protože v prezentaci záměrně není uveden jakýkoliv popisek, měla by zaznít otázka, </a:t>
            </a:r>
            <a:r>
              <a:rPr lang="cs-CZ" b="1" dirty="0"/>
              <a:t>co na obrázku vidíme? </a:t>
            </a:r>
            <a:r>
              <a:rPr lang="cs-CZ" b="0" dirty="0"/>
              <a:t>(</a:t>
            </a:r>
            <a:r>
              <a:rPr lang="cs-CZ" b="0" dirty="0" err="1"/>
              <a:t>IgG</a:t>
            </a:r>
            <a:r>
              <a:rPr lang="cs-CZ" b="0" dirty="0"/>
              <a:t>) </a:t>
            </a:r>
            <a:r>
              <a:rPr lang="cs-CZ" b="0" dirty="0">
                <a:sym typeface="Wingdings" panose="05000000000000000000" pitchFamily="2" charset="2"/>
              </a:rPr>
              <a:t></a:t>
            </a:r>
          </a:p>
          <a:p>
            <a:endParaRPr lang="cs-CZ" b="0" i="1" dirty="0">
              <a:sym typeface="Wingdings" panose="05000000000000000000" pitchFamily="2" charset="2"/>
            </a:endParaRPr>
          </a:p>
          <a:p>
            <a:r>
              <a:rPr lang="cs-CZ" b="0" i="0" dirty="0">
                <a:sym typeface="Wingdings" panose="05000000000000000000" pitchFamily="2" charset="2"/>
              </a:rPr>
              <a:t>Zdroje obrázků:</a:t>
            </a:r>
          </a:p>
          <a:p>
            <a:r>
              <a:rPr lang="cs-CZ" i="0" dirty="0"/>
              <a:t>https://vydavatelstvi-old.vscht.cz/knihy/uid_es-002_v1/figures/imunoglobuliny.01.jpg</a:t>
            </a:r>
            <a:endParaRPr lang="cs-CZ" b="0" i="0" dirty="0">
              <a:sym typeface="Wingdings" panose="05000000000000000000" pitchFamily="2" charset="2"/>
            </a:endParaRPr>
          </a:p>
          <a:p>
            <a:r>
              <a:rPr lang="cs-CZ" i="0" dirty="0"/>
              <a:t>https://upload.wikimedia.org/wikipedia/commons/d/df/IgG_molecular_surface.jpg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12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0" dirty="0"/>
              <a:t>(Sýr = německy </a:t>
            </a:r>
            <a:r>
              <a:rPr lang="cs-CZ" b="1" i="0" dirty="0"/>
              <a:t>der </a:t>
            </a:r>
            <a:r>
              <a:rPr lang="cs-CZ" b="1" i="0" dirty="0" err="1"/>
              <a:t>Käse</a:t>
            </a:r>
            <a:r>
              <a:rPr lang="cs-CZ" b="1" i="0" dirty="0"/>
              <a:t> =&gt; kasein</a:t>
            </a:r>
            <a:r>
              <a:rPr lang="cs-CZ" b="0" i="0" dirty="0"/>
              <a:t>.) Rovněž je vhodné zmínit, že nutriční proteiny nacházíme i </a:t>
            </a:r>
            <a:r>
              <a:rPr lang="cs-CZ" b="1" i="0" dirty="0"/>
              <a:t>u některých rostlin (např. u sóji)</a:t>
            </a:r>
            <a:r>
              <a:rPr lang="cs-CZ" b="0" i="0" dirty="0"/>
              <a:t>.</a:t>
            </a:r>
          </a:p>
          <a:p>
            <a:endParaRPr lang="cs-CZ" b="0" i="0" dirty="0"/>
          </a:p>
          <a:p>
            <a:r>
              <a:rPr lang="cs-CZ" b="0" i="0" dirty="0"/>
              <a:t>Otázka k zamyšlení pro posluchače: </a:t>
            </a:r>
            <a:r>
              <a:rPr lang="cs-CZ" b="1" i="1" dirty="0"/>
              <a:t>zdrojem kterého </a:t>
            </a:r>
            <a:r>
              <a:rPr lang="cs-CZ" b="1" i="1" dirty="0" err="1"/>
              <a:t>makrobiogenního</a:t>
            </a:r>
            <a:r>
              <a:rPr lang="cs-CZ" b="1" i="1" dirty="0"/>
              <a:t> prvku pro nás proteiny jsou? </a:t>
            </a:r>
            <a:r>
              <a:rPr lang="cs-CZ" b="0" i="1" dirty="0"/>
              <a:t>[dusíku – krom bílkovin, popř. ještě DNA a RNA, není žádné jiné cesty, jak jej přijímat. Popíjení amoniaku či konzumaci ledků nelze nikomu doporučit…]</a:t>
            </a:r>
            <a:endParaRPr lang="cs-CZ" b="0" i="0" dirty="0"/>
          </a:p>
          <a:p>
            <a:endParaRPr lang="cs-CZ" b="0" i="0" dirty="0"/>
          </a:p>
          <a:p>
            <a:r>
              <a:rPr lang="cs-CZ" b="0" i="0" dirty="0"/>
              <a:t>Zdroje obrázků:</a:t>
            </a:r>
          </a:p>
          <a:p>
            <a:r>
              <a:rPr lang="cs-CZ" b="0" i="0" dirty="0"/>
              <a:t>https://assets.bonappetit.com/photos/58c9589584ebdb0ec55e365b/master/pass/hard-boiled-eggs.jpg</a:t>
            </a:r>
          </a:p>
          <a:p>
            <a:r>
              <a:rPr lang="cs-CZ" i="0" dirty="0"/>
              <a:t>https://www.ecosystemmarketplace.com/wp-content/uploads/2019/11/Swiss-Cheese.jpg</a:t>
            </a:r>
          </a:p>
          <a:p>
            <a:r>
              <a:rPr lang="cs-CZ" i="0" dirty="0"/>
              <a:t>https://cdn.alza.cz/ImgW.ashx?fd=f3&amp;cd=SPTnut0013</a:t>
            </a:r>
          </a:p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630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473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OBRÁZKY JSOU KLIKACÍ =&gt; KDO MÁ DISCOVERY STUDIO, MŮŽE SI PROHLÉDNOUT VE 3D </a:t>
            </a:r>
            <a:r>
              <a:rPr lang="cs-CZ" b="0" dirty="0"/>
              <a:t>(tam také ještě více vynikne fakt, že ligand zatím není navázán na protein – ani se jej nedotýká).</a:t>
            </a:r>
            <a:endParaRPr lang="cs-CZ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Zdroj obrázku: https://www.rcsb.org/structure/4L9K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___________________________________________________________________________________</a:t>
            </a:r>
          </a:p>
          <a:p>
            <a:endParaRPr lang="cs-CZ" i="0" dirty="0"/>
          </a:p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565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OBRÁZKY JSOU KLIKACÍ =&gt; KDO MÁ DISCOVERY STUDIO, MŮŽE SI PROHLÉDNOUT VE 3D.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Zdroj obrázku: https://www.rcsb.org/structure/6UZZ</a:t>
            </a:r>
          </a:p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798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0" dirty="0"/>
              <a:t>Otázka – jaké proteinové hormony žáci znají? Ať si případně nějaké vyhledají jako SP / DÚ </a:t>
            </a:r>
            <a:r>
              <a:rPr lang="cs-CZ" i="0" dirty="0"/>
              <a:t>[řešení: např. </a:t>
            </a:r>
            <a:r>
              <a:rPr lang="cs-CZ" i="0" dirty="0" err="1"/>
              <a:t>folikulystimulující</a:t>
            </a:r>
            <a:r>
              <a:rPr lang="cs-CZ" i="0" dirty="0"/>
              <a:t> hormon (FSH), gastrin, thyreotropin, luteinizační hormon…]. Na zvážení učitele zůstává, zda sem zařadí i hormony peptidové [typicky insulin, vasopresin, oxytocin, kalcitonin aj.], nebo tyto dvě kategorie hormonů bude striktně oddělovat.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64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… a můžeme konstatovat, že </a:t>
            </a:r>
            <a:r>
              <a:rPr lang="cs-CZ" b="1" dirty="0"/>
              <a:t>jde o hemoglobin</a:t>
            </a:r>
            <a:r>
              <a:rPr lang="cs-CZ" b="0" dirty="0"/>
              <a:t> (krásně tam můžeme vidět struktury hemu). Jenom to tedy není hemoglobin lidský, nýbrž ptáka Emu (</a:t>
            </a:r>
            <a:r>
              <a:rPr lang="cs-CZ" b="0" i="1" dirty="0" err="1"/>
              <a:t>dromaius</a:t>
            </a:r>
            <a:r>
              <a:rPr lang="cs-CZ" b="0" i="1" dirty="0"/>
              <a:t> </a:t>
            </a:r>
            <a:r>
              <a:rPr lang="cs-CZ" b="0" i="1" dirty="0" err="1"/>
              <a:t>novaehollandiae</a:t>
            </a:r>
            <a:r>
              <a:rPr lang="cs-CZ" b="0" dirty="0"/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OBRÁZEK JE KLIKACÍ =&gt; KDO MÁ DISCOVERY STUDIO, MŮŽE SI PROHLÉDNOUT VE 3D.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Zdroj obrázku: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https://www.rcsb.org/structure/3WTG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84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OBRÁZKY JSOU KLIKACÍ =&gt; KDO MÁ DISCOVERY STUDIO, MŮŽE SI PROHLÉDNOUT VE 3D a pokusit se přitom určit, kde jsou helixy a kde β-skládané listy.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Zdroj obrázku: https://www.rcsb.org/structure/1TAD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806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439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22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81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9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182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302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62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0C140-0FEB-42E4-943F-8E5442ACA2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43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A3DF9-D595-4B46-AF4D-2BBB3802C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04004A-92B3-4BE1-B652-3CE85A769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1F6C2D-35BC-4047-B01A-E5C234E1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F6E6AF-9AD3-42C1-B27B-17A50B2C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614A32-2240-41F2-B9B8-C1C58DC6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14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8590A-C5B8-4E51-9397-6D28FDE2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5DC716-AE93-48D3-9404-9744D62F0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2045B2-F5D8-4B23-BE02-6735C726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DDC2BF-6F34-468F-8902-74E8B921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FFFB8D-17FB-42C5-8AD5-7C97BA31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76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14B3409-DD7F-4D7D-92D8-030055E7C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BED0CA-1C20-4B02-B55F-08A921ED9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D41B60-B471-4B0C-8423-9797EA3A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F6F8AF-8A50-493F-BE16-23CDAF1A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486590-0C6C-4FF1-8752-7E1C8898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43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009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41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85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48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614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186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942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93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E1F85-160D-4797-882F-FE508AED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87B9A5-D597-4E5F-9214-BAC48047C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40F48-56C6-48F7-B8CB-6DA316B86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55AAB2-5114-4472-BCFC-2073BE12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8E468-1A28-449B-8E98-1FF115C7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887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50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629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388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496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860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994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9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140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97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9E088-040B-4F08-BF3A-E0239F73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9406DD-40D0-45D4-A22E-115EBD20C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468D7F-D518-4E40-B62D-F9FF6B41F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910FD6-ED73-4096-A7A3-A0FAC1C3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6D2F42-766B-4E1D-9CA4-481E862B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99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597D3-794D-4B06-B024-962565FC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5A5AD0-337B-4CE5-8CE7-1BC806A71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9BEEE0-5476-4769-AA26-2AEBA8D9F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A1033A-757B-43AB-9EA1-7A98C07FA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A7855C-F6D7-48EF-97A0-D442D188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942E6A-D7E1-450B-85BC-D35BEF8D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72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6FCD8-8EC4-421F-82CF-F95D334E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DBA0B4-7E13-4E51-8EC9-36D37194F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A5767D-649B-4A84-B0DF-AC85D88DF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8714C6B-8E5C-4E59-9AE3-34190CB91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C36585A-CA77-40AE-8B66-1F14BECA3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7D6D2FF-3048-45B3-994B-0FED8ADF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7FB9BDE-8B5C-4F61-A0B3-5C74CC66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5AA6ED7-EF10-4D92-A3AC-C4253412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90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1B4809-1714-42AB-892D-9C0C02EF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AFA9DE-58A8-4394-B0BC-E44BD2FB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94EA3C-A513-4FFE-A967-B53AC6ED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CAC5CA-909E-4307-93BF-4B14203F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43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E943A66-F677-462F-9A3B-47548C70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3E24A9-C5C7-4263-8778-E91340A1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27F7CC-0A23-486D-9FC2-E7BBD03F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48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5D6A6-EC69-4FF3-BEEA-77D6B5FD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E68D66-C472-4F57-B67E-CB6A4A66F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B45FAC-9DFC-42E2-92D6-322B30078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ACD4BD-23B0-44A5-97F5-3E0303B9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5F0B83-AB64-492E-B63D-5E005426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21A8DA-5042-4F1E-A811-F902B452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27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F87FC-BFBC-4E67-B10B-27DE5E18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61EFC5E-B9C2-4784-9D18-14E16FB5C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D5BED4-8E53-4CE6-AE60-0D3ED8882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DD4454-D7E7-4B20-997A-5929EF58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4810A7-3B39-4C27-A1C8-65821594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E5BD58-3E05-4F96-BAF1-975BC691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66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65B694E-4962-45FA-914A-4DD421DC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173698-7ED8-48C6-8139-C498A766F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E0BC3B-E672-4320-B5B8-8374D3ECA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2DE8C8-881D-455A-A406-9B1546D72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405A31-33DB-49D6-8AA0-EBBE1A29C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30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FCDE3B-EB5D-4588-84EC-C272A4361068}" type="datetimeFigureOut">
              <a:rPr lang="cs-CZ" smtClean="0"/>
              <a:t>17.02.2021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F09C0DF-7F27-417F-85C9-9827F2B521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489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kfb.ly/6XLZ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kfb.ly/6XMn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struktury/albumin+camptothecin.ds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hyperlink" Target="struktury/albumin+camptothecin-s.dsv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struktury/kan&#225;l%20KCNQ1+s.ds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hyperlink" Target="struktury/kan&#225;l%20KCNQ1.dsv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struktury/Hemoglobin_ptak_emu.ds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struktury/1tad.ds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0E4734-DE8F-4A3A-BFA2-6226CBBEB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17" r="20469" b="187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35F7E2-5F27-4506-9F94-05419CAB7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b="1" dirty="0">
                <a:latin typeface="Cambria" panose="02040503050406030204" pitchFamily="18" charset="0"/>
                <a:ea typeface="Cambria" panose="02040503050406030204" pitchFamily="18" charset="0"/>
              </a:rPr>
              <a:t>FUNKCE PROTEINŮ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10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1) P r o t e i n y    s t r u k t u r n í</a:t>
            </a:r>
          </a:p>
        </p:txBody>
      </p:sp>
      <p:pic>
        <p:nvPicPr>
          <p:cNvPr id="6" name="Zástupný obsah 5" descr="Obsah obrázku hygienické potřeby, stůl&#10;&#10;Popis byl vytvořen automaticky">
            <a:extLst>
              <a:ext uri="{FF2B5EF4-FFF2-40B4-BE49-F238E27FC236}">
                <a16:creationId xmlns:a16="http://schemas.microsoft.com/office/drawing/2014/main" id="{3E71F1AE-B138-4593-B7CA-7EA48A0AB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63" y="2754000"/>
            <a:ext cx="4345910" cy="4104000"/>
          </a:xfrm>
        </p:spPr>
      </p:pic>
      <p:pic>
        <p:nvPicPr>
          <p:cNvPr id="4" name="Obrázek 3" descr="Syoss Šampon pro slabé a snadno se lámající vlasy Keratin (Shampoo ...">
            <a:extLst>
              <a:ext uri="{FF2B5EF4-FFF2-40B4-BE49-F238E27FC236}">
                <a16:creationId xmlns:a16="http://schemas.microsoft.com/office/drawing/2014/main" id="{DD44E834-CECF-4900-AD9D-833C11A2B03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30600"/>
          <a:stretch/>
        </p:blipFill>
        <p:spPr bwMode="auto">
          <a:xfrm>
            <a:off x="2701196" y="2754000"/>
            <a:ext cx="2062875" cy="410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465F385-D839-4DFD-A425-42E8103AB8F8}"/>
              </a:ext>
            </a:extLst>
          </p:cNvPr>
          <p:cNvSpPr txBox="1"/>
          <p:nvPr/>
        </p:nvSpPr>
        <p:spPr>
          <a:xfrm>
            <a:off x="1009747" y="1340228"/>
            <a:ext cx="11386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Corbel" panose="020B0503020204020204" pitchFamily="34" charset="0"/>
              </a:rPr>
              <a:t>většinou z řad proteinů </a:t>
            </a:r>
            <a:r>
              <a:rPr lang="cs-CZ" sz="2500" u="sng" dirty="0">
                <a:latin typeface="Corbel" panose="020B0503020204020204" pitchFamily="34" charset="0"/>
              </a:rPr>
              <a:t>fibrilárních</a:t>
            </a:r>
            <a:r>
              <a:rPr lang="cs-CZ" sz="2500" dirty="0">
                <a:latin typeface="Corbel" panose="020B0503020204020204" pitchFamily="34" charset="0"/>
              </a:rPr>
              <a:t> (</a:t>
            </a:r>
            <a:r>
              <a:rPr lang="cs-CZ" sz="2500" i="1" dirty="0">
                <a:latin typeface="Corbel" panose="020B0503020204020204" pitchFamily="34" charset="0"/>
              </a:rPr>
              <a:t>keratin, kolagen</a:t>
            </a:r>
            <a:r>
              <a:rPr lang="cs-CZ" sz="2500" dirty="0">
                <a:latin typeface="Corbel" panose="020B0503020204020204" pitchFamily="34" charset="0"/>
              </a:rPr>
              <a:t>),</a:t>
            </a:r>
            <a:br>
              <a:rPr lang="cs-CZ" sz="2500" dirty="0">
                <a:latin typeface="Corbel" panose="020B0503020204020204" pitchFamily="34" charset="0"/>
              </a:rPr>
            </a:br>
            <a:r>
              <a:rPr lang="cs-CZ" sz="2500" dirty="0">
                <a:latin typeface="Corbel" panose="020B0503020204020204" pitchFamily="34" charset="0"/>
              </a:rPr>
              <a:t>avšak patří sem i některé proteiny </a:t>
            </a:r>
            <a:r>
              <a:rPr lang="cs-CZ" sz="2500" u="sng" dirty="0">
                <a:latin typeface="Corbel" panose="020B0503020204020204" pitchFamily="34" charset="0"/>
              </a:rPr>
              <a:t>globulární</a:t>
            </a:r>
            <a:r>
              <a:rPr lang="cs-CZ" sz="2500" dirty="0">
                <a:latin typeface="Corbel" panose="020B0503020204020204" pitchFamily="34" charset="0"/>
              </a:rPr>
              <a:t> (např. </a:t>
            </a:r>
            <a:r>
              <a:rPr lang="cs-CZ" sz="2500" i="1" dirty="0">
                <a:latin typeface="Corbel" panose="020B0503020204020204" pitchFamily="34" charset="0"/>
              </a:rPr>
              <a:t>tubulin</a:t>
            </a:r>
            <a:r>
              <a:rPr lang="cs-CZ" sz="2500" dirty="0">
                <a:latin typeface="Corbel" panose="020B05030202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889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E902F83-44C9-49AE-AAD3-0257E9E43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8557"/>
            <a:ext cx="12192000" cy="609281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1) P r o t e i n y    s t r u k t u r n 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00B9B44-C031-4BCE-8404-51B03EDAAD74}"/>
              </a:ext>
            </a:extLst>
          </p:cNvPr>
          <p:cNvSpPr txBox="1"/>
          <p:nvPr/>
        </p:nvSpPr>
        <p:spPr>
          <a:xfrm>
            <a:off x="3155281" y="6336583"/>
            <a:ext cx="924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Model ve 3D je možno prohlédnout na </a:t>
            </a:r>
            <a:r>
              <a:rPr lang="cs-CZ" sz="2800" i="1" dirty="0">
                <a:solidFill>
                  <a:srgbClr val="F2894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https://skfb.ly/6XLZn</a:t>
            </a:r>
            <a:r>
              <a:rPr lang="cs-CZ" sz="2800" i="1" dirty="0">
                <a:solidFill>
                  <a:schemeClr val="bg1"/>
                </a:solidFill>
              </a:rPr>
              <a:t>.</a:t>
            </a:r>
            <a:r>
              <a:rPr lang="cs-CZ" sz="2800" i="1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7B9A627-3677-450F-9AAD-9BB2E0AE4B69}"/>
              </a:ext>
            </a:extLst>
          </p:cNvPr>
          <p:cNvSpPr txBox="1"/>
          <p:nvPr/>
        </p:nvSpPr>
        <p:spPr>
          <a:xfrm>
            <a:off x="1009747" y="1340228"/>
            <a:ext cx="11386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detailní pohled na vlákna </a:t>
            </a:r>
            <a:r>
              <a:rPr lang="cs-CZ" sz="28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keratinu</a:t>
            </a:r>
            <a:r>
              <a:rPr lang="cs-CZ" sz="2800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. Patrná je </a:t>
            </a:r>
            <a:r>
              <a:rPr lang="cs-CZ" sz="2800" dirty="0" err="1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helikální</a:t>
            </a:r>
            <a:r>
              <a:rPr lang="cs-CZ" sz="2800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 struktura.</a:t>
            </a:r>
            <a:endParaRPr lang="cs-CZ" sz="2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3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27B9A627-3677-450F-9AAD-9BB2E0AE4B69}"/>
              </a:ext>
            </a:extLst>
          </p:cNvPr>
          <p:cNvSpPr txBox="1"/>
          <p:nvPr/>
        </p:nvSpPr>
        <p:spPr>
          <a:xfrm>
            <a:off x="1009747" y="1340228"/>
            <a:ext cx="11386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detailní pohled na vlákna </a:t>
            </a:r>
            <a:r>
              <a:rPr lang="cs-CZ" sz="2800" b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keratinu</a:t>
            </a:r>
            <a:r>
              <a:rPr lang="cs-CZ" sz="2800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. Patrná je </a:t>
            </a:r>
            <a:r>
              <a:rPr lang="cs-CZ" sz="2800" dirty="0" err="1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helikální</a:t>
            </a:r>
            <a:r>
              <a:rPr lang="cs-CZ" sz="2800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 struktura.</a:t>
            </a:r>
            <a:endParaRPr lang="cs-CZ" sz="2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B4A3DF-6303-4ADA-8586-92B9608E5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0564"/>
            <a:ext cx="12192000" cy="549770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D66C916-4618-4718-946F-D33E6C41D3AC}"/>
              </a:ext>
            </a:extLst>
          </p:cNvPr>
          <p:cNvSpPr txBox="1"/>
          <p:nvPr/>
        </p:nvSpPr>
        <p:spPr>
          <a:xfrm>
            <a:off x="136778" y="213321"/>
            <a:ext cx="924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solidFill>
                  <a:schemeClr val="bg1"/>
                </a:solidFill>
                <a:latin typeface="Corbel" panose="020B0503020204020204" pitchFamily="34" charset="0"/>
                <a:ea typeface="Cambria" panose="02040503050406030204" pitchFamily="18" charset="0"/>
              </a:rPr>
              <a:t>Pohled, jak z keratinu vzniká vlas…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192104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1) P r o t e i n y    s t r u k t u r n 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06F44E1-703D-4C04-B0C3-6C94B8BC97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4" y="2470128"/>
            <a:ext cx="11182251" cy="36133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BECBD14-903C-4364-AF57-75B26A269302}"/>
              </a:ext>
            </a:extLst>
          </p:cNvPr>
          <p:cNvSpPr txBox="1"/>
          <p:nvPr/>
        </p:nvSpPr>
        <p:spPr>
          <a:xfrm>
            <a:off x="1009747" y="1340228"/>
            <a:ext cx="113864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Corbel" panose="020B0503020204020204" pitchFamily="34" charset="0"/>
              </a:rPr>
              <a:t>vybrané strukturní proteiny mají také </a:t>
            </a:r>
            <a:r>
              <a:rPr lang="cs-CZ" sz="2500" b="1" u="sng" dirty="0">
                <a:latin typeface="Corbel" panose="020B0503020204020204" pitchFamily="34" charset="0"/>
              </a:rPr>
              <a:t>kontraktilní funkce</a:t>
            </a:r>
            <a:r>
              <a:rPr lang="cs-CZ" sz="2500" dirty="0">
                <a:latin typeface="Corbel" panose="020B0503020204020204" pitchFamily="34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0914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2) P r o t e i n y    o c h r a n </a:t>
            </a:r>
            <a:r>
              <a:rPr lang="cs-CZ" sz="4500" b="1" cap="none" dirty="0" err="1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n</a:t>
            </a:r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 é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3CEC59-A17F-4E9C-ACC5-09F558AAEF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29" y="1582738"/>
            <a:ext cx="4769485" cy="429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40D5218-DBAC-42BF-9FA0-BBB87C39543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11472" r="16014" b="13600"/>
          <a:stretch/>
        </p:blipFill>
        <p:spPr bwMode="auto">
          <a:xfrm>
            <a:off x="6451135" y="1858159"/>
            <a:ext cx="4680136" cy="3747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6231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3) P r o t e i n y    n u t r i č n 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AD4F640-B912-43AA-90A7-E80A8F4FB232}"/>
              </a:ext>
            </a:extLst>
          </p:cNvPr>
          <p:cNvSpPr txBox="1"/>
          <p:nvPr/>
        </p:nvSpPr>
        <p:spPr>
          <a:xfrm>
            <a:off x="1009747" y="1340228"/>
            <a:ext cx="113864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Corbel" panose="020B0503020204020204" pitchFamily="34" charset="0"/>
              </a:rPr>
              <a:t>většina proteinů je pro nás lépe stravitelná </a:t>
            </a:r>
            <a:r>
              <a:rPr lang="cs-CZ" sz="2500" u="sng" dirty="0">
                <a:latin typeface="Corbel" panose="020B0503020204020204" pitchFamily="34" charset="0"/>
              </a:rPr>
              <a:t>v denaturovaném stavu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3F6EA4EF-B4E0-47F6-92CA-A62FF6A07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33" y="2385641"/>
            <a:ext cx="2328240" cy="3204000"/>
          </a:xfrm>
          <a:prstGeom prst="rect">
            <a:avLst/>
          </a:prstGeom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A12F04C2-B14D-4111-AA5C-2789119E1C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301999"/>
              </p:ext>
            </p:extLst>
          </p:nvPr>
        </p:nvGraphicFramePr>
        <p:xfrm>
          <a:off x="1177972" y="2385641"/>
          <a:ext cx="3119512" cy="32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9532800" imgH="9776520" progId="Paint.Picture">
                  <p:embed/>
                </p:oleObj>
              </mc:Choice>
              <mc:Fallback>
                <p:oleObj name="Rastrový obrázek" r:id="rId4" imgW="9532800" imgH="9776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7972" y="2385641"/>
                        <a:ext cx="3119512" cy="32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Obrázek 10" descr="Obsah obrázku jídlo, sýr&#10;&#10;Popis byl vytvořen automaticky">
            <a:extLst>
              <a:ext uri="{FF2B5EF4-FFF2-40B4-BE49-F238E27FC236}">
                <a16:creationId xmlns:a16="http://schemas.microsoft.com/office/drawing/2014/main" id="{F46FB27E-D274-4D52-8E2F-AFF48BF76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16" y="2385641"/>
            <a:ext cx="3204000" cy="3204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1709F42-23F7-4C18-813F-65A92AF09CFC}"/>
              </a:ext>
            </a:extLst>
          </p:cNvPr>
          <p:cNvSpPr txBox="1"/>
          <p:nvPr/>
        </p:nvSpPr>
        <p:spPr>
          <a:xfrm>
            <a:off x="1706252" y="5791251"/>
            <a:ext cx="10229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i="1" dirty="0">
                <a:latin typeface="Corbel" panose="020B0503020204020204" pitchFamily="34" charset="0"/>
              </a:rPr>
              <a:t> </a:t>
            </a:r>
            <a:r>
              <a:rPr lang="cs-CZ" sz="2500" b="1" i="1" dirty="0" err="1">
                <a:latin typeface="Corbel" panose="020B0503020204020204" pitchFamily="34" charset="0"/>
              </a:rPr>
              <a:t>ovalbumin</a:t>
            </a:r>
            <a:r>
              <a:rPr lang="cs-CZ" sz="2500" b="1" i="1" dirty="0">
                <a:latin typeface="Corbel" panose="020B0503020204020204" pitchFamily="34" charset="0"/>
              </a:rPr>
              <a:t>                                           kasein                             proteinový izolát</a:t>
            </a:r>
          </a:p>
          <a:p>
            <a:r>
              <a:rPr lang="cs-CZ" sz="2500" b="1" i="1" dirty="0">
                <a:latin typeface="Corbel" panose="020B0503020204020204" pitchFamily="34" charset="0"/>
              </a:rPr>
              <a:t>								ze syrovátky</a:t>
            </a:r>
          </a:p>
        </p:txBody>
      </p:sp>
    </p:spTree>
    <p:extLst>
      <p:ext uri="{BB962C8B-B14F-4D97-AF65-F5344CB8AC3E}">
        <p14:creationId xmlns:p14="http://schemas.microsoft.com/office/powerpoint/2010/main" val="49666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3) P r o t e i n y    n u t r i č n 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AD4F640-B912-43AA-90A7-E80A8F4FB232}"/>
              </a:ext>
            </a:extLst>
          </p:cNvPr>
          <p:cNvSpPr txBox="1"/>
          <p:nvPr/>
        </p:nvSpPr>
        <p:spPr>
          <a:xfrm>
            <a:off x="1009747" y="1340228"/>
            <a:ext cx="113864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Corbel" panose="020B0503020204020204" pitchFamily="34" charset="0"/>
              </a:rPr>
              <a:t>většina proteinů je pro nás lépe stravitelná </a:t>
            </a:r>
            <a:r>
              <a:rPr lang="cs-CZ" sz="2500" u="sng" dirty="0">
                <a:latin typeface="Corbel" panose="020B0503020204020204" pitchFamily="34" charset="0"/>
              </a:rPr>
              <a:t>v denaturovaném stavu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709F42-23F7-4C18-813F-65A92AF09CFC}"/>
              </a:ext>
            </a:extLst>
          </p:cNvPr>
          <p:cNvSpPr txBox="1"/>
          <p:nvPr/>
        </p:nvSpPr>
        <p:spPr>
          <a:xfrm>
            <a:off x="6579811" y="3506822"/>
            <a:ext cx="37704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i="1" dirty="0">
                <a:solidFill>
                  <a:srgbClr val="F28943"/>
                </a:solidFill>
                <a:latin typeface="Corbel" panose="020B0503020204020204" pitchFamily="34" charset="0"/>
              </a:rPr>
              <a:t> námět na referát – PROČ? </a:t>
            </a: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521F8850-DF00-437C-94EE-47F0D77A1340}"/>
              </a:ext>
            </a:extLst>
          </p:cNvPr>
          <p:cNvSpPr/>
          <p:nvPr/>
        </p:nvSpPr>
        <p:spPr>
          <a:xfrm>
            <a:off x="8083685" y="1970523"/>
            <a:ext cx="729575" cy="1366067"/>
          </a:xfrm>
          <a:prstGeom prst="downArrow">
            <a:avLst/>
          </a:prstGeom>
          <a:solidFill>
            <a:srgbClr val="F28943"/>
          </a:solidFill>
          <a:ln>
            <a:solidFill>
              <a:srgbClr val="F28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400B616-9B71-4004-A79B-1B82CC6523D7}"/>
              </a:ext>
            </a:extLst>
          </p:cNvPr>
          <p:cNvSpPr txBox="1"/>
          <p:nvPr/>
        </p:nvSpPr>
        <p:spPr>
          <a:xfrm>
            <a:off x="82902" y="6295868"/>
            <a:ext cx="1239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latin typeface="Corbel" panose="020B0503020204020204" pitchFamily="34" charset="0"/>
                <a:ea typeface="Cambria" panose="02040503050406030204" pitchFamily="18" charset="0"/>
              </a:rPr>
              <a:t>Obrázek </a:t>
            </a:r>
            <a:r>
              <a:rPr lang="cs-CZ" sz="2800" i="1" dirty="0" err="1">
                <a:latin typeface="Corbel" panose="020B0503020204020204" pitchFamily="34" charset="0"/>
                <a:ea typeface="Cambria" panose="02040503050406030204" pitchFamily="18" charset="0"/>
              </a:rPr>
              <a:t>proteasy</a:t>
            </a:r>
            <a:r>
              <a:rPr lang="cs-CZ" sz="2800" i="1" dirty="0">
                <a:latin typeface="Corbel" panose="020B0503020204020204" pitchFamily="34" charset="0"/>
                <a:ea typeface="Cambria" panose="02040503050406030204" pitchFamily="18" charset="0"/>
              </a:rPr>
              <a:t> k tématu je možno prohlédnout ve 3D na </a:t>
            </a:r>
            <a:r>
              <a:rPr lang="cs-CZ" sz="2800" i="1" dirty="0">
                <a:solidFill>
                  <a:srgbClr val="F28943"/>
                </a:solidFill>
                <a:hlinkClick r:id="rId3"/>
              </a:rPr>
              <a:t>https://skfb.ly/6XMnI</a:t>
            </a:r>
            <a:r>
              <a:rPr lang="cs-CZ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277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4) P r o t e i n y    t r a n s p o r t n 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AD4F640-B912-43AA-90A7-E80A8F4FB232}"/>
              </a:ext>
            </a:extLst>
          </p:cNvPr>
          <p:cNvSpPr txBox="1"/>
          <p:nvPr/>
        </p:nvSpPr>
        <p:spPr>
          <a:xfrm>
            <a:off x="1009747" y="1340228"/>
            <a:ext cx="113864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Corbel" panose="020B0503020204020204" pitchFamily="34" charset="0"/>
              </a:rPr>
              <a:t>některé se vyskytují volně v krevní plasmě (např. albumin)</a:t>
            </a:r>
          </a:p>
        </p:txBody>
      </p:sp>
      <p:pic>
        <p:nvPicPr>
          <p:cNvPr id="9" name="Obrázek 8" descr="Obsah obrázku ovoce&#10;&#10;Popis byl vytvořen automaticky">
            <a:hlinkClick r:id="rId3" action="ppaction://hlinkfile"/>
            <a:extLst>
              <a:ext uri="{FF2B5EF4-FFF2-40B4-BE49-F238E27FC236}">
                <a16:creationId xmlns:a16="http://schemas.microsoft.com/office/drawing/2014/main" id="{7E50C59E-C3B8-4860-A13D-CA0A9B7E69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6" t="1554" r="20350" b="3267"/>
          <a:stretch/>
        </p:blipFill>
        <p:spPr>
          <a:xfrm>
            <a:off x="1391055" y="1829469"/>
            <a:ext cx="4270156" cy="3780000"/>
          </a:xfrm>
          <a:prstGeom prst="rect">
            <a:avLst/>
          </a:prstGeom>
        </p:spPr>
      </p:pic>
      <p:pic>
        <p:nvPicPr>
          <p:cNvPr id="5" name="Obrázek 4" descr="Obsah obrázku jídlo, květina&#10;&#10;Popis byl vytvořen automaticky">
            <a:hlinkClick r:id="rId5" action="ppaction://hlinkfile"/>
            <a:extLst>
              <a:ext uri="{FF2B5EF4-FFF2-40B4-BE49-F238E27FC236}">
                <a16:creationId xmlns:a16="http://schemas.microsoft.com/office/drawing/2014/main" id="{5E0F9B99-A5FE-4A14-A61D-89F27B299C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3" t="7437" r="23840" b="11056"/>
          <a:stretch/>
        </p:blipFill>
        <p:spPr>
          <a:xfrm>
            <a:off x="6096000" y="1829469"/>
            <a:ext cx="4490946" cy="3780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30BAB68-9876-4777-B2F8-417E946BD482}"/>
              </a:ext>
            </a:extLst>
          </p:cNvPr>
          <p:cNvSpPr txBox="1"/>
          <p:nvPr/>
        </p:nvSpPr>
        <p:spPr>
          <a:xfrm>
            <a:off x="1233521" y="5659394"/>
            <a:ext cx="13686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orbel" panose="020B0503020204020204" pitchFamily="34" charset="0"/>
                <a:ea typeface="Cambria" panose="02040503050406030204" pitchFamily="18" charset="0"/>
              </a:rPr>
              <a:t>Pohled na protein albumin s alkaloidem </a:t>
            </a:r>
            <a:r>
              <a:rPr lang="cs-CZ" sz="1200" dirty="0" err="1">
                <a:latin typeface="Corbel" panose="020B0503020204020204" pitchFamily="34" charset="0"/>
                <a:ea typeface="Cambria" panose="02040503050406030204" pitchFamily="18" charset="0"/>
              </a:rPr>
              <a:t>camptothecinem</a:t>
            </a:r>
            <a:r>
              <a:rPr lang="cs-CZ" sz="1200" dirty="0">
                <a:latin typeface="Corbel" panose="020B0503020204020204" pitchFamily="34" charset="0"/>
                <a:ea typeface="Cambria" panose="02040503050406030204" pitchFamily="18" charset="0"/>
              </a:rPr>
              <a:t>, který přenáší.                      Detail téhož zachycující motivy sekundární struktury albuminu. </a:t>
            </a:r>
          </a:p>
          <a:p>
            <a:endParaRPr lang="cs-CZ" sz="12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r>
              <a:rPr lang="cs-CZ" sz="1200" dirty="0">
                <a:latin typeface="Corbel" panose="020B0503020204020204" pitchFamily="34" charset="0"/>
                <a:ea typeface="Cambria" panose="02040503050406030204" pitchFamily="18" charset="0"/>
              </a:rPr>
              <a:t>(ligand ještě není navázán – </a:t>
            </a:r>
            <a:r>
              <a:rPr lang="cs-CZ" sz="1200" b="1" dirty="0">
                <a:latin typeface="Corbel" panose="020B0503020204020204" pitchFamily="34" charset="0"/>
                <a:ea typeface="Cambria" panose="02040503050406030204" pitchFamily="18" charset="0"/>
              </a:rPr>
              <a:t>při transportu se váže až hluboko dovnitř </a:t>
            </a:r>
          </a:p>
          <a:p>
            <a:r>
              <a:rPr lang="cs-CZ" sz="1200" b="1" dirty="0">
                <a:latin typeface="Corbel" panose="020B0503020204020204" pitchFamily="34" charset="0"/>
                <a:ea typeface="Cambria" panose="02040503050406030204" pitchFamily="18" charset="0"/>
              </a:rPr>
              <a:t>                albuminu,</a:t>
            </a:r>
            <a:r>
              <a:rPr lang="cs-CZ" sz="1200" dirty="0">
                <a:latin typeface="Corbel" panose="020B0503020204020204" pitchFamily="34" charset="0"/>
                <a:ea typeface="Cambria" panose="02040503050406030204" pitchFamily="18" charset="0"/>
              </a:rPr>
              <a:t> takže </a:t>
            </a:r>
            <a:r>
              <a:rPr lang="cs-CZ" sz="1200">
                <a:latin typeface="Corbel" panose="020B0503020204020204" pitchFamily="34" charset="0"/>
                <a:ea typeface="Cambria" panose="02040503050406030204" pitchFamily="18" charset="0"/>
              </a:rPr>
              <a:t>by na </a:t>
            </a:r>
            <a:r>
              <a:rPr lang="cs-CZ" sz="1200" dirty="0">
                <a:latin typeface="Corbel" panose="020B0503020204020204" pitchFamily="34" charset="0"/>
                <a:ea typeface="Cambria" panose="02040503050406030204" pitchFamily="18" charset="0"/>
              </a:rPr>
              <a:t>obrázku nebyl vůbec vidět…)</a:t>
            </a:r>
          </a:p>
        </p:txBody>
      </p:sp>
    </p:spTree>
    <p:extLst>
      <p:ext uri="{BB962C8B-B14F-4D97-AF65-F5344CB8AC3E}">
        <p14:creationId xmlns:p14="http://schemas.microsoft.com/office/powerpoint/2010/main" val="3646652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4) P r o t e i n y    t r a n s p o r t n 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AD4F640-B912-43AA-90A7-E80A8F4FB232}"/>
              </a:ext>
            </a:extLst>
          </p:cNvPr>
          <p:cNvSpPr txBox="1"/>
          <p:nvPr/>
        </p:nvSpPr>
        <p:spPr>
          <a:xfrm>
            <a:off x="1009747" y="1340228"/>
            <a:ext cx="113864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Corbel" panose="020B0503020204020204" pitchFamily="34" charset="0"/>
              </a:rPr>
              <a:t>jiné jsou zakotveny přímo v membránách jako </a:t>
            </a:r>
            <a:r>
              <a:rPr lang="cs-CZ" sz="2500" u="sng" dirty="0">
                <a:latin typeface="Corbel" panose="020B0503020204020204" pitchFamily="34" charset="0"/>
              </a:rPr>
              <a:t>přenašeče / kanály</a:t>
            </a:r>
          </a:p>
        </p:txBody>
      </p:sp>
      <p:pic>
        <p:nvPicPr>
          <p:cNvPr id="7" name="Obrázek 6">
            <a:hlinkClick r:id="rId3" action="ppaction://hlinkfile"/>
            <a:extLst>
              <a:ext uri="{FF2B5EF4-FFF2-40B4-BE49-F238E27FC236}">
                <a16:creationId xmlns:a16="http://schemas.microsoft.com/office/drawing/2014/main" id="{50140A1B-9F91-41FE-A48E-9A2C16815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373" y="1882971"/>
            <a:ext cx="3809227" cy="3780000"/>
          </a:xfrm>
          <a:prstGeom prst="rect">
            <a:avLst/>
          </a:prstGeom>
        </p:spPr>
      </p:pic>
      <p:pic>
        <p:nvPicPr>
          <p:cNvPr id="8" name="Obrázek 7">
            <a:hlinkClick r:id="rId5" action="ppaction://hlinkfile"/>
            <a:extLst>
              <a:ext uri="{FF2B5EF4-FFF2-40B4-BE49-F238E27FC236}">
                <a16:creationId xmlns:a16="http://schemas.microsoft.com/office/drawing/2014/main" id="{E8BB34C3-D42E-49D3-95EF-7B1122352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5528" y="1882971"/>
            <a:ext cx="3870268" cy="3780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30A925-9470-44CC-8731-84A34E36F1CE}"/>
              </a:ext>
            </a:extLst>
          </p:cNvPr>
          <p:cNvSpPr txBox="1"/>
          <p:nvPr/>
        </p:nvSpPr>
        <p:spPr>
          <a:xfrm>
            <a:off x="457200" y="5662971"/>
            <a:ext cx="5492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dirty="0">
                <a:latin typeface="Corbel" panose="020B0503020204020204" pitchFamily="34" charset="0"/>
                <a:ea typeface="Cambria" panose="02040503050406030204" pitchFamily="18" charset="0"/>
              </a:rPr>
              <a:t> Membránový kanál KCNQ1 sloužící k transportu K</a:t>
            </a:r>
            <a:r>
              <a:rPr lang="cs-CZ" sz="1300" baseline="30000" dirty="0">
                <a:latin typeface="Corbel" panose="020B0503020204020204" pitchFamily="34" charset="0"/>
                <a:ea typeface="Cambria" panose="02040503050406030204" pitchFamily="18" charset="0"/>
              </a:rPr>
              <a:t>+</a:t>
            </a:r>
            <a:r>
              <a:rPr lang="cs-CZ" sz="1300" dirty="0">
                <a:latin typeface="Corbel" panose="020B0503020204020204" pitchFamily="34" charset="0"/>
                <a:ea typeface="Cambria" panose="02040503050406030204" pitchFamily="18" charset="0"/>
              </a:rPr>
              <a:t> iontů ven z buňky</a:t>
            </a:r>
          </a:p>
          <a:p>
            <a:pPr algn="ctr"/>
            <a:r>
              <a:rPr lang="cs-CZ" sz="1300" dirty="0">
                <a:latin typeface="Corbel" panose="020B0503020204020204" pitchFamily="34" charset="0"/>
                <a:ea typeface="Cambria" panose="02040503050406030204" pitchFamily="18" charset="0"/>
              </a:rPr>
              <a:t>(hranici buňky symbolicky naznačuje oranžová čára).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ECEB2F8-F214-41F9-BA64-62B1E0972C33}"/>
              </a:ext>
            </a:extLst>
          </p:cNvPr>
          <p:cNvSpPr txBox="1"/>
          <p:nvPr/>
        </p:nvSpPr>
        <p:spPr>
          <a:xfrm>
            <a:off x="5324670" y="5662971"/>
            <a:ext cx="619651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300" dirty="0">
                <a:latin typeface="Corbel" panose="020B0503020204020204" pitchFamily="34" charset="0"/>
                <a:ea typeface="Cambria" panose="02040503050406030204" pitchFamily="18" charset="0"/>
              </a:rPr>
              <a:t>Otočením o 90° podle „oranžové čáry“ uzříme detailní pohled zdola, </a:t>
            </a:r>
          </a:p>
          <a:p>
            <a:pPr algn="ctr"/>
            <a:r>
              <a:rPr lang="cs-CZ" sz="1300" dirty="0">
                <a:latin typeface="Corbel" panose="020B0503020204020204" pitchFamily="34" charset="0"/>
                <a:ea typeface="Cambria" panose="02040503050406030204" pitchFamily="18" charset="0"/>
              </a:rPr>
              <a:t>kde je patrný vnitřní průměr kanálu, kudy ionty procházejí</a:t>
            </a:r>
          </a:p>
          <a:p>
            <a:pPr algn="ctr"/>
            <a:r>
              <a:rPr lang="cs-CZ" sz="1300" dirty="0">
                <a:latin typeface="Corbel" panose="020B0503020204020204" pitchFamily="34" charset="0"/>
                <a:ea typeface="Cambria" panose="02040503050406030204" pitchFamily="18" charset="0"/>
              </a:rPr>
              <a:t>(označeno šipkou). </a:t>
            </a:r>
            <a:endParaRPr lang="cs-CZ" sz="1300" dirty="0">
              <a:latin typeface="Corbel" panose="020B0503020204020204" pitchFamily="34" charset="0"/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55DB3D6-FD7A-4482-95C8-446171B34918}"/>
              </a:ext>
            </a:extLst>
          </p:cNvPr>
          <p:cNvCxnSpPr>
            <a:cxnSpLocks/>
          </p:cNvCxnSpPr>
          <p:nvPr/>
        </p:nvCxnSpPr>
        <p:spPr>
          <a:xfrm>
            <a:off x="8300390" y="3315874"/>
            <a:ext cx="1300810" cy="2693345"/>
          </a:xfrm>
          <a:prstGeom prst="straightConnector1">
            <a:avLst/>
          </a:prstGeom>
          <a:ln w="38100">
            <a:solidFill>
              <a:srgbClr val="F28943"/>
            </a:solidFill>
            <a:headEnd type="arrow" w="med" len="med"/>
            <a:tailEnd type="none" w="med" len="med"/>
          </a:ln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47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5) P r o t e i n y    r e g u l a č n 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AD4F640-B912-43AA-90A7-E80A8F4FB232}"/>
              </a:ext>
            </a:extLst>
          </p:cNvPr>
          <p:cNvSpPr txBox="1"/>
          <p:nvPr/>
        </p:nvSpPr>
        <p:spPr>
          <a:xfrm>
            <a:off x="1009747" y="1340228"/>
            <a:ext cx="1138649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Corbel" panose="020B0503020204020204" pitchFamily="34" charset="0"/>
              </a:rPr>
              <a:t>kromě </a:t>
            </a:r>
            <a:r>
              <a:rPr lang="cs-CZ" sz="2500" u="sng" dirty="0">
                <a:latin typeface="Corbel" panose="020B0503020204020204" pitchFamily="34" charset="0"/>
              </a:rPr>
              <a:t>hormonů</a:t>
            </a:r>
            <a:r>
              <a:rPr lang="cs-CZ" sz="2500" dirty="0">
                <a:latin typeface="Corbel" panose="020B0503020204020204" pitchFamily="34" charset="0"/>
              </a:rPr>
              <a:t> proteinové povahy sem řadíme také tzv. </a:t>
            </a:r>
            <a:r>
              <a:rPr lang="cs-CZ" sz="2500" b="1" u="sng" dirty="0">
                <a:latin typeface="Corbel" panose="020B0503020204020204" pitchFamily="34" charset="0"/>
              </a:rPr>
              <a:t>G-proteiny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500" b="1" u="sng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Corbel" panose="020B0503020204020204" pitchFamily="34" charset="0"/>
              </a:rPr>
              <a:t>G-proteiny se účastní mnoha typů reakcí, jejichž cílem je zpravidla aktivace</a:t>
            </a:r>
            <a:br>
              <a:rPr lang="cs-CZ" sz="2500" dirty="0">
                <a:latin typeface="Corbel" panose="020B0503020204020204" pitchFamily="34" charset="0"/>
              </a:rPr>
            </a:br>
            <a:r>
              <a:rPr lang="cs-CZ" sz="2500" dirty="0">
                <a:latin typeface="Corbel" panose="020B0503020204020204" pitchFamily="34" charset="0"/>
              </a:rPr>
              <a:t>(nebo naopak deaktivace) určitých metabolických pochodů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5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Corbel" panose="020B0503020204020204" pitchFamily="34" charset="0"/>
              </a:rPr>
              <a:t>G-proteiny mají </a:t>
            </a:r>
            <a:r>
              <a:rPr lang="cs-CZ" sz="2500" b="1" u="sng" dirty="0">
                <a:latin typeface="Corbel" panose="020B0503020204020204" pitchFamily="34" charset="0"/>
              </a:rPr>
              <a:t>receptory</a:t>
            </a:r>
            <a:r>
              <a:rPr lang="cs-CZ" sz="2500" dirty="0">
                <a:latin typeface="Corbel" panose="020B0503020204020204" pitchFamily="34" charset="0"/>
              </a:rPr>
              <a:t> reagující na různé podněty (ionty, AMK, peptidy, hormony, světlo…), podrážděním receptoru </a:t>
            </a:r>
            <a:r>
              <a:rPr lang="cs-CZ" sz="2500" b="1" u="sng" dirty="0">
                <a:latin typeface="Corbel" panose="020B0503020204020204" pitchFamily="34" charset="0"/>
              </a:rPr>
              <a:t>protein mění konformaci a tím zahajuje kaskádu dalších reakcí.</a:t>
            </a:r>
            <a:br>
              <a:rPr lang="cs-CZ" sz="2500" b="1" u="sng" dirty="0">
                <a:latin typeface="Corbel" panose="020B0503020204020204" pitchFamily="34" charset="0"/>
              </a:rPr>
            </a:br>
            <a:r>
              <a:rPr lang="cs-CZ" sz="2500" dirty="0">
                <a:latin typeface="Corbel" panose="020B0503020204020204" pitchFamily="34" charset="0"/>
              </a:rPr>
              <a:t>Přitom se štěpí </a:t>
            </a:r>
            <a:r>
              <a:rPr lang="cs-CZ" sz="2500" b="1" dirty="0">
                <a:latin typeface="Corbel" panose="020B0503020204020204" pitchFamily="34" charset="0"/>
              </a:rPr>
              <a:t>GTP</a:t>
            </a:r>
            <a:r>
              <a:rPr lang="cs-CZ" sz="2500" dirty="0">
                <a:latin typeface="Corbel" panose="020B0503020204020204" pitchFamily="34" charset="0"/>
              </a:rPr>
              <a:t>*, což dalo těmto proteinům jejich název (</a:t>
            </a:r>
            <a:r>
              <a:rPr lang="cs-CZ" sz="2500" b="1" dirty="0">
                <a:latin typeface="Corbel" panose="020B0503020204020204" pitchFamily="34" charset="0"/>
              </a:rPr>
              <a:t>G</a:t>
            </a:r>
            <a:r>
              <a:rPr lang="cs-CZ" sz="2500" dirty="0">
                <a:latin typeface="Corbel" panose="020B0503020204020204" pitchFamily="34" charset="0"/>
              </a:rPr>
              <a:t>-proteiny).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5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50" dirty="0">
              <a:latin typeface="Corbel" panose="020B0503020204020204" pitchFamily="34" charset="0"/>
            </a:endParaRPr>
          </a:p>
          <a:p>
            <a:pPr algn="ctr"/>
            <a:endParaRPr lang="cs-CZ" sz="2450" dirty="0">
              <a:latin typeface="Corbel" panose="020B0503020204020204" pitchFamily="34" charset="0"/>
            </a:endParaRPr>
          </a:p>
          <a:p>
            <a:r>
              <a:rPr lang="cs-CZ" sz="2450" dirty="0">
                <a:latin typeface="Corbel" panose="020B0503020204020204" pitchFamily="34" charset="0"/>
              </a:rPr>
              <a:t> </a:t>
            </a:r>
            <a:r>
              <a:rPr lang="cs-CZ" sz="1500" dirty="0">
                <a:latin typeface="Corbel" panose="020B0503020204020204" pitchFamily="34" charset="0"/>
              </a:rPr>
              <a:t>*o GTP si povíme více v některé z budoucích hodin.</a:t>
            </a:r>
            <a:br>
              <a:rPr lang="cs-CZ" sz="1500" dirty="0">
                <a:latin typeface="Corbel" panose="020B0503020204020204" pitchFamily="34" charset="0"/>
              </a:rPr>
            </a:br>
            <a:r>
              <a:rPr lang="cs-CZ" sz="1500" dirty="0">
                <a:latin typeface="Corbel" panose="020B0503020204020204" pitchFamily="34" charset="0"/>
              </a:rPr>
              <a:t>    Jde o tzv. makroergickou sloučeninu, jejíž vzorec si mohou zájemci prohlédnout mj. v materiálech k Biochemické energetice.</a:t>
            </a:r>
          </a:p>
        </p:txBody>
      </p:sp>
    </p:spTree>
    <p:extLst>
      <p:ext uri="{BB962C8B-B14F-4D97-AF65-F5344CB8AC3E}">
        <p14:creationId xmlns:p14="http://schemas.microsoft.com/office/powerpoint/2010/main" val="329885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3">
            <a:hlinkClick r:id="rId3" action="ppaction://hlinkfile"/>
            <a:extLst>
              <a:ext uri="{FF2B5EF4-FFF2-40B4-BE49-F238E27FC236}">
                <a16:creationId xmlns:a16="http://schemas.microsoft.com/office/drawing/2014/main" id="{5FF74236-1CEC-4EC3-A918-71ABE3102A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0" t="9091" r="2138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35F7E2-5F27-4506-9F94-05419CAB7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b="1" dirty="0">
                <a:latin typeface="Cambria" panose="02040503050406030204" pitchFamily="18" charset="0"/>
                <a:ea typeface="Cambria" panose="02040503050406030204" pitchFamily="18" charset="0"/>
              </a:rPr>
              <a:t>FUNKCE PROTEINŮ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143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větina&#10;&#10;Popis byl vytvořen automaticky">
            <a:hlinkClick r:id="rId3" action="ppaction://hlinkfile"/>
            <a:extLst>
              <a:ext uri="{FF2B5EF4-FFF2-40B4-BE49-F238E27FC236}">
                <a16:creationId xmlns:a16="http://schemas.microsoft.com/office/drawing/2014/main" id="{89C0C673-9EB5-4C12-8365-0F68DA196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21" y="23537"/>
            <a:ext cx="12384000" cy="683843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5A68DF6-382E-4485-9914-F060BBF7B6CA}"/>
              </a:ext>
            </a:extLst>
          </p:cNvPr>
          <p:cNvSpPr txBox="1"/>
          <p:nvPr/>
        </p:nvSpPr>
        <p:spPr>
          <a:xfrm>
            <a:off x="158208" y="224512"/>
            <a:ext cx="533824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00" dirty="0">
                <a:latin typeface="Corbel" panose="020B0503020204020204" pitchFamily="34" charset="0"/>
                <a:ea typeface="Cambria" panose="02040503050406030204" pitchFamily="18" charset="0"/>
              </a:rPr>
              <a:t>Část G-proteinu </a:t>
            </a:r>
            <a:r>
              <a:rPr lang="cs-CZ" sz="1300" b="1" i="1" dirty="0" err="1">
                <a:latin typeface="Corbel" panose="020B0503020204020204" pitchFamily="34" charset="0"/>
                <a:ea typeface="Cambria" panose="02040503050406030204" pitchFamily="18" charset="0"/>
              </a:rPr>
              <a:t>transducinu</a:t>
            </a:r>
            <a:r>
              <a:rPr lang="cs-CZ" sz="1300" b="1" dirty="0">
                <a:latin typeface="Corbel" panose="020B0503020204020204" pitchFamily="34" charset="0"/>
                <a:ea typeface="Cambria" panose="02040503050406030204" pitchFamily="18" charset="0"/>
              </a:rPr>
              <a:t>,</a:t>
            </a:r>
            <a:r>
              <a:rPr lang="cs-CZ" sz="1300" b="1" i="1" dirty="0">
                <a:latin typeface="Corbel" panose="020B0503020204020204" pitchFamily="34" charset="0"/>
                <a:ea typeface="Cambria" panose="02040503050406030204" pitchFamily="18" charset="0"/>
              </a:rPr>
              <a:t> </a:t>
            </a:r>
            <a:r>
              <a:rPr lang="cs-CZ" sz="1300" dirty="0">
                <a:latin typeface="Corbel" panose="020B0503020204020204" pitchFamily="34" charset="0"/>
                <a:ea typeface="Cambria" panose="02040503050406030204" pitchFamily="18" charset="0"/>
              </a:rPr>
              <a:t>který máme v tyčinkách oční sítnice,</a:t>
            </a:r>
            <a:br>
              <a:rPr lang="cs-CZ" sz="1300" dirty="0">
                <a:latin typeface="Corbel" panose="020B0503020204020204" pitchFamily="34" charset="0"/>
                <a:ea typeface="Cambria" panose="02040503050406030204" pitchFamily="18" charset="0"/>
              </a:rPr>
            </a:br>
            <a:r>
              <a:rPr lang="cs-CZ" sz="1300" dirty="0">
                <a:latin typeface="Corbel" panose="020B0503020204020204" pitchFamily="34" charset="0"/>
                <a:ea typeface="Cambria" panose="02040503050406030204" pitchFamily="18" charset="0"/>
              </a:rPr>
              <a:t>s </a:t>
            </a:r>
            <a:r>
              <a:rPr lang="cs-CZ" sz="1300" b="1" dirty="0">
                <a:latin typeface="Corbel" panose="020B0503020204020204" pitchFamily="34" charset="0"/>
                <a:ea typeface="Cambria" panose="02040503050406030204" pitchFamily="18" charset="0"/>
              </a:rPr>
              <a:t>barevně zvýrazněnou molekulou GDP </a:t>
            </a:r>
            <a:r>
              <a:rPr lang="cs-CZ" sz="1300" dirty="0">
                <a:latin typeface="Corbel" panose="020B0503020204020204" pitchFamily="34" charset="0"/>
                <a:ea typeface="Cambria" panose="02040503050406030204" pitchFamily="18" charset="0"/>
              </a:rPr>
              <a:t>(GDP je produkt štěpení GTP).</a:t>
            </a:r>
          </a:p>
          <a:p>
            <a:pPr algn="ctr"/>
            <a:endParaRPr lang="cs-CZ" sz="1300" dirty="0"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algn="ctr"/>
            <a:r>
              <a:rPr lang="cs-CZ" sz="1300" dirty="0">
                <a:latin typeface="Corbel" panose="020B0503020204020204" pitchFamily="34" charset="0"/>
                <a:ea typeface="Cambria" panose="02040503050406030204" pitchFamily="18" charset="0"/>
              </a:rPr>
              <a:t>Pozornějším studentům zajisté neunikne drobná zelená tečka napravo od GDP, což je „zapomenutý“ kationt Mg</a:t>
            </a:r>
            <a:r>
              <a:rPr lang="cs-CZ" sz="1300" baseline="30000" dirty="0">
                <a:latin typeface="Corbel" panose="020B0503020204020204" pitchFamily="34" charset="0"/>
                <a:ea typeface="Cambria" panose="02040503050406030204" pitchFamily="18" charset="0"/>
              </a:rPr>
              <a:t>2+</a:t>
            </a:r>
            <a:r>
              <a:rPr lang="cs-CZ" sz="1300" dirty="0">
                <a:latin typeface="Corbel" panose="020B0503020204020204" pitchFamily="34" charset="0"/>
                <a:ea typeface="Cambria" panose="02040503050406030204" pitchFamily="18" charset="0"/>
              </a:rPr>
              <a:t>…</a:t>
            </a:r>
            <a:endParaRPr lang="cs-CZ" sz="1300" i="1" dirty="0">
              <a:latin typeface="Corbel" panose="020B0503020204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240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6) P r o t e i n y   s   k a t a l y t i c k o u   f u n k c í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60BBE57-09E3-4047-83D5-8645B10D12D1}"/>
              </a:ext>
            </a:extLst>
          </p:cNvPr>
          <p:cNvSpPr txBox="1">
            <a:spLocks/>
          </p:cNvSpPr>
          <p:nvPr/>
        </p:nvSpPr>
        <p:spPr>
          <a:xfrm>
            <a:off x="224135" y="3140903"/>
            <a:ext cx="11899769" cy="1340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… neboli   </a:t>
            </a:r>
            <a:r>
              <a:rPr lang="cs-CZ" sz="4500" b="1" u="sng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E N Z Y M Y</a:t>
            </a:r>
          </a:p>
        </p:txBody>
      </p:sp>
    </p:spTree>
    <p:extLst>
      <p:ext uri="{BB962C8B-B14F-4D97-AF65-F5344CB8AC3E}">
        <p14:creationId xmlns:p14="http://schemas.microsoft.com/office/powerpoint/2010/main" val="2179222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0E4734-DE8F-4A3A-BFA2-6226CBBEBE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9091" r="3066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35F7E2-5F27-4506-9F94-05419CAB7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400" b="1" dirty="0">
                <a:latin typeface="Cambria" panose="02040503050406030204" pitchFamily="18" charset="0"/>
                <a:ea typeface="Cambria" panose="02040503050406030204" pitchFamily="18" charset="0"/>
              </a:rPr>
              <a:t>ZÁKLADY ENZYMOLOGIE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873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F u n k c e    p r o t e i n 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465F385-D839-4DFD-A425-42E8103AB8F8}"/>
              </a:ext>
            </a:extLst>
          </p:cNvPr>
          <p:cNvSpPr txBox="1"/>
          <p:nvPr/>
        </p:nvSpPr>
        <p:spPr>
          <a:xfrm>
            <a:off x="1009747" y="1340228"/>
            <a:ext cx="11386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Corbel" panose="020B0503020204020204" pitchFamily="34" charset="0"/>
              </a:rPr>
              <a:t>proteiny lze klasifikovat na základě mnoha kritérií – v pracovním listu bylo použito dělení dle (terciární) struktury; zde si proteiny rozdělíme podle jejich funkce:</a:t>
            </a:r>
          </a:p>
        </p:txBody>
      </p:sp>
    </p:spTree>
    <p:extLst>
      <p:ext uri="{BB962C8B-B14F-4D97-AF65-F5344CB8AC3E}">
        <p14:creationId xmlns:p14="http://schemas.microsoft.com/office/powerpoint/2010/main" val="20660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F u n k c e    p r o t e i n 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465F385-D839-4DFD-A425-42E8103AB8F8}"/>
              </a:ext>
            </a:extLst>
          </p:cNvPr>
          <p:cNvSpPr txBox="1"/>
          <p:nvPr/>
        </p:nvSpPr>
        <p:spPr>
          <a:xfrm>
            <a:off x="1009747" y="1340228"/>
            <a:ext cx="11386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Corbel" panose="020B0503020204020204" pitchFamily="34" charset="0"/>
              </a:rPr>
              <a:t>proteiny lze klasifikovat na základě mnoha kritérií – v pracovním listu bylo použito dělení dle (terciární) struktury; zde si proteiny rozdělíme podle jejich funkce: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EA23A48-37BE-4E6B-8528-2F1EA31DA798}"/>
              </a:ext>
            </a:extLst>
          </p:cNvPr>
          <p:cNvSpPr txBox="1"/>
          <p:nvPr/>
        </p:nvSpPr>
        <p:spPr>
          <a:xfrm>
            <a:off x="1337242" y="2407025"/>
            <a:ext cx="10854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strukturní</a:t>
            </a:r>
          </a:p>
        </p:txBody>
      </p:sp>
    </p:spTree>
    <p:extLst>
      <p:ext uri="{BB962C8B-B14F-4D97-AF65-F5344CB8AC3E}">
        <p14:creationId xmlns:p14="http://schemas.microsoft.com/office/powerpoint/2010/main" val="88409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F u n k c e    p r o t e i n 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465F385-D839-4DFD-A425-42E8103AB8F8}"/>
              </a:ext>
            </a:extLst>
          </p:cNvPr>
          <p:cNvSpPr txBox="1"/>
          <p:nvPr/>
        </p:nvSpPr>
        <p:spPr>
          <a:xfrm>
            <a:off x="1009747" y="1340228"/>
            <a:ext cx="11386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Corbel" panose="020B0503020204020204" pitchFamily="34" charset="0"/>
              </a:rPr>
              <a:t>proteiny lze klasifikovat na základě mnoha kritérií – v pracovním listu bylo použito dělení dle (terciární) struktury; zde si proteiny rozdělíme podle jejich funkce: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EA23A48-37BE-4E6B-8528-2F1EA31DA798}"/>
              </a:ext>
            </a:extLst>
          </p:cNvPr>
          <p:cNvSpPr txBox="1"/>
          <p:nvPr/>
        </p:nvSpPr>
        <p:spPr>
          <a:xfrm>
            <a:off x="1337242" y="2407025"/>
            <a:ext cx="1085475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strukturní</a:t>
            </a:r>
          </a:p>
          <a:p>
            <a:pPr marL="457200" indent="-457200">
              <a:buFont typeface="+mj-lt"/>
              <a:buAutoNum type="arabicParenR"/>
            </a:pPr>
            <a:endParaRPr lang="cs-CZ" sz="25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ochranné</a:t>
            </a:r>
          </a:p>
        </p:txBody>
      </p:sp>
    </p:spTree>
    <p:extLst>
      <p:ext uri="{BB962C8B-B14F-4D97-AF65-F5344CB8AC3E}">
        <p14:creationId xmlns:p14="http://schemas.microsoft.com/office/powerpoint/2010/main" val="259875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F u n k c e    p r o t e i n 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465F385-D839-4DFD-A425-42E8103AB8F8}"/>
              </a:ext>
            </a:extLst>
          </p:cNvPr>
          <p:cNvSpPr txBox="1"/>
          <p:nvPr/>
        </p:nvSpPr>
        <p:spPr>
          <a:xfrm>
            <a:off x="1009747" y="1340228"/>
            <a:ext cx="11386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Corbel" panose="020B0503020204020204" pitchFamily="34" charset="0"/>
              </a:rPr>
              <a:t>proteiny lze klasifikovat na základě mnoha kritérií – v pracovním listu bylo použito dělení dle (terciární) struktury; zde si proteiny rozdělíme podle jejich funkce: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EA23A48-37BE-4E6B-8528-2F1EA31DA798}"/>
              </a:ext>
            </a:extLst>
          </p:cNvPr>
          <p:cNvSpPr txBox="1"/>
          <p:nvPr/>
        </p:nvSpPr>
        <p:spPr>
          <a:xfrm>
            <a:off x="1337242" y="2407025"/>
            <a:ext cx="1085475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strukturní</a:t>
            </a:r>
          </a:p>
          <a:p>
            <a:pPr marL="457200" indent="-457200">
              <a:buFont typeface="+mj-lt"/>
              <a:buAutoNum type="arabicParenR"/>
            </a:pPr>
            <a:endParaRPr lang="cs-CZ" sz="25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ochranné</a:t>
            </a:r>
          </a:p>
          <a:p>
            <a:pPr marL="457200" indent="-457200">
              <a:buFont typeface="+mj-lt"/>
              <a:buAutoNum type="arabicParenR"/>
            </a:pPr>
            <a:endParaRPr lang="cs-CZ" sz="25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nutriční</a:t>
            </a:r>
          </a:p>
        </p:txBody>
      </p:sp>
    </p:spTree>
    <p:extLst>
      <p:ext uri="{BB962C8B-B14F-4D97-AF65-F5344CB8AC3E}">
        <p14:creationId xmlns:p14="http://schemas.microsoft.com/office/powerpoint/2010/main" val="385099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F u n k c e    p r o t e i n 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465F385-D839-4DFD-A425-42E8103AB8F8}"/>
              </a:ext>
            </a:extLst>
          </p:cNvPr>
          <p:cNvSpPr txBox="1"/>
          <p:nvPr/>
        </p:nvSpPr>
        <p:spPr>
          <a:xfrm>
            <a:off x="1009747" y="1340228"/>
            <a:ext cx="11386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Corbel" panose="020B0503020204020204" pitchFamily="34" charset="0"/>
              </a:rPr>
              <a:t>proteiny lze klasifikovat na základě mnoha kritérií – v pracovním listu bylo použito dělení dle (terciární) struktury; zde si proteiny rozdělíme podle jejich funkce: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EA23A48-37BE-4E6B-8528-2F1EA31DA798}"/>
              </a:ext>
            </a:extLst>
          </p:cNvPr>
          <p:cNvSpPr txBox="1"/>
          <p:nvPr/>
        </p:nvSpPr>
        <p:spPr>
          <a:xfrm>
            <a:off x="1337242" y="2407025"/>
            <a:ext cx="1085475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strukturní</a:t>
            </a:r>
          </a:p>
          <a:p>
            <a:pPr marL="457200" indent="-457200">
              <a:buFont typeface="+mj-lt"/>
              <a:buAutoNum type="arabicParenR"/>
            </a:pPr>
            <a:endParaRPr lang="cs-CZ" sz="25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ochranné</a:t>
            </a:r>
          </a:p>
          <a:p>
            <a:pPr marL="457200" indent="-457200">
              <a:buFont typeface="+mj-lt"/>
              <a:buAutoNum type="arabicParenR"/>
            </a:pPr>
            <a:endParaRPr lang="cs-CZ" sz="25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nutriční</a:t>
            </a:r>
          </a:p>
          <a:p>
            <a:pPr marL="457200" indent="-457200">
              <a:buFont typeface="+mj-lt"/>
              <a:buAutoNum type="arabicParenR"/>
            </a:pPr>
            <a:endParaRPr lang="cs-CZ" sz="25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transportní</a:t>
            </a:r>
          </a:p>
        </p:txBody>
      </p:sp>
    </p:spTree>
    <p:extLst>
      <p:ext uri="{BB962C8B-B14F-4D97-AF65-F5344CB8AC3E}">
        <p14:creationId xmlns:p14="http://schemas.microsoft.com/office/powerpoint/2010/main" val="250866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F u n k c e    p r o t e i n 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465F385-D839-4DFD-A425-42E8103AB8F8}"/>
              </a:ext>
            </a:extLst>
          </p:cNvPr>
          <p:cNvSpPr txBox="1"/>
          <p:nvPr/>
        </p:nvSpPr>
        <p:spPr>
          <a:xfrm>
            <a:off x="1009747" y="1340228"/>
            <a:ext cx="11386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Corbel" panose="020B0503020204020204" pitchFamily="34" charset="0"/>
              </a:rPr>
              <a:t>proteiny lze klasifikovat na základě mnoha kritérií – v pracovním listu bylo použito dělení dle (terciární) struktury; zde si proteiny rozdělíme podle jejich funkce: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EA23A48-37BE-4E6B-8528-2F1EA31DA798}"/>
              </a:ext>
            </a:extLst>
          </p:cNvPr>
          <p:cNvSpPr txBox="1"/>
          <p:nvPr/>
        </p:nvSpPr>
        <p:spPr>
          <a:xfrm>
            <a:off x="1337242" y="2407025"/>
            <a:ext cx="1085475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strukturní</a:t>
            </a:r>
          </a:p>
          <a:p>
            <a:pPr marL="457200" indent="-457200">
              <a:buFont typeface="+mj-lt"/>
              <a:buAutoNum type="arabicParenR"/>
            </a:pPr>
            <a:endParaRPr lang="cs-CZ" sz="25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ochranné</a:t>
            </a:r>
          </a:p>
          <a:p>
            <a:pPr marL="457200" indent="-457200">
              <a:buFont typeface="+mj-lt"/>
              <a:buAutoNum type="arabicParenR"/>
            </a:pPr>
            <a:endParaRPr lang="cs-CZ" sz="25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nutriční</a:t>
            </a:r>
          </a:p>
          <a:p>
            <a:pPr marL="457200" indent="-457200">
              <a:buFont typeface="+mj-lt"/>
              <a:buAutoNum type="arabicParenR"/>
            </a:pPr>
            <a:endParaRPr lang="cs-CZ" sz="25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transportní</a:t>
            </a:r>
          </a:p>
          <a:p>
            <a:pPr marL="457200" indent="-457200">
              <a:buFont typeface="+mj-lt"/>
              <a:buAutoNum type="arabicParenR"/>
            </a:pPr>
            <a:endParaRPr lang="cs-CZ" sz="25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regulační</a:t>
            </a:r>
          </a:p>
        </p:txBody>
      </p:sp>
    </p:spTree>
    <p:extLst>
      <p:ext uri="{BB962C8B-B14F-4D97-AF65-F5344CB8AC3E}">
        <p14:creationId xmlns:p14="http://schemas.microsoft.com/office/powerpoint/2010/main" val="76879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77069-58F8-4003-B13D-61391BA9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0" y="-65989"/>
            <a:ext cx="11899769" cy="1340528"/>
          </a:xfrm>
        </p:spPr>
        <p:txBody>
          <a:bodyPr>
            <a:normAutofit/>
          </a:bodyPr>
          <a:lstStyle/>
          <a:p>
            <a:r>
              <a:rPr lang="cs-CZ" sz="45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F u n k c e    p r o t e i n 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465F385-D839-4DFD-A425-42E8103AB8F8}"/>
              </a:ext>
            </a:extLst>
          </p:cNvPr>
          <p:cNvSpPr txBox="1"/>
          <p:nvPr/>
        </p:nvSpPr>
        <p:spPr>
          <a:xfrm>
            <a:off x="1009747" y="1340228"/>
            <a:ext cx="11386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500" dirty="0">
                <a:latin typeface="Corbel" panose="020B0503020204020204" pitchFamily="34" charset="0"/>
              </a:rPr>
              <a:t>proteiny lze klasifikovat na základě mnoha kritérií – v pracovním listu bylo použito dělení dle (terciární) struktury; zde si proteiny rozdělíme podle jejich funkce: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EA23A48-37BE-4E6B-8528-2F1EA31DA798}"/>
              </a:ext>
            </a:extLst>
          </p:cNvPr>
          <p:cNvSpPr txBox="1"/>
          <p:nvPr/>
        </p:nvSpPr>
        <p:spPr>
          <a:xfrm>
            <a:off x="1337242" y="2407025"/>
            <a:ext cx="1085475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strukturní</a:t>
            </a:r>
          </a:p>
          <a:p>
            <a:pPr marL="457200" indent="-457200">
              <a:buFont typeface="+mj-lt"/>
              <a:buAutoNum type="arabicParenR"/>
            </a:pPr>
            <a:endParaRPr lang="cs-CZ" sz="25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ochranné</a:t>
            </a:r>
          </a:p>
          <a:p>
            <a:pPr marL="457200" indent="-457200">
              <a:buFont typeface="+mj-lt"/>
              <a:buAutoNum type="arabicParenR"/>
            </a:pPr>
            <a:endParaRPr lang="cs-CZ" sz="25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nutriční</a:t>
            </a:r>
          </a:p>
          <a:p>
            <a:pPr marL="457200" indent="-457200">
              <a:buFont typeface="+mj-lt"/>
              <a:buAutoNum type="arabicParenR"/>
            </a:pPr>
            <a:endParaRPr lang="cs-CZ" sz="25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transportní</a:t>
            </a:r>
          </a:p>
          <a:p>
            <a:pPr marL="457200" indent="-457200">
              <a:buFont typeface="+mj-lt"/>
              <a:buAutoNum type="arabicParenR"/>
            </a:pPr>
            <a:endParaRPr lang="cs-CZ" sz="25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regulační</a:t>
            </a:r>
          </a:p>
          <a:p>
            <a:pPr marL="457200" indent="-457200">
              <a:buFont typeface="+mj-lt"/>
              <a:buAutoNum type="arabicParenR"/>
            </a:pPr>
            <a:endParaRPr lang="cs-CZ" sz="25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cs-CZ" sz="2500" dirty="0">
                <a:latin typeface="Corbel" panose="020B0503020204020204" pitchFamily="34" charset="0"/>
              </a:rPr>
              <a:t>proteiny s katalytickou funkcí</a:t>
            </a:r>
          </a:p>
        </p:txBody>
      </p:sp>
    </p:spTree>
    <p:extLst>
      <p:ext uri="{BB962C8B-B14F-4D97-AF65-F5344CB8AC3E}">
        <p14:creationId xmlns:p14="http://schemas.microsoft.com/office/powerpoint/2010/main" val="14384790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671</TotalTime>
  <Words>1704</Words>
  <Application>Microsoft Office PowerPoint</Application>
  <PresentationFormat>Širokoúhlá obrazovka</PresentationFormat>
  <Paragraphs>164</Paragraphs>
  <Slides>22</Slides>
  <Notes>22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Century Gothic</vt:lpstr>
      <vt:lpstr>Corbel</vt:lpstr>
      <vt:lpstr>Motiv Office</vt:lpstr>
      <vt:lpstr>Síť</vt:lpstr>
      <vt:lpstr>Rastrový obrázek</vt:lpstr>
      <vt:lpstr>FUNKCE PROTEINŮ</vt:lpstr>
      <vt:lpstr>FUNKCE PROTEINŮ</vt:lpstr>
      <vt:lpstr>F u n k c e    p r o t e i n ů</vt:lpstr>
      <vt:lpstr>F u n k c e    p r o t e i n ů</vt:lpstr>
      <vt:lpstr>F u n k c e    p r o t e i n ů</vt:lpstr>
      <vt:lpstr>F u n k c e    p r o t e i n ů</vt:lpstr>
      <vt:lpstr>F u n k c e    p r o t e i n ů</vt:lpstr>
      <vt:lpstr>F u n k c e    p r o t e i n ů</vt:lpstr>
      <vt:lpstr>F u n k c e    p r o t e i n ů</vt:lpstr>
      <vt:lpstr>1) P r o t e i n y    s t r u k t u r n í</vt:lpstr>
      <vt:lpstr>1) P r o t e i n y    s t r u k t u r n í</vt:lpstr>
      <vt:lpstr>Prezentace aplikace PowerPoint</vt:lpstr>
      <vt:lpstr>1) P r o t e i n y    s t r u k t u r n í</vt:lpstr>
      <vt:lpstr>2) P r o t e i n y    o c h r a n n é</vt:lpstr>
      <vt:lpstr>3) P r o t e i n y    n u t r i č n í</vt:lpstr>
      <vt:lpstr>3) P r o t e i n y    n u t r i č n í</vt:lpstr>
      <vt:lpstr>4) P r o t e i n y    t r a n s p o r t n í</vt:lpstr>
      <vt:lpstr>4) P r o t e i n y    t r a n s p o r t n í</vt:lpstr>
      <vt:lpstr>5) P r o t e i n y    r e g u l a č n í</vt:lpstr>
      <vt:lpstr>Prezentace aplikace PowerPoint</vt:lpstr>
      <vt:lpstr>6) P r o t e i n y   s   k a t a l y t i c k o u   f u n k c í</vt:lpstr>
      <vt:lpstr>ZÁKLADY ENZYMOLOGIE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FUNKCE PROTEINŮ</dc:title>
  <dc:creator>Stransky Jaroslav</dc:creator>
  <cp:lastModifiedBy>vacmar</cp:lastModifiedBy>
  <cp:revision>83</cp:revision>
  <dcterms:created xsi:type="dcterms:W3CDTF">2020-09-30T05:35:43Z</dcterms:created>
  <dcterms:modified xsi:type="dcterms:W3CDTF">2021-02-17T12:37:50Z</dcterms:modified>
  <cp:contentStatus/>
</cp:coreProperties>
</file>